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6.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notesSlides/notesSlide16.xml" ContentType="application/vnd.openxmlformats-officedocument.presentationml.notesSlide+xml"/>
  <Override PartName="/ppt/charts/chart8.xml" ContentType="application/vnd.openxmlformats-officedocument.drawingml.chart+xml"/>
  <Override PartName="/ppt/notesSlides/notesSlide17.xml" ContentType="application/vnd.openxmlformats-officedocument.presentationml.notesSlid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3.xml" ContentType="application/vnd.openxmlformats-officedocument.drawingml.chart+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 id="2147483761" r:id="rId2"/>
    <p:sldMasterId id="2147483773" r:id="rId3"/>
    <p:sldMasterId id="2147483785" r:id="rId4"/>
    <p:sldMasterId id="2147483797" r:id="rId5"/>
    <p:sldMasterId id="2147483812" r:id="rId6"/>
    <p:sldMasterId id="2147483825" r:id="rId7"/>
    <p:sldMasterId id="2147483833" r:id="rId8"/>
    <p:sldMasterId id="2147483845" r:id="rId9"/>
  </p:sldMasterIdLst>
  <p:notesMasterIdLst>
    <p:notesMasterId r:id="rId66"/>
  </p:notesMasterIdLst>
  <p:sldIdLst>
    <p:sldId id="758" r:id="rId10"/>
    <p:sldId id="759" r:id="rId11"/>
    <p:sldId id="760" r:id="rId12"/>
    <p:sldId id="761" r:id="rId13"/>
    <p:sldId id="762" r:id="rId14"/>
    <p:sldId id="763" r:id="rId15"/>
    <p:sldId id="764" r:id="rId16"/>
    <p:sldId id="765" r:id="rId17"/>
    <p:sldId id="695" r:id="rId18"/>
    <p:sldId id="697" r:id="rId19"/>
    <p:sldId id="757" r:id="rId20"/>
    <p:sldId id="699" r:id="rId21"/>
    <p:sldId id="700" r:id="rId22"/>
    <p:sldId id="701" r:id="rId23"/>
    <p:sldId id="703" r:id="rId24"/>
    <p:sldId id="744" r:id="rId25"/>
    <p:sldId id="704" r:id="rId26"/>
    <p:sldId id="606" r:id="rId27"/>
    <p:sldId id="766" r:id="rId28"/>
    <p:sldId id="707" r:id="rId29"/>
    <p:sldId id="708" r:id="rId30"/>
    <p:sldId id="709" r:id="rId31"/>
    <p:sldId id="715" r:id="rId32"/>
    <p:sldId id="716" r:id="rId33"/>
    <p:sldId id="717" r:id="rId34"/>
    <p:sldId id="714" r:id="rId35"/>
    <p:sldId id="713" r:id="rId36"/>
    <p:sldId id="678" r:id="rId37"/>
    <p:sldId id="694" r:id="rId38"/>
    <p:sldId id="651" r:id="rId39"/>
    <p:sldId id="650" r:id="rId40"/>
    <p:sldId id="612" r:id="rId41"/>
    <p:sldId id="691" r:id="rId42"/>
    <p:sldId id="712" r:id="rId43"/>
    <p:sldId id="692" r:id="rId44"/>
    <p:sldId id="693" r:id="rId45"/>
    <p:sldId id="710" r:id="rId46"/>
    <p:sldId id="711" r:id="rId47"/>
    <p:sldId id="738" r:id="rId48"/>
    <p:sldId id="618" r:id="rId49"/>
    <p:sldId id="635" r:id="rId50"/>
    <p:sldId id="619" r:id="rId51"/>
    <p:sldId id="620" r:id="rId52"/>
    <p:sldId id="621" r:id="rId53"/>
    <p:sldId id="622" r:id="rId54"/>
    <p:sldId id="624" r:id="rId55"/>
    <p:sldId id="718" r:id="rId56"/>
    <p:sldId id="719" r:id="rId57"/>
    <p:sldId id="720" r:id="rId58"/>
    <p:sldId id="721" r:id="rId59"/>
    <p:sldId id="722" r:id="rId60"/>
    <p:sldId id="591" r:id="rId61"/>
    <p:sldId id="737" r:id="rId62"/>
    <p:sldId id="706" r:id="rId63"/>
    <p:sldId id="696" r:id="rId64"/>
    <p:sldId id="745" r:id="rId65"/>
  </p:sldIdLst>
  <p:sldSz cx="9144000" cy="6858000" type="screen4x3"/>
  <p:notesSz cx="6858000" cy="9144000"/>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62" autoAdjust="0"/>
    <p:restoredTop sz="94671" autoAdjust="0"/>
  </p:normalViewPr>
  <p:slideViewPr>
    <p:cSldViewPr>
      <p:cViewPr varScale="1">
        <p:scale>
          <a:sx n="69" d="100"/>
          <a:sy n="69" d="100"/>
        </p:scale>
        <p:origin x="1410" y="66"/>
      </p:cViewPr>
      <p:guideLst>
        <p:guide orient="horz" pos="2160"/>
        <p:guide pos="2880"/>
      </p:guideLst>
    </p:cSldViewPr>
  </p:slideViewPr>
  <p:outlineViewPr>
    <p:cViewPr>
      <p:scale>
        <a:sx n="33" d="100"/>
        <a:sy n="33" d="100"/>
      </p:scale>
      <p:origin x="48" y="9450"/>
    </p:cViewPr>
  </p:outlineViewPr>
  <p:notesTextViewPr>
    <p:cViewPr>
      <p:scale>
        <a:sx n="1" d="1"/>
        <a:sy n="1" d="1"/>
      </p:scale>
      <p:origin x="0" y="0"/>
    </p:cViewPr>
  </p:notesTextViewPr>
  <p:sorterViewPr>
    <p:cViewPr varScale="1">
      <p:scale>
        <a:sx n="1" d="1"/>
        <a:sy n="1" d="1"/>
      </p:scale>
      <p:origin x="0" y="-81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ags" Target="tags/tag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chilvers\Documents\Field%20trials%202015\Wheat\Head%20scab%20trial\head%20scab%20summary.xlsx" TargetMode="External"/><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chilvers\Documents\Field%20trials%202015\Wheat\Head%20scab%20trial\head%20scab%20summary.xlsx" TargetMode="External"/><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chilvers\Documents\Field%20trials%202015\Wheat\Head%20scab%20trial\head%20scab%20summary.xlsx" TargetMode="External"/><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chilvers\Documents\Field%20trials%202015\Wheat\Head%20scab%20trial\head%20scab%20summary.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oleObject" Target="file:///C:\Users\VLIMAYRI\Desktop\CANBYR018%20Field%20Trials%20Yields%20(Autosaved).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VLIMAYRI\Desktop\CANBYR018%20Field%20Trials%20Yields%20(Autosaved).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chilvers\Documents\Field%20trials%202015\Wheat\Head%20scab%20trial\head%20scab%20summary.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Sheet1!$C$1</c:f>
              <c:strCache>
                <c:ptCount val="1"/>
                <c:pt idx="0">
                  <c:v>Trt</c:v>
                </c:pt>
              </c:strCache>
            </c:strRef>
          </c:tx>
          <c:spPr>
            <a:solidFill>
              <a:schemeClr val="accent1"/>
            </a:solidFill>
            <a:ln>
              <a:noFill/>
            </a:ln>
            <a:effectLst/>
          </c:spPr>
          <c:invertIfNegative val="0"/>
          <c:cat>
            <c:strRef>
              <c:f>Sheet1!$C$2:$C$6</c:f>
              <c:strCache>
                <c:ptCount val="5"/>
                <c:pt idx="0">
                  <c:v>Priaxor 2.0 fl oz/A Fks 6 + Caramba 13.5 fl oz/A Fks 10.5.1</c:v>
                </c:pt>
                <c:pt idx="1">
                  <c:v>Stratego YLD 2.0 fl oz/A Fks 6 + Prosaro 6.5 fl oz/A Fks 10.5.1</c:v>
                </c:pt>
                <c:pt idx="2">
                  <c:v>Prosaro 6.5 fl oz Fk10.5.1</c:v>
                </c:pt>
                <c:pt idx="3">
                  <c:v>Stratego YLD 4 fl oz Fk9</c:v>
                </c:pt>
                <c:pt idx="4">
                  <c:v>Stratego YLD 4 fl oz Fk9 &amp; Prosaro 6.5 fl oz Fk10.5.1</c:v>
                </c:pt>
              </c:strCache>
            </c:strRef>
          </c:cat>
          <c:val>
            <c:numRef>
              <c:f>Sheet1!$C$2:$C$6</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0-F085-4CEA-85E7-2D209228CF7A}"/>
            </c:ext>
          </c:extLst>
        </c:ser>
        <c:ser>
          <c:idx val="1"/>
          <c:order val="1"/>
          <c:tx>
            <c:strRef>
              <c:f>Sheet1!$B$1</c:f>
              <c:strCache>
                <c:ptCount val="1"/>
                <c:pt idx="0">
                  <c:v>delta Yld</c:v>
                </c:pt>
              </c:strCache>
            </c:strRef>
          </c:tx>
          <c:spPr>
            <a:solidFill>
              <a:schemeClr val="accent2"/>
            </a:solidFill>
            <a:ln>
              <a:noFill/>
            </a:ln>
            <a:effectLst/>
          </c:spPr>
          <c:invertIfNegative val="0"/>
          <c:val>
            <c:numRef>
              <c:f>Sheet1!$B$2:$B$6</c:f>
              <c:numCache>
                <c:formatCode>General</c:formatCode>
                <c:ptCount val="5"/>
                <c:pt idx="0" formatCode="0.000">
                  <c:v>4.5049999999999955</c:v>
                </c:pt>
                <c:pt idx="1">
                  <c:v>6.9690000000000003</c:v>
                </c:pt>
                <c:pt idx="2">
                  <c:v>9.6034999999999968</c:v>
                </c:pt>
                <c:pt idx="3">
                  <c:v>20.369500000000002</c:v>
                </c:pt>
                <c:pt idx="4">
                  <c:v>18.377499999999998</c:v>
                </c:pt>
              </c:numCache>
            </c:numRef>
          </c:val>
          <c:extLst>
            <c:ext xmlns:c16="http://schemas.microsoft.com/office/drawing/2014/chart" uri="{C3380CC4-5D6E-409C-BE32-E72D297353CC}">
              <c16:uniqueId val="{00000001-F085-4CEA-85E7-2D209228CF7A}"/>
            </c:ext>
          </c:extLst>
        </c:ser>
        <c:dLbls>
          <c:showLegendKey val="0"/>
          <c:showVal val="0"/>
          <c:showCatName val="0"/>
          <c:showSerName val="0"/>
          <c:showPercent val="0"/>
          <c:showBubbleSize val="0"/>
        </c:dLbls>
        <c:gapWidth val="300"/>
        <c:axId val="396540544"/>
        <c:axId val="396542336"/>
      </c:barChart>
      <c:catAx>
        <c:axId val="396540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396542336"/>
        <c:crosses val="autoZero"/>
        <c:auto val="1"/>
        <c:lblAlgn val="ctr"/>
        <c:lblOffset val="100"/>
        <c:noMultiLvlLbl val="0"/>
      </c:catAx>
      <c:valAx>
        <c:axId val="3965423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sz="2000"/>
                  <a:t>Yield (bu/a)</a:t>
                </a: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396540544"/>
        <c:crosses val="autoZero"/>
        <c:crossBetween val="between"/>
      </c:valAx>
      <c:spPr>
        <a:noFill/>
        <a:ln>
          <a:noFill/>
        </a:ln>
        <a:effectLst/>
      </c:spPr>
    </c:plotArea>
    <c:plotVisOnly val="1"/>
    <c:dispBlanksAs val="gap"/>
    <c:showDLblsOverMax val="0"/>
  </c:chart>
  <c:spPr>
    <a:noFill/>
    <a:ln>
      <a:noFill/>
    </a:ln>
    <a:effectLst/>
  </c:spPr>
  <c:txPr>
    <a:bodyPr/>
    <a:lstStyle/>
    <a:p>
      <a:pPr>
        <a:defRPr sz="1600" b="1" baseline="0">
          <a:solidFill>
            <a:schemeClr val="tx1"/>
          </a:solidFill>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21E7-4C99-8BF1-17C536C0197C}"/>
              </c:ext>
            </c:extLst>
          </c:dPt>
          <c:dPt>
            <c:idx val="1"/>
            <c:invertIfNegative val="0"/>
            <c:bubble3D val="0"/>
            <c:spPr>
              <a:solidFill>
                <a:srgbClr val="FF0000"/>
              </a:solidFill>
              <a:ln>
                <a:noFill/>
              </a:ln>
              <a:effectLst/>
            </c:spPr>
            <c:extLst>
              <c:ext xmlns:c16="http://schemas.microsoft.com/office/drawing/2014/chart" uri="{C3380CC4-5D6E-409C-BE32-E72D297353CC}">
                <c16:uniqueId val="{00000003-21E7-4C99-8BF1-17C536C0197C}"/>
              </c:ext>
            </c:extLst>
          </c:dPt>
          <c:dPt>
            <c:idx val="6"/>
            <c:invertIfNegative val="0"/>
            <c:bubble3D val="0"/>
            <c:spPr>
              <a:solidFill>
                <a:srgbClr val="FF0000"/>
              </a:solidFill>
              <a:ln>
                <a:noFill/>
              </a:ln>
              <a:effectLst/>
            </c:spPr>
            <c:extLst>
              <c:ext xmlns:c16="http://schemas.microsoft.com/office/drawing/2014/chart" uri="{C3380CC4-5D6E-409C-BE32-E72D297353CC}">
                <c16:uniqueId val="{00000005-21E7-4C99-8BF1-17C536C0197C}"/>
              </c:ext>
            </c:extLst>
          </c:dPt>
          <c:dPt>
            <c:idx val="7"/>
            <c:invertIfNegative val="0"/>
            <c:bubble3D val="0"/>
            <c:spPr>
              <a:solidFill>
                <a:srgbClr val="FF0000"/>
              </a:solidFill>
              <a:ln>
                <a:noFill/>
              </a:ln>
              <a:effectLst/>
            </c:spPr>
            <c:extLst>
              <c:ext xmlns:c16="http://schemas.microsoft.com/office/drawing/2014/chart" uri="{C3380CC4-5D6E-409C-BE32-E72D297353CC}">
                <c16:uniqueId val="{00000007-21E7-4C99-8BF1-17C536C0197C}"/>
              </c:ext>
            </c:extLst>
          </c:dPt>
          <c:dPt>
            <c:idx val="12"/>
            <c:invertIfNegative val="0"/>
            <c:bubble3D val="0"/>
            <c:spPr>
              <a:solidFill>
                <a:srgbClr val="FF0000"/>
              </a:solidFill>
              <a:ln>
                <a:noFill/>
              </a:ln>
              <a:effectLst/>
            </c:spPr>
            <c:extLst>
              <c:ext xmlns:c16="http://schemas.microsoft.com/office/drawing/2014/chart" uri="{C3380CC4-5D6E-409C-BE32-E72D297353CC}">
                <c16:uniqueId val="{00000009-21E7-4C99-8BF1-17C536C0197C}"/>
              </c:ext>
            </c:extLst>
          </c:dPt>
          <c:dPt>
            <c:idx val="13"/>
            <c:invertIfNegative val="0"/>
            <c:bubble3D val="0"/>
            <c:spPr>
              <a:solidFill>
                <a:srgbClr val="FF0000"/>
              </a:solidFill>
              <a:ln>
                <a:noFill/>
              </a:ln>
              <a:effectLst/>
            </c:spPr>
            <c:extLst>
              <c:ext xmlns:c16="http://schemas.microsoft.com/office/drawing/2014/chart" uri="{C3380CC4-5D6E-409C-BE32-E72D297353CC}">
                <c16:uniqueId val="{0000000B-21E7-4C99-8BF1-17C536C0197C}"/>
              </c:ext>
            </c:extLst>
          </c:dPt>
          <c:dPt>
            <c:idx val="18"/>
            <c:invertIfNegative val="0"/>
            <c:bubble3D val="0"/>
            <c:spPr>
              <a:solidFill>
                <a:srgbClr val="FF0000"/>
              </a:solidFill>
              <a:ln>
                <a:noFill/>
              </a:ln>
              <a:effectLst/>
            </c:spPr>
            <c:extLst>
              <c:ext xmlns:c16="http://schemas.microsoft.com/office/drawing/2014/chart" uri="{C3380CC4-5D6E-409C-BE32-E72D297353CC}">
                <c16:uniqueId val="{0000000D-21E7-4C99-8BF1-17C536C0197C}"/>
              </c:ext>
            </c:extLst>
          </c:dPt>
          <c:dPt>
            <c:idx val="19"/>
            <c:invertIfNegative val="0"/>
            <c:bubble3D val="0"/>
            <c:spPr>
              <a:solidFill>
                <a:srgbClr val="FF0000"/>
              </a:solidFill>
              <a:ln>
                <a:noFill/>
              </a:ln>
              <a:effectLst/>
            </c:spPr>
            <c:extLst>
              <c:ext xmlns:c16="http://schemas.microsoft.com/office/drawing/2014/chart" uri="{C3380CC4-5D6E-409C-BE32-E72D297353CC}">
                <c16:uniqueId val="{0000000F-21E7-4C99-8BF1-17C536C0197C}"/>
              </c:ext>
            </c:extLst>
          </c:dPt>
          <c:cat>
            <c:strRef>
              <c:f>'summary (2)'!$B$3:$B$26</c:f>
              <c:strCache>
                <c:ptCount val="24"/>
                <c:pt idx="0">
                  <c:v>Ambassador - No fung. No inoc.</c:v>
                </c:pt>
                <c:pt idx="1">
                  <c:v>Ambassador - No fung.</c:v>
                </c:pt>
                <c:pt idx="2">
                  <c:v>Ambassador @ flowering</c:v>
                </c:pt>
                <c:pt idx="3">
                  <c:v>Ambassador @ +2 days</c:v>
                </c:pt>
                <c:pt idx="4">
                  <c:v>Ambassador @ +4 days</c:v>
                </c:pt>
                <c:pt idx="5">
                  <c:v>Ambassador @ +6 days</c:v>
                </c:pt>
                <c:pt idx="6">
                  <c:v>9242W - No fung. No inoc.</c:v>
                </c:pt>
                <c:pt idx="7">
                  <c:v>9242W - No fung.</c:v>
                </c:pt>
                <c:pt idx="8">
                  <c:v>9242W @ flowering</c:v>
                </c:pt>
                <c:pt idx="9">
                  <c:v>9242W @ +2 days</c:v>
                </c:pt>
                <c:pt idx="10">
                  <c:v>9242W @ +4 days</c:v>
                </c:pt>
                <c:pt idx="11">
                  <c:v>9242W @ + 6days</c:v>
                </c:pt>
                <c:pt idx="12">
                  <c:v>F1014 - No fung. No inoc.</c:v>
                </c:pt>
                <c:pt idx="13">
                  <c:v>F1014 - No fung.</c:v>
                </c:pt>
                <c:pt idx="14">
                  <c:v>F1014 @ flowering</c:v>
                </c:pt>
                <c:pt idx="15">
                  <c:v>F1014 @ +2 days</c:v>
                </c:pt>
                <c:pt idx="16">
                  <c:v>F1014 @ +4 days</c:v>
                </c:pt>
                <c:pt idx="17">
                  <c:v>F1014 @ +6 days</c:v>
                </c:pt>
                <c:pt idx="18">
                  <c:v>E6012 - No fung. No inoc.</c:v>
                </c:pt>
                <c:pt idx="19">
                  <c:v>E6012 - No fung.</c:v>
                </c:pt>
                <c:pt idx="20">
                  <c:v>E6012 @ flowering</c:v>
                </c:pt>
                <c:pt idx="21">
                  <c:v>E6012 @ +2 days</c:v>
                </c:pt>
                <c:pt idx="22">
                  <c:v>E6012 @ +4 days</c:v>
                </c:pt>
                <c:pt idx="23">
                  <c:v>E6012 @ +6 days</c:v>
                </c:pt>
              </c:strCache>
            </c:strRef>
          </c:cat>
          <c:val>
            <c:numRef>
              <c:f>'summary (2)'!$R$3:$R$26</c:f>
              <c:numCache>
                <c:formatCode>0.00</c:formatCode>
                <c:ptCount val="24"/>
                <c:pt idx="0">
                  <c:v>7.8666666666666663</c:v>
                </c:pt>
                <c:pt idx="1">
                  <c:v>8.3666666666666654</c:v>
                </c:pt>
                <c:pt idx="2">
                  <c:v>6.3666666666666671</c:v>
                </c:pt>
                <c:pt idx="3">
                  <c:v>7.7666666666666666</c:v>
                </c:pt>
                <c:pt idx="4">
                  <c:v>7.55</c:v>
                </c:pt>
                <c:pt idx="5">
                  <c:v>7.6833333333333336</c:v>
                </c:pt>
                <c:pt idx="6">
                  <c:v>2.6</c:v>
                </c:pt>
                <c:pt idx="7">
                  <c:v>2.6999999999999997</c:v>
                </c:pt>
                <c:pt idx="8">
                  <c:v>2.5666666666666669</c:v>
                </c:pt>
                <c:pt idx="9">
                  <c:v>1.9166666666666667</c:v>
                </c:pt>
                <c:pt idx="10">
                  <c:v>1.9666666666666666</c:v>
                </c:pt>
                <c:pt idx="11">
                  <c:v>1.611666666666667</c:v>
                </c:pt>
                <c:pt idx="12">
                  <c:v>2.7333333333333338</c:v>
                </c:pt>
                <c:pt idx="13">
                  <c:v>3.5166666666666662</c:v>
                </c:pt>
                <c:pt idx="14">
                  <c:v>2.6666666666666665</c:v>
                </c:pt>
                <c:pt idx="15">
                  <c:v>2.9666666666666668</c:v>
                </c:pt>
                <c:pt idx="16">
                  <c:v>2.5833333333333335</c:v>
                </c:pt>
                <c:pt idx="17">
                  <c:v>2.6333333333333333</c:v>
                </c:pt>
                <c:pt idx="18">
                  <c:v>5.1000000000000005</c:v>
                </c:pt>
                <c:pt idx="19">
                  <c:v>6.3000000000000007</c:v>
                </c:pt>
                <c:pt idx="20">
                  <c:v>6.5166666666666666</c:v>
                </c:pt>
                <c:pt idx="21">
                  <c:v>4.7666666666666666</c:v>
                </c:pt>
                <c:pt idx="22">
                  <c:v>5.3833333333333329</c:v>
                </c:pt>
                <c:pt idx="23">
                  <c:v>4.2666666666666666</c:v>
                </c:pt>
              </c:numCache>
            </c:numRef>
          </c:val>
          <c:extLst>
            <c:ext xmlns:c16="http://schemas.microsoft.com/office/drawing/2014/chart" uri="{C3380CC4-5D6E-409C-BE32-E72D297353CC}">
              <c16:uniqueId val="{00000020-21E7-4C99-8BF1-17C536C0197C}"/>
            </c:ext>
          </c:extLst>
        </c:ser>
        <c:dLbls>
          <c:showLegendKey val="0"/>
          <c:showVal val="0"/>
          <c:showCatName val="0"/>
          <c:showSerName val="0"/>
          <c:showPercent val="0"/>
          <c:showBubbleSize val="0"/>
        </c:dLbls>
        <c:gapWidth val="219"/>
        <c:overlap val="-27"/>
        <c:axId val="1017215120"/>
        <c:axId val="1017213456"/>
      </c:barChart>
      <c:catAx>
        <c:axId val="101721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017213456"/>
        <c:crosses val="autoZero"/>
        <c:auto val="1"/>
        <c:lblAlgn val="ctr"/>
        <c:lblOffset val="100"/>
        <c:noMultiLvlLbl val="0"/>
      </c:catAx>
      <c:valAx>
        <c:axId val="1017213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a:t>DON (ppm)</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017215120"/>
        <c:crosses val="autoZero"/>
        <c:crossBetween val="between"/>
      </c:valAx>
      <c:spPr>
        <a:noFill/>
        <a:ln>
          <a:noFill/>
        </a:ln>
        <a:effectLst/>
      </c:spPr>
    </c:plotArea>
    <c:plotVisOnly val="1"/>
    <c:dispBlanksAs val="gap"/>
    <c:showDLblsOverMax val="0"/>
  </c:chart>
  <c:spPr>
    <a:noFill/>
    <a:ln>
      <a:noFill/>
    </a:ln>
    <a:effectLst/>
  </c:spPr>
  <c:txPr>
    <a:bodyPr/>
    <a:lstStyle/>
    <a:p>
      <a:pPr>
        <a:defRPr sz="1800" b="1"/>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3E0F-4E5B-9C15-9A6D7DE04D2E}"/>
              </c:ext>
            </c:extLst>
          </c:dPt>
          <c:dPt>
            <c:idx val="1"/>
            <c:invertIfNegative val="0"/>
            <c:bubble3D val="0"/>
            <c:spPr>
              <a:solidFill>
                <a:srgbClr val="FF0000"/>
              </a:solidFill>
              <a:ln>
                <a:noFill/>
              </a:ln>
              <a:effectLst/>
            </c:spPr>
            <c:extLst>
              <c:ext xmlns:c16="http://schemas.microsoft.com/office/drawing/2014/chart" uri="{C3380CC4-5D6E-409C-BE32-E72D297353CC}">
                <c16:uniqueId val="{00000003-3E0F-4E5B-9C15-9A6D7DE04D2E}"/>
              </c:ext>
            </c:extLst>
          </c:dPt>
          <c:dPt>
            <c:idx val="6"/>
            <c:invertIfNegative val="0"/>
            <c:bubble3D val="0"/>
            <c:spPr>
              <a:solidFill>
                <a:srgbClr val="FF0000"/>
              </a:solidFill>
              <a:ln>
                <a:noFill/>
              </a:ln>
              <a:effectLst/>
            </c:spPr>
            <c:extLst>
              <c:ext xmlns:c16="http://schemas.microsoft.com/office/drawing/2014/chart" uri="{C3380CC4-5D6E-409C-BE32-E72D297353CC}">
                <c16:uniqueId val="{00000005-3E0F-4E5B-9C15-9A6D7DE04D2E}"/>
              </c:ext>
            </c:extLst>
          </c:dPt>
          <c:dPt>
            <c:idx val="7"/>
            <c:invertIfNegative val="0"/>
            <c:bubble3D val="0"/>
            <c:spPr>
              <a:solidFill>
                <a:srgbClr val="FF0000"/>
              </a:solidFill>
              <a:ln>
                <a:noFill/>
              </a:ln>
              <a:effectLst/>
            </c:spPr>
            <c:extLst>
              <c:ext xmlns:c16="http://schemas.microsoft.com/office/drawing/2014/chart" uri="{C3380CC4-5D6E-409C-BE32-E72D297353CC}">
                <c16:uniqueId val="{00000007-3E0F-4E5B-9C15-9A6D7DE04D2E}"/>
              </c:ext>
            </c:extLst>
          </c:dPt>
          <c:dPt>
            <c:idx val="12"/>
            <c:invertIfNegative val="0"/>
            <c:bubble3D val="0"/>
            <c:spPr>
              <a:solidFill>
                <a:srgbClr val="FF0000"/>
              </a:solidFill>
              <a:ln>
                <a:noFill/>
              </a:ln>
              <a:effectLst/>
            </c:spPr>
            <c:extLst>
              <c:ext xmlns:c16="http://schemas.microsoft.com/office/drawing/2014/chart" uri="{C3380CC4-5D6E-409C-BE32-E72D297353CC}">
                <c16:uniqueId val="{00000009-3E0F-4E5B-9C15-9A6D7DE04D2E}"/>
              </c:ext>
            </c:extLst>
          </c:dPt>
          <c:dPt>
            <c:idx val="13"/>
            <c:invertIfNegative val="0"/>
            <c:bubble3D val="0"/>
            <c:spPr>
              <a:solidFill>
                <a:srgbClr val="FF0000"/>
              </a:solidFill>
              <a:ln>
                <a:noFill/>
              </a:ln>
              <a:effectLst/>
            </c:spPr>
            <c:extLst>
              <c:ext xmlns:c16="http://schemas.microsoft.com/office/drawing/2014/chart" uri="{C3380CC4-5D6E-409C-BE32-E72D297353CC}">
                <c16:uniqueId val="{0000000B-3E0F-4E5B-9C15-9A6D7DE04D2E}"/>
              </c:ext>
            </c:extLst>
          </c:dPt>
          <c:dPt>
            <c:idx val="18"/>
            <c:invertIfNegative val="0"/>
            <c:bubble3D val="0"/>
            <c:spPr>
              <a:solidFill>
                <a:srgbClr val="FF0000"/>
              </a:solidFill>
              <a:ln>
                <a:noFill/>
              </a:ln>
              <a:effectLst/>
            </c:spPr>
            <c:extLst>
              <c:ext xmlns:c16="http://schemas.microsoft.com/office/drawing/2014/chart" uri="{C3380CC4-5D6E-409C-BE32-E72D297353CC}">
                <c16:uniqueId val="{0000000D-3E0F-4E5B-9C15-9A6D7DE04D2E}"/>
              </c:ext>
            </c:extLst>
          </c:dPt>
          <c:dPt>
            <c:idx val="19"/>
            <c:invertIfNegative val="0"/>
            <c:bubble3D val="0"/>
            <c:spPr>
              <a:solidFill>
                <a:srgbClr val="FF0000"/>
              </a:solidFill>
              <a:ln>
                <a:noFill/>
              </a:ln>
              <a:effectLst/>
            </c:spPr>
            <c:extLst>
              <c:ext xmlns:c16="http://schemas.microsoft.com/office/drawing/2014/chart" uri="{C3380CC4-5D6E-409C-BE32-E72D297353CC}">
                <c16:uniqueId val="{0000000F-3E0F-4E5B-9C15-9A6D7DE04D2E}"/>
              </c:ext>
            </c:extLst>
          </c:dPt>
          <c:cat>
            <c:strRef>
              <c:f>'summary (2)'!$B$3:$B$26</c:f>
              <c:strCache>
                <c:ptCount val="24"/>
                <c:pt idx="0">
                  <c:v>Ambassador - No fung. No inoc.</c:v>
                </c:pt>
                <c:pt idx="1">
                  <c:v>Ambassador - No fung.</c:v>
                </c:pt>
                <c:pt idx="2">
                  <c:v>Ambassador @ flowering</c:v>
                </c:pt>
                <c:pt idx="3">
                  <c:v>Ambassador @ +2 days</c:v>
                </c:pt>
                <c:pt idx="4">
                  <c:v>Ambassador @ +4 days</c:v>
                </c:pt>
                <c:pt idx="5">
                  <c:v>Ambassador @ +6 days</c:v>
                </c:pt>
                <c:pt idx="6">
                  <c:v>9242W - No fung. No inoc.</c:v>
                </c:pt>
                <c:pt idx="7">
                  <c:v>9242W - No fung.</c:v>
                </c:pt>
                <c:pt idx="8">
                  <c:v>9242W @ flowering</c:v>
                </c:pt>
                <c:pt idx="9">
                  <c:v>9242W @ +2 days</c:v>
                </c:pt>
                <c:pt idx="10">
                  <c:v>9242W @ +4 days</c:v>
                </c:pt>
                <c:pt idx="11">
                  <c:v>9242W @ + 6days</c:v>
                </c:pt>
                <c:pt idx="12">
                  <c:v>F1014 - No fung. No inoc.</c:v>
                </c:pt>
                <c:pt idx="13">
                  <c:v>F1014 - No fung.</c:v>
                </c:pt>
                <c:pt idx="14">
                  <c:v>F1014 @ flowering</c:v>
                </c:pt>
                <c:pt idx="15">
                  <c:v>F1014 @ +2 days</c:v>
                </c:pt>
                <c:pt idx="16">
                  <c:v>F1014 @ +4 days</c:v>
                </c:pt>
                <c:pt idx="17">
                  <c:v>F1014 @ +6 days</c:v>
                </c:pt>
                <c:pt idx="18">
                  <c:v>E6012 - No fung. No inoc.</c:v>
                </c:pt>
                <c:pt idx="19">
                  <c:v>E6012 - No fung.</c:v>
                </c:pt>
                <c:pt idx="20">
                  <c:v>E6012 @ flowering</c:v>
                </c:pt>
                <c:pt idx="21">
                  <c:v>E6012 @ +2 days</c:v>
                </c:pt>
                <c:pt idx="22">
                  <c:v>E6012 @ +4 days</c:v>
                </c:pt>
                <c:pt idx="23">
                  <c:v>E6012 @ +6 days</c:v>
                </c:pt>
              </c:strCache>
            </c:strRef>
          </c:cat>
          <c:val>
            <c:numRef>
              <c:f>'summary (2)'!$C$3:$C$26</c:f>
              <c:numCache>
                <c:formatCode>0.0</c:formatCode>
                <c:ptCount val="24"/>
                <c:pt idx="0">
                  <c:v>66.666666666666671</c:v>
                </c:pt>
                <c:pt idx="1">
                  <c:v>53.333333333333336</c:v>
                </c:pt>
                <c:pt idx="2">
                  <c:v>16.666666666666668</c:v>
                </c:pt>
                <c:pt idx="3">
                  <c:v>18.5</c:v>
                </c:pt>
                <c:pt idx="4">
                  <c:v>10</c:v>
                </c:pt>
                <c:pt idx="5">
                  <c:v>11</c:v>
                </c:pt>
                <c:pt idx="6">
                  <c:v>12.5</c:v>
                </c:pt>
                <c:pt idx="7">
                  <c:v>10.333333333333334</c:v>
                </c:pt>
                <c:pt idx="8">
                  <c:v>2.6666666666666665</c:v>
                </c:pt>
                <c:pt idx="9">
                  <c:v>1.1666666666666667</c:v>
                </c:pt>
                <c:pt idx="10">
                  <c:v>1</c:v>
                </c:pt>
                <c:pt idx="11">
                  <c:v>1.6666666666666667</c:v>
                </c:pt>
                <c:pt idx="12">
                  <c:v>25</c:v>
                </c:pt>
                <c:pt idx="13">
                  <c:v>18.666666666666668</c:v>
                </c:pt>
                <c:pt idx="14">
                  <c:v>4.833333333333333</c:v>
                </c:pt>
                <c:pt idx="15">
                  <c:v>6.5</c:v>
                </c:pt>
                <c:pt idx="16">
                  <c:v>15.166666666666666</c:v>
                </c:pt>
                <c:pt idx="17">
                  <c:v>7.5</c:v>
                </c:pt>
                <c:pt idx="18">
                  <c:v>42.5</c:v>
                </c:pt>
                <c:pt idx="19">
                  <c:v>50.833333333333336</c:v>
                </c:pt>
                <c:pt idx="20">
                  <c:v>9.3333333333333339</c:v>
                </c:pt>
                <c:pt idx="21">
                  <c:v>17</c:v>
                </c:pt>
                <c:pt idx="22">
                  <c:v>5.166666666666667</c:v>
                </c:pt>
                <c:pt idx="23">
                  <c:v>13</c:v>
                </c:pt>
              </c:numCache>
            </c:numRef>
          </c:val>
          <c:extLst>
            <c:ext xmlns:c16="http://schemas.microsoft.com/office/drawing/2014/chart" uri="{C3380CC4-5D6E-409C-BE32-E72D297353CC}">
              <c16:uniqueId val="{00000020-3E0F-4E5B-9C15-9A6D7DE04D2E}"/>
            </c:ext>
          </c:extLst>
        </c:ser>
        <c:dLbls>
          <c:showLegendKey val="0"/>
          <c:showVal val="0"/>
          <c:showCatName val="0"/>
          <c:showSerName val="0"/>
          <c:showPercent val="0"/>
          <c:showBubbleSize val="0"/>
        </c:dLbls>
        <c:gapWidth val="219"/>
        <c:overlap val="-27"/>
        <c:axId val="1017215120"/>
        <c:axId val="1017213456"/>
      </c:barChart>
      <c:catAx>
        <c:axId val="101721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017213456"/>
        <c:crosses val="autoZero"/>
        <c:auto val="1"/>
        <c:lblAlgn val="ctr"/>
        <c:lblOffset val="100"/>
        <c:noMultiLvlLbl val="0"/>
      </c:catAx>
      <c:valAx>
        <c:axId val="1017213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a:t>Flag leaf disease (%)</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017215120"/>
        <c:crosses val="autoZero"/>
        <c:crossBetween val="between"/>
      </c:valAx>
      <c:spPr>
        <a:noFill/>
        <a:ln>
          <a:noFill/>
        </a:ln>
        <a:effectLst/>
      </c:spPr>
    </c:plotArea>
    <c:plotVisOnly val="1"/>
    <c:dispBlanksAs val="gap"/>
    <c:showDLblsOverMax val="0"/>
  </c:chart>
  <c:spPr>
    <a:noFill/>
    <a:ln>
      <a:noFill/>
    </a:ln>
    <a:effectLst/>
  </c:spPr>
  <c:txPr>
    <a:bodyPr/>
    <a:lstStyle/>
    <a:p>
      <a:pPr>
        <a:defRPr sz="1400" b="1"/>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5B7A-43D6-AC85-36D4BE0B98FA}"/>
              </c:ext>
            </c:extLst>
          </c:dPt>
          <c:dPt>
            <c:idx val="1"/>
            <c:invertIfNegative val="0"/>
            <c:bubble3D val="0"/>
            <c:spPr>
              <a:solidFill>
                <a:srgbClr val="FF0000"/>
              </a:solidFill>
              <a:ln>
                <a:noFill/>
              </a:ln>
              <a:effectLst/>
            </c:spPr>
            <c:extLst>
              <c:ext xmlns:c16="http://schemas.microsoft.com/office/drawing/2014/chart" uri="{C3380CC4-5D6E-409C-BE32-E72D297353CC}">
                <c16:uniqueId val="{00000001-5B7A-43D6-AC85-36D4BE0B98FA}"/>
              </c:ext>
            </c:extLst>
          </c:dPt>
          <c:dPt>
            <c:idx val="6"/>
            <c:invertIfNegative val="0"/>
            <c:bubble3D val="0"/>
            <c:spPr>
              <a:solidFill>
                <a:srgbClr val="FF0000"/>
              </a:solidFill>
              <a:ln>
                <a:noFill/>
              </a:ln>
              <a:effectLst/>
            </c:spPr>
            <c:extLst>
              <c:ext xmlns:c16="http://schemas.microsoft.com/office/drawing/2014/chart" uri="{C3380CC4-5D6E-409C-BE32-E72D297353CC}">
                <c16:uniqueId val="{00000006-5B7A-43D6-AC85-36D4BE0B98FA}"/>
              </c:ext>
            </c:extLst>
          </c:dPt>
          <c:dPt>
            <c:idx val="7"/>
            <c:invertIfNegative val="0"/>
            <c:bubble3D val="0"/>
            <c:spPr>
              <a:solidFill>
                <a:srgbClr val="FF0000"/>
              </a:solidFill>
              <a:ln>
                <a:noFill/>
              </a:ln>
              <a:effectLst/>
            </c:spPr>
            <c:extLst>
              <c:ext xmlns:c16="http://schemas.microsoft.com/office/drawing/2014/chart" uri="{C3380CC4-5D6E-409C-BE32-E72D297353CC}">
                <c16:uniqueId val="{00000007-5B7A-43D6-AC85-36D4BE0B98FA}"/>
              </c:ext>
            </c:extLst>
          </c:dPt>
          <c:dPt>
            <c:idx val="12"/>
            <c:invertIfNegative val="0"/>
            <c:bubble3D val="0"/>
            <c:spPr>
              <a:solidFill>
                <a:srgbClr val="FF0000"/>
              </a:solidFill>
              <a:ln>
                <a:noFill/>
              </a:ln>
              <a:effectLst/>
            </c:spPr>
            <c:extLst>
              <c:ext xmlns:c16="http://schemas.microsoft.com/office/drawing/2014/chart" uri="{C3380CC4-5D6E-409C-BE32-E72D297353CC}">
                <c16:uniqueId val="{0000000C-5B7A-43D6-AC85-36D4BE0B98FA}"/>
              </c:ext>
            </c:extLst>
          </c:dPt>
          <c:dPt>
            <c:idx val="13"/>
            <c:invertIfNegative val="0"/>
            <c:bubble3D val="0"/>
            <c:spPr>
              <a:solidFill>
                <a:srgbClr val="FF0000"/>
              </a:solidFill>
              <a:ln>
                <a:noFill/>
              </a:ln>
              <a:effectLst/>
            </c:spPr>
            <c:extLst>
              <c:ext xmlns:c16="http://schemas.microsoft.com/office/drawing/2014/chart" uri="{C3380CC4-5D6E-409C-BE32-E72D297353CC}">
                <c16:uniqueId val="{0000000D-5B7A-43D6-AC85-36D4BE0B98FA}"/>
              </c:ext>
            </c:extLst>
          </c:dPt>
          <c:dPt>
            <c:idx val="18"/>
            <c:invertIfNegative val="0"/>
            <c:bubble3D val="0"/>
            <c:spPr>
              <a:solidFill>
                <a:srgbClr val="FF0000"/>
              </a:solidFill>
              <a:ln>
                <a:noFill/>
              </a:ln>
              <a:effectLst/>
            </c:spPr>
            <c:extLst>
              <c:ext xmlns:c16="http://schemas.microsoft.com/office/drawing/2014/chart" uri="{C3380CC4-5D6E-409C-BE32-E72D297353CC}">
                <c16:uniqueId val="{00000012-5B7A-43D6-AC85-36D4BE0B98FA}"/>
              </c:ext>
            </c:extLst>
          </c:dPt>
          <c:dPt>
            <c:idx val="19"/>
            <c:invertIfNegative val="0"/>
            <c:bubble3D val="0"/>
            <c:spPr>
              <a:solidFill>
                <a:srgbClr val="FF0000"/>
              </a:solidFill>
              <a:ln>
                <a:noFill/>
              </a:ln>
              <a:effectLst/>
            </c:spPr>
            <c:extLst>
              <c:ext xmlns:c16="http://schemas.microsoft.com/office/drawing/2014/chart" uri="{C3380CC4-5D6E-409C-BE32-E72D297353CC}">
                <c16:uniqueId val="{00000013-5B7A-43D6-AC85-36D4BE0B98FA}"/>
              </c:ext>
            </c:extLst>
          </c:dPt>
          <c:cat>
            <c:strRef>
              <c:f>'summary (2)'!$B$3:$B$26</c:f>
              <c:strCache>
                <c:ptCount val="24"/>
                <c:pt idx="0">
                  <c:v>Ambassador - No fung. No inoc.</c:v>
                </c:pt>
                <c:pt idx="1">
                  <c:v>Ambassador - No fung.</c:v>
                </c:pt>
                <c:pt idx="2">
                  <c:v>Ambassador @ flowering</c:v>
                </c:pt>
                <c:pt idx="3">
                  <c:v>Ambassador @ +2 days</c:v>
                </c:pt>
                <c:pt idx="4">
                  <c:v>Ambassador @ +4 days</c:v>
                </c:pt>
                <c:pt idx="5">
                  <c:v>Ambassador @ +6 days</c:v>
                </c:pt>
                <c:pt idx="6">
                  <c:v>9242W - No fung. No inoc.</c:v>
                </c:pt>
                <c:pt idx="7">
                  <c:v>9242W - No fung.</c:v>
                </c:pt>
                <c:pt idx="8">
                  <c:v>9242W @ flowering</c:v>
                </c:pt>
                <c:pt idx="9">
                  <c:v>9242W @ +2 days</c:v>
                </c:pt>
                <c:pt idx="10">
                  <c:v>9242W @ +4 days</c:v>
                </c:pt>
                <c:pt idx="11">
                  <c:v>9242W @ + 6days</c:v>
                </c:pt>
                <c:pt idx="12">
                  <c:v>F1014 - No fung. No inoc.</c:v>
                </c:pt>
                <c:pt idx="13">
                  <c:v>F1014 - No fung.</c:v>
                </c:pt>
                <c:pt idx="14">
                  <c:v>F1014 @ flowering</c:v>
                </c:pt>
                <c:pt idx="15">
                  <c:v>F1014 @ +2 days</c:v>
                </c:pt>
                <c:pt idx="16">
                  <c:v>F1014 @ +4 days</c:v>
                </c:pt>
                <c:pt idx="17">
                  <c:v>F1014 @ +6 days</c:v>
                </c:pt>
                <c:pt idx="18">
                  <c:v>E6012 - No fung. No inoc.</c:v>
                </c:pt>
                <c:pt idx="19">
                  <c:v>E6012 - No fung.</c:v>
                </c:pt>
                <c:pt idx="20">
                  <c:v>E6012 @ flowering</c:v>
                </c:pt>
                <c:pt idx="21">
                  <c:v>E6012 @ +2 days</c:v>
                </c:pt>
                <c:pt idx="22">
                  <c:v>E6012 @ +4 days</c:v>
                </c:pt>
                <c:pt idx="23">
                  <c:v>E6012 @ +6 days</c:v>
                </c:pt>
              </c:strCache>
            </c:strRef>
          </c:cat>
          <c:val>
            <c:numRef>
              <c:f>'summary (2)'!$O$3:$O$26</c:f>
              <c:numCache>
                <c:formatCode>0.00</c:formatCode>
                <c:ptCount val="24"/>
                <c:pt idx="0">
                  <c:v>63.869650651340997</c:v>
                </c:pt>
                <c:pt idx="1">
                  <c:v>60.872418065134099</c:v>
                </c:pt>
                <c:pt idx="2">
                  <c:v>88.79657321839079</c:v>
                </c:pt>
                <c:pt idx="3">
                  <c:v>81.509983352490408</c:v>
                </c:pt>
                <c:pt idx="4">
                  <c:v>87.212882567049803</c:v>
                </c:pt>
                <c:pt idx="5">
                  <c:v>84.912834827586209</c:v>
                </c:pt>
                <c:pt idx="6">
                  <c:v>73.058937701149418</c:v>
                </c:pt>
                <c:pt idx="7">
                  <c:v>73.665066570881223</c:v>
                </c:pt>
                <c:pt idx="8">
                  <c:v>89.729719655172403</c:v>
                </c:pt>
                <c:pt idx="9">
                  <c:v>92.342485172413788</c:v>
                </c:pt>
                <c:pt idx="10">
                  <c:v>90.691794827586193</c:v>
                </c:pt>
                <c:pt idx="11">
                  <c:v>87.956195766283528</c:v>
                </c:pt>
                <c:pt idx="12">
                  <c:v>61.256347356321839</c:v>
                </c:pt>
                <c:pt idx="13">
                  <c:v>64.912751781609202</c:v>
                </c:pt>
                <c:pt idx="14">
                  <c:v>75.674869616858231</c:v>
                </c:pt>
                <c:pt idx="15">
                  <c:v>75.37859114942529</c:v>
                </c:pt>
                <c:pt idx="16">
                  <c:v>76.353269329501913</c:v>
                </c:pt>
                <c:pt idx="17">
                  <c:v>74.626279444444449</c:v>
                </c:pt>
                <c:pt idx="18">
                  <c:v>58.993019176245213</c:v>
                </c:pt>
                <c:pt idx="19">
                  <c:v>58.456370268199237</c:v>
                </c:pt>
                <c:pt idx="20">
                  <c:v>76.277215498084288</c:v>
                </c:pt>
                <c:pt idx="21">
                  <c:v>81.537549099616868</c:v>
                </c:pt>
                <c:pt idx="22">
                  <c:v>81.530812969348645</c:v>
                </c:pt>
                <c:pt idx="23">
                  <c:v>73.28146411877394</c:v>
                </c:pt>
              </c:numCache>
            </c:numRef>
          </c:val>
          <c:extLst>
            <c:ext xmlns:c16="http://schemas.microsoft.com/office/drawing/2014/chart" uri="{C3380CC4-5D6E-409C-BE32-E72D297353CC}">
              <c16:uniqueId val="{00000018-5B7A-43D6-AC85-36D4BE0B98FA}"/>
            </c:ext>
          </c:extLst>
        </c:ser>
        <c:dLbls>
          <c:showLegendKey val="0"/>
          <c:showVal val="0"/>
          <c:showCatName val="0"/>
          <c:showSerName val="0"/>
          <c:showPercent val="0"/>
          <c:showBubbleSize val="0"/>
        </c:dLbls>
        <c:gapWidth val="219"/>
        <c:overlap val="-27"/>
        <c:axId val="1017215120"/>
        <c:axId val="1017213456"/>
      </c:barChart>
      <c:catAx>
        <c:axId val="101721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017213456"/>
        <c:crosses val="autoZero"/>
        <c:auto val="1"/>
        <c:lblAlgn val="ctr"/>
        <c:lblOffset val="100"/>
        <c:noMultiLvlLbl val="0"/>
      </c:catAx>
      <c:valAx>
        <c:axId val="1017213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a:t>Yield (bu/A)</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017215120"/>
        <c:crosses val="autoZero"/>
        <c:crossBetween val="between"/>
      </c:valAx>
      <c:spPr>
        <a:noFill/>
        <a:ln>
          <a:noFill/>
        </a:ln>
        <a:effectLst/>
      </c:spPr>
    </c:plotArea>
    <c:plotVisOnly val="1"/>
    <c:dispBlanksAs val="gap"/>
    <c:showDLblsOverMax val="0"/>
  </c:chart>
  <c:spPr>
    <a:noFill/>
    <a:ln>
      <a:noFill/>
    </a:ln>
    <a:effectLst/>
  </c:spPr>
  <c:txPr>
    <a:bodyPr/>
    <a:lstStyle/>
    <a:p>
      <a:pPr>
        <a:defRPr sz="1800" b="1"/>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rAngAx val="0"/>
      <c:perspective val="60"/>
    </c:view3D>
    <c:floor>
      <c:thickness val="0"/>
    </c:floor>
    <c:sideWall>
      <c:thickness val="0"/>
    </c:sideWall>
    <c:backWall>
      <c:thickness val="0"/>
    </c:backWall>
    <c:plotArea>
      <c:layout>
        <c:manualLayout>
          <c:xMode val="edge"/>
          <c:yMode val="edge"/>
          <c:x val="8.3333333333333332E-3"/>
          <c:y val="7.160493827160494E-2"/>
          <c:w val="0.9916666666666667"/>
          <c:h val="0.80897521143190432"/>
        </c:manualLayout>
      </c:layout>
      <c:bar3DChart>
        <c:barDir val="col"/>
        <c:grouping val="clustered"/>
        <c:varyColors val="1"/>
        <c:ser>
          <c:idx val="0"/>
          <c:order val="0"/>
          <c:tx>
            <c:strRef>
              <c:f>Sheet1!$B$1</c:f>
              <c:strCache>
                <c:ptCount val="1"/>
                <c:pt idx="0">
                  <c:v>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Sheet1!$A$1:$A$6</c:f>
              <c:strCache>
                <c:ptCount val="6"/>
                <c:pt idx="0">
                  <c:v>0 bu/A</c:v>
                </c:pt>
                <c:pt idx="1">
                  <c:v>&lt;2 bu/A</c:v>
                </c:pt>
                <c:pt idx="2">
                  <c:v>&lt;5bu/A</c:v>
                </c:pt>
                <c:pt idx="3">
                  <c:v>&gt;5 bu/A</c:v>
                </c:pt>
                <c:pt idx="4">
                  <c:v>&gt;10 bu/A</c:v>
                </c:pt>
                <c:pt idx="5">
                  <c:v>&gt;20 bu/A</c:v>
                </c:pt>
              </c:strCache>
            </c:strRef>
          </c:cat>
          <c:val>
            <c:numRef>
              <c:f>Sheet1!$B$1:$B$6</c:f>
              <c:numCache>
                <c:formatCode>0%</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4-0CF1-424B-B8E5-5BBC7E813D27}"/>
            </c:ext>
          </c:extLst>
        </c:ser>
        <c:dLbls>
          <c:showLegendKey val="0"/>
          <c:showVal val="0"/>
          <c:showCatName val="0"/>
          <c:showSerName val="0"/>
          <c:showPercent val="0"/>
          <c:showBubbleSize val="0"/>
        </c:dLbls>
        <c:gapWidth val="150"/>
        <c:shape val="cylinder"/>
        <c:axId val="212414240"/>
        <c:axId val="212414632"/>
        <c:axId val="0"/>
      </c:bar3DChart>
      <c:catAx>
        <c:axId val="212414240"/>
        <c:scaling>
          <c:orientation val="minMax"/>
        </c:scaling>
        <c:delete val="0"/>
        <c:axPos val="b"/>
        <c:numFmt formatCode="General" sourceLinked="1"/>
        <c:majorTickMark val="out"/>
        <c:minorTickMark val="none"/>
        <c:tickLblPos val="nextTo"/>
        <c:spPr>
          <a:ln w="6350">
            <a:noFill/>
          </a:ln>
        </c:spPr>
        <c:crossAx val="212414632"/>
        <c:crosses val="autoZero"/>
        <c:auto val="1"/>
        <c:lblAlgn val="ctr"/>
        <c:lblOffset val="100"/>
        <c:noMultiLvlLbl val="0"/>
      </c:catAx>
      <c:valAx>
        <c:axId val="212414632"/>
        <c:scaling>
          <c:orientation val="minMax"/>
          <c:min val="0"/>
        </c:scaling>
        <c:delete val="0"/>
        <c:axPos val="l"/>
        <c:numFmt formatCode="0%" sourceLinked="1"/>
        <c:majorTickMark val="out"/>
        <c:minorTickMark val="none"/>
        <c:tickLblPos val="none"/>
        <c:spPr>
          <a:ln w="6350">
            <a:noFill/>
          </a:ln>
        </c:spPr>
        <c:crossAx val="212414240"/>
        <c:crosses val="autoZero"/>
        <c:crossBetween val="between"/>
      </c:valAx>
    </c:plotArea>
    <c:plotVisOnly val="1"/>
    <c:dispBlanksAs val="span"/>
    <c:showDLblsOverMax val="0"/>
  </c:chart>
  <c:spPr>
    <a:noFill/>
    <a:ln w="6350">
      <a:no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invertIfNegative val="0"/>
          <c:cat>
            <c:strRef>
              <c:f>Sheet1!$A$2:$A$5</c:f>
              <c:strCache>
                <c:ptCount val="4"/>
                <c:pt idx="0">
                  <c:v>Tebuconazole</c:v>
                </c:pt>
                <c:pt idx="1">
                  <c:v>Proline</c:v>
                </c:pt>
                <c:pt idx="2">
                  <c:v>Prosaro</c:v>
                </c:pt>
                <c:pt idx="3">
                  <c:v>Caramba</c:v>
                </c:pt>
              </c:strCache>
            </c:strRef>
          </c:cat>
          <c:val>
            <c:numRef>
              <c:f>Sheet1!$B$2:$B$5</c:f>
              <c:numCache>
                <c:formatCode>General</c:formatCode>
                <c:ptCount val="4"/>
                <c:pt idx="0">
                  <c:v>40</c:v>
                </c:pt>
                <c:pt idx="1">
                  <c:v>50</c:v>
                </c:pt>
                <c:pt idx="2">
                  <c:v>51</c:v>
                </c:pt>
                <c:pt idx="3">
                  <c:v>52.5</c:v>
                </c:pt>
              </c:numCache>
            </c:numRef>
          </c:val>
          <c:extLst>
            <c:ext xmlns:c16="http://schemas.microsoft.com/office/drawing/2014/chart" uri="{C3380CC4-5D6E-409C-BE32-E72D297353CC}">
              <c16:uniqueId val="{00000000-FF0D-45C9-B41B-49E0FDB361A3}"/>
            </c:ext>
          </c:extLst>
        </c:ser>
        <c:dLbls>
          <c:showLegendKey val="0"/>
          <c:showVal val="0"/>
          <c:showCatName val="0"/>
          <c:showSerName val="0"/>
          <c:showPercent val="0"/>
          <c:showBubbleSize val="0"/>
        </c:dLbls>
        <c:gapWidth val="150"/>
        <c:axId val="441333248"/>
        <c:axId val="441334784"/>
      </c:barChart>
      <c:catAx>
        <c:axId val="441333248"/>
        <c:scaling>
          <c:orientation val="minMax"/>
        </c:scaling>
        <c:delete val="0"/>
        <c:axPos val="b"/>
        <c:numFmt formatCode="General" sourceLinked="0"/>
        <c:majorTickMark val="out"/>
        <c:minorTickMark val="none"/>
        <c:tickLblPos val="nextTo"/>
        <c:txPr>
          <a:bodyPr/>
          <a:lstStyle/>
          <a:p>
            <a:pPr>
              <a:defRPr b="1"/>
            </a:pPr>
            <a:endParaRPr lang="en-US"/>
          </a:p>
        </c:txPr>
        <c:crossAx val="441334784"/>
        <c:crosses val="autoZero"/>
        <c:auto val="1"/>
        <c:lblAlgn val="ctr"/>
        <c:lblOffset val="100"/>
        <c:noMultiLvlLbl val="0"/>
      </c:catAx>
      <c:valAx>
        <c:axId val="441334784"/>
        <c:scaling>
          <c:orientation val="minMax"/>
        </c:scaling>
        <c:delete val="0"/>
        <c:axPos val="l"/>
        <c:majorGridlines/>
        <c:title>
          <c:tx>
            <c:rich>
              <a:bodyPr rot="-5400000" vert="horz"/>
              <a:lstStyle/>
              <a:p>
                <a:pPr>
                  <a:defRPr b="1"/>
                </a:pPr>
                <a:r>
                  <a:rPr lang="en-US" b="1" dirty="0" smtClean="0"/>
                  <a:t>% Control of FHB</a:t>
                </a:r>
                <a:endParaRPr lang="en-US" b="1" dirty="0"/>
              </a:p>
            </c:rich>
          </c:tx>
          <c:overlay val="0"/>
        </c:title>
        <c:numFmt formatCode="General" sourceLinked="1"/>
        <c:majorTickMark val="out"/>
        <c:minorTickMark val="none"/>
        <c:tickLblPos val="nextTo"/>
        <c:txPr>
          <a:bodyPr/>
          <a:lstStyle/>
          <a:p>
            <a:pPr>
              <a:defRPr b="1"/>
            </a:pPr>
            <a:endParaRPr lang="en-US"/>
          </a:p>
        </c:txPr>
        <c:crossAx val="4413332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invertIfNegative val="0"/>
          <c:cat>
            <c:strRef>
              <c:f>Sheet1!$A$2:$A$5</c:f>
              <c:strCache>
                <c:ptCount val="4"/>
                <c:pt idx="0">
                  <c:v>Tebuconazole</c:v>
                </c:pt>
                <c:pt idx="1">
                  <c:v>Proline</c:v>
                </c:pt>
                <c:pt idx="2">
                  <c:v>Prosaro</c:v>
                </c:pt>
                <c:pt idx="3">
                  <c:v>Caramba</c:v>
                </c:pt>
              </c:strCache>
            </c:strRef>
          </c:cat>
          <c:val>
            <c:numRef>
              <c:f>Sheet1!$B$2:$B$5</c:f>
              <c:numCache>
                <c:formatCode>General</c:formatCode>
                <c:ptCount val="4"/>
                <c:pt idx="0">
                  <c:v>21.5</c:v>
                </c:pt>
                <c:pt idx="1">
                  <c:v>41</c:v>
                </c:pt>
                <c:pt idx="2">
                  <c:v>39.5</c:v>
                </c:pt>
                <c:pt idx="3">
                  <c:v>44</c:v>
                </c:pt>
              </c:numCache>
            </c:numRef>
          </c:val>
          <c:extLst>
            <c:ext xmlns:c16="http://schemas.microsoft.com/office/drawing/2014/chart" uri="{C3380CC4-5D6E-409C-BE32-E72D297353CC}">
              <c16:uniqueId val="{00000000-E61C-48C6-B93D-732D3A6BF481}"/>
            </c:ext>
          </c:extLst>
        </c:ser>
        <c:dLbls>
          <c:showLegendKey val="0"/>
          <c:showVal val="0"/>
          <c:showCatName val="0"/>
          <c:showSerName val="0"/>
          <c:showPercent val="0"/>
          <c:showBubbleSize val="0"/>
        </c:dLbls>
        <c:gapWidth val="150"/>
        <c:axId val="441513088"/>
        <c:axId val="441514624"/>
      </c:barChart>
      <c:catAx>
        <c:axId val="441513088"/>
        <c:scaling>
          <c:orientation val="minMax"/>
        </c:scaling>
        <c:delete val="0"/>
        <c:axPos val="b"/>
        <c:numFmt formatCode="General" sourceLinked="0"/>
        <c:majorTickMark val="out"/>
        <c:minorTickMark val="none"/>
        <c:tickLblPos val="nextTo"/>
        <c:txPr>
          <a:bodyPr/>
          <a:lstStyle/>
          <a:p>
            <a:pPr>
              <a:defRPr b="1"/>
            </a:pPr>
            <a:endParaRPr lang="en-US"/>
          </a:p>
        </c:txPr>
        <c:crossAx val="441514624"/>
        <c:crosses val="autoZero"/>
        <c:auto val="1"/>
        <c:lblAlgn val="ctr"/>
        <c:lblOffset val="100"/>
        <c:noMultiLvlLbl val="0"/>
      </c:catAx>
      <c:valAx>
        <c:axId val="441514624"/>
        <c:scaling>
          <c:orientation val="minMax"/>
          <c:max val="60"/>
        </c:scaling>
        <c:delete val="0"/>
        <c:axPos val="l"/>
        <c:majorGridlines/>
        <c:title>
          <c:tx>
            <c:rich>
              <a:bodyPr rot="-5400000" vert="horz"/>
              <a:lstStyle/>
              <a:p>
                <a:pPr>
                  <a:defRPr/>
                </a:pPr>
                <a:r>
                  <a:rPr lang="en-US" dirty="0" smtClean="0"/>
                  <a:t>% Control of DON</a:t>
                </a:r>
                <a:endParaRPr lang="en-US" dirty="0"/>
              </a:p>
            </c:rich>
          </c:tx>
          <c:overlay val="0"/>
        </c:title>
        <c:numFmt formatCode="General" sourceLinked="1"/>
        <c:majorTickMark val="out"/>
        <c:minorTickMark val="none"/>
        <c:tickLblPos val="nextTo"/>
        <c:txPr>
          <a:bodyPr/>
          <a:lstStyle/>
          <a:p>
            <a:pPr>
              <a:defRPr b="1"/>
            </a:pPr>
            <a:endParaRPr lang="en-US"/>
          </a:p>
        </c:txPr>
        <c:crossAx val="441513088"/>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1561-44F9-B38A-F00EF3344793}"/>
              </c:ext>
            </c:extLst>
          </c:dPt>
          <c:dPt>
            <c:idx val="1"/>
            <c:invertIfNegative val="0"/>
            <c:bubble3D val="0"/>
            <c:spPr>
              <a:solidFill>
                <a:srgbClr val="FF0000"/>
              </a:solidFill>
              <a:ln>
                <a:noFill/>
              </a:ln>
              <a:effectLst/>
            </c:spPr>
            <c:extLst>
              <c:ext xmlns:c16="http://schemas.microsoft.com/office/drawing/2014/chart" uri="{C3380CC4-5D6E-409C-BE32-E72D297353CC}">
                <c16:uniqueId val="{00000003-1561-44F9-B38A-F00EF3344793}"/>
              </c:ext>
            </c:extLst>
          </c:dPt>
          <c:dPt>
            <c:idx val="6"/>
            <c:invertIfNegative val="0"/>
            <c:bubble3D val="0"/>
            <c:spPr>
              <a:solidFill>
                <a:srgbClr val="FF0000"/>
              </a:solidFill>
              <a:ln>
                <a:noFill/>
              </a:ln>
              <a:effectLst/>
            </c:spPr>
            <c:extLst>
              <c:ext xmlns:c16="http://schemas.microsoft.com/office/drawing/2014/chart" uri="{C3380CC4-5D6E-409C-BE32-E72D297353CC}">
                <c16:uniqueId val="{00000005-1561-44F9-B38A-F00EF3344793}"/>
              </c:ext>
            </c:extLst>
          </c:dPt>
          <c:dPt>
            <c:idx val="7"/>
            <c:invertIfNegative val="0"/>
            <c:bubble3D val="0"/>
            <c:spPr>
              <a:solidFill>
                <a:srgbClr val="FF0000"/>
              </a:solidFill>
              <a:ln>
                <a:noFill/>
              </a:ln>
              <a:effectLst/>
            </c:spPr>
            <c:extLst>
              <c:ext xmlns:c16="http://schemas.microsoft.com/office/drawing/2014/chart" uri="{C3380CC4-5D6E-409C-BE32-E72D297353CC}">
                <c16:uniqueId val="{00000007-1561-44F9-B38A-F00EF3344793}"/>
              </c:ext>
            </c:extLst>
          </c:dPt>
          <c:dPt>
            <c:idx val="12"/>
            <c:invertIfNegative val="0"/>
            <c:bubble3D val="0"/>
            <c:spPr>
              <a:solidFill>
                <a:srgbClr val="FF0000"/>
              </a:solidFill>
              <a:ln>
                <a:noFill/>
              </a:ln>
              <a:effectLst/>
            </c:spPr>
            <c:extLst>
              <c:ext xmlns:c16="http://schemas.microsoft.com/office/drawing/2014/chart" uri="{C3380CC4-5D6E-409C-BE32-E72D297353CC}">
                <c16:uniqueId val="{00000009-1561-44F9-B38A-F00EF3344793}"/>
              </c:ext>
            </c:extLst>
          </c:dPt>
          <c:dPt>
            <c:idx val="13"/>
            <c:invertIfNegative val="0"/>
            <c:bubble3D val="0"/>
            <c:spPr>
              <a:solidFill>
                <a:srgbClr val="FF0000"/>
              </a:solidFill>
              <a:ln>
                <a:noFill/>
              </a:ln>
              <a:effectLst/>
            </c:spPr>
            <c:extLst>
              <c:ext xmlns:c16="http://schemas.microsoft.com/office/drawing/2014/chart" uri="{C3380CC4-5D6E-409C-BE32-E72D297353CC}">
                <c16:uniqueId val="{0000000B-1561-44F9-B38A-F00EF3344793}"/>
              </c:ext>
            </c:extLst>
          </c:dPt>
          <c:dPt>
            <c:idx val="18"/>
            <c:invertIfNegative val="0"/>
            <c:bubble3D val="0"/>
            <c:spPr>
              <a:solidFill>
                <a:srgbClr val="FF0000"/>
              </a:solidFill>
              <a:ln>
                <a:noFill/>
              </a:ln>
              <a:effectLst/>
            </c:spPr>
            <c:extLst>
              <c:ext xmlns:c16="http://schemas.microsoft.com/office/drawing/2014/chart" uri="{C3380CC4-5D6E-409C-BE32-E72D297353CC}">
                <c16:uniqueId val="{0000000D-1561-44F9-B38A-F00EF3344793}"/>
              </c:ext>
            </c:extLst>
          </c:dPt>
          <c:dPt>
            <c:idx val="19"/>
            <c:invertIfNegative val="0"/>
            <c:bubble3D val="0"/>
            <c:spPr>
              <a:solidFill>
                <a:srgbClr val="FF0000"/>
              </a:solidFill>
              <a:ln>
                <a:noFill/>
              </a:ln>
              <a:effectLst/>
            </c:spPr>
            <c:extLst>
              <c:ext xmlns:c16="http://schemas.microsoft.com/office/drawing/2014/chart" uri="{C3380CC4-5D6E-409C-BE32-E72D297353CC}">
                <c16:uniqueId val="{0000000F-1561-44F9-B38A-F00EF3344793}"/>
              </c:ext>
            </c:extLst>
          </c:dPt>
          <c:cat>
            <c:strRef>
              <c:f>'summary (2)'!$B$3:$B$26</c:f>
              <c:strCache>
                <c:ptCount val="24"/>
                <c:pt idx="0">
                  <c:v>Ambassador - No fung. No inoc.</c:v>
                </c:pt>
                <c:pt idx="1">
                  <c:v>Ambassador - No fung.</c:v>
                </c:pt>
                <c:pt idx="2">
                  <c:v>Ambassador @ flowering</c:v>
                </c:pt>
                <c:pt idx="3">
                  <c:v>Ambassador @ +2 days</c:v>
                </c:pt>
                <c:pt idx="4">
                  <c:v>Ambassador @ +4 days</c:v>
                </c:pt>
                <c:pt idx="5">
                  <c:v>Ambassador @ +6 days</c:v>
                </c:pt>
                <c:pt idx="6">
                  <c:v>9242W - No fung. No inoc.</c:v>
                </c:pt>
                <c:pt idx="7">
                  <c:v>9242W - No fung.</c:v>
                </c:pt>
                <c:pt idx="8">
                  <c:v>9242W @ flowering</c:v>
                </c:pt>
                <c:pt idx="9">
                  <c:v>9242W @ +2 days</c:v>
                </c:pt>
                <c:pt idx="10">
                  <c:v>9242W @ +4 days</c:v>
                </c:pt>
                <c:pt idx="11">
                  <c:v>9242W @ + 6days</c:v>
                </c:pt>
                <c:pt idx="12">
                  <c:v>F1014 - No fung. No inoc.</c:v>
                </c:pt>
                <c:pt idx="13">
                  <c:v>F1014 - No fung.</c:v>
                </c:pt>
                <c:pt idx="14">
                  <c:v>F1014 @ flowering</c:v>
                </c:pt>
                <c:pt idx="15">
                  <c:v>F1014 @ +2 days</c:v>
                </c:pt>
                <c:pt idx="16">
                  <c:v>F1014 @ +4 days</c:v>
                </c:pt>
                <c:pt idx="17">
                  <c:v>F1014 @ +6 days</c:v>
                </c:pt>
                <c:pt idx="18">
                  <c:v>E6012 - No fung. No inoc.</c:v>
                </c:pt>
                <c:pt idx="19">
                  <c:v>E6012 - No fung.</c:v>
                </c:pt>
                <c:pt idx="20">
                  <c:v>E6012 @ flowering</c:v>
                </c:pt>
                <c:pt idx="21">
                  <c:v>E6012 @ +2 days</c:v>
                </c:pt>
                <c:pt idx="22">
                  <c:v>E6012 @ +4 days</c:v>
                </c:pt>
                <c:pt idx="23">
                  <c:v>E6012 @ +6 days</c:v>
                </c:pt>
              </c:strCache>
            </c:strRef>
          </c:cat>
          <c:val>
            <c:numRef>
              <c:f>'summary (2)'!$L$3:$L$26</c:f>
              <c:numCache>
                <c:formatCode>0.0</c:formatCode>
                <c:ptCount val="24"/>
                <c:pt idx="0">
                  <c:v>7.943741902865991</c:v>
                </c:pt>
                <c:pt idx="1">
                  <c:v>8.6779220779220765</c:v>
                </c:pt>
                <c:pt idx="2">
                  <c:v>2.2316017316017316</c:v>
                </c:pt>
                <c:pt idx="3">
                  <c:v>1.2532467532467533</c:v>
                </c:pt>
                <c:pt idx="4">
                  <c:v>1.4480519480519483</c:v>
                </c:pt>
                <c:pt idx="5">
                  <c:v>2.8658008658008658</c:v>
                </c:pt>
                <c:pt idx="6">
                  <c:v>0.84264432029795155</c:v>
                </c:pt>
                <c:pt idx="7">
                  <c:v>0.81284916201117319</c:v>
                </c:pt>
                <c:pt idx="8">
                  <c:v>0.39571694599627566</c:v>
                </c:pt>
                <c:pt idx="9">
                  <c:v>0.22579143389199255</c:v>
                </c:pt>
                <c:pt idx="10">
                  <c:v>0.29096834264432031</c:v>
                </c:pt>
                <c:pt idx="11">
                  <c:v>0.41480446927374298</c:v>
                </c:pt>
                <c:pt idx="12">
                  <c:v>0.50309582640297656</c:v>
                </c:pt>
                <c:pt idx="13">
                  <c:v>0.43869558668474168</c:v>
                </c:pt>
                <c:pt idx="14">
                  <c:v>0.29258924536827835</c:v>
                </c:pt>
                <c:pt idx="15">
                  <c:v>0.16116885073053169</c:v>
                </c:pt>
                <c:pt idx="16">
                  <c:v>0.22970326856454285</c:v>
                </c:pt>
                <c:pt idx="17">
                  <c:v>0.33890646181653866</c:v>
                </c:pt>
                <c:pt idx="18">
                  <c:v>2.86813922356091</c:v>
                </c:pt>
                <c:pt idx="19">
                  <c:v>3.0508701472556896</c:v>
                </c:pt>
                <c:pt idx="20">
                  <c:v>1.5939312806782688</c:v>
                </c:pt>
                <c:pt idx="21">
                  <c:v>0.98656779897367253</c:v>
                </c:pt>
                <c:pt idx="22">
                  <c:v>0.9125390450691655</c:v>
                </c:pt>
                <c:pt idx="23">
                  <c:v>0.60062472110664877</c:v>
                </c:pt>
              </c:numCache>
            </c:numRef>
          </c:val>
          <c:extLst>
            <c:ext xmlns:c16="http://schemas.microsoft.com/office/drawing/2014/chart" uri="{C3380CC4-5D6E-409C-BE32-E72D297353CC}">
              <c16:uniqueId val="{00000010-1561-44F9-B38A-F00EF3344793}"/>
            </c:ext>
          </c:extLst>
        </c:ser>
        <c:dLbls>
          <c:showLegendKey val="0"/>
          <c:showVal val="0"/>
          <c:showCatName val="0"/>
          <c:showSerName val="0"/>
          <c:showPercent val="0"/>
          <c:showBubbleSize val="0"/>
        </c:dLbls>
        <c:gapWidth val="219"/>
        <c:overlap val="-27"/>
        <c:axId val="1017215120"/>
        <c:axId val="1017213456"/>
      </c:barChart>
      <c:catAx>
        <c:axId val="101721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017213456"/>
        <c:crosses val="autoZero"/>
        <c:auto val="1"/>
        <c:lblAlgn val="ctr"/>
        <c:lblOffset val="100"/>
        <c:noMultiLvlLbl val="0"/>
      </c:catAx>
      <c:valAx>
        <c:axId val="1017213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a:t>Head Scab disease index (0-100)</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017215120"/>
        <c:crosses val="autoZero"/>
        <c:crossBetween val="between"/>
      </c:valAx>
      <c:spPr>
        <a:noFill/>
        <a:ln>
          <a:noFill/>
        </a:ln>
        <a:effectLst/>
      </c:spPr>
    </c:plotArea>
    <c:plotVisOnly val="1"/>
    <c:dispBlanksAs val="gap"/>
    <c:showDLblsOverMax val="0"/>
  </c:chart>
  <c:spPr>
    <a:noFill/>
    <a:ln>
      <a:noFill/>
    </a:ln>
    <a:effectLst/>
  </c:spPr>
  <c:txPr>
    <a:bodyPr/>
    <a:lstStyle/>
    <a:p>
      <a:pPr>
        <a:defRPr sz="1800"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Fks 9.0</c:v>
                </c:pt>
              </c:strCache>
            </c:strRef>
          </c:tx>
          <c:spPr>
            <a:solidFill>
              <a:srgbClr val="0070C0"/>
            </a:solidFill>
          </c:spPr>
          <c:invertIfNegative val="0"/>
          <c:cat>
            <c:strRef>
              <c:f>Sheet1!$A$2:$A$5</c:f>
              <c:strCache>
                <c:ptCount val="4"/>
                <c:pt idx="0">
                  <c:v>Monmouth</c:v>
                </c:pt>
                <c:pt idx="1">
                  <c:v>Urbana</c:v>
                </c:pt>
                <c:pt idx="2">
                  <c:v>Carbondale</c:v>
                </c:pt>
                <c:pt idx="3">
                  <c:v>Dixon Springs</c:v>
                </c:pt>
              </c:strCache>
            </c:strRef>
          </c:cat>
          <c:val>
            <c:numRef>
              <c:f>Sheet1!$B$2:$B$5</c:f>
              <c:numCache>
                <c:formatCode>General</c:formatCode>
                <c:ptCount val="4"/>
                <c:pt idx="0">
                  <c:v>115</c:v>
                </c:pt>
                <c:pt idx="1">
                  <c:v>94</c:v>
                </c:pt>
                <c:pt idx="2">
                  <c:v>108</c:v>
                </c:pt>
                <c:pt idx="3">
                  <c:v>0</c:v>
                </c:pt>
              </c:numCache>
            </c:numRef>
          </c:val>
          <c:extLst>
            <c:ext xmlns:c16="http://schemas.microsoft.com/office/drawing/2014/chart" uri="{C3380CC4-5D6E-409C-BE32-E72D297353CC}">
              <c16:uniqueId val="{00000000-8313-4B35-99D6-8F5A6D7B12C3}"/>
            </c:ext>
          </c:extLst>
        </c:ser>
        <c:ser>
          <c:idx val="1"/>
          <c:order val="1"/>
          <c:tx>
            <c:strRef>
              <c:f>Sheet1!$C$1</c:f>
              <c:strCache>
                <c:ptCount val="1"/>
                <c:pt idx="0">
                  <c:v>Fks 10.0</c:v>
                </c:pt>
              </c:strCache>
            </c:strRef>
          </c:tx>
          <c:spPr>
            <a:solidFill>
              <a:srgbClr val="C00000"/>
            </a:solidFill>
          </c:spPr>
          <c:invertIfNegative val="0"/>
          <c:cat>
            <c:strRef>
              <c:f>Sheet1!$A$2:$A$5</c:f>
              <c:strCache>
                <c:ptCount val="4"/>
                <c:pt idx="0">
                  <c:v>Monmouth</c:v>
                </c:pt>
                <c:pt idx="1">
                  <c:v>Urbana</c:v>
                </c:pt>
                <c:pt idx="2">
                  <c:v>Carbondale</c:v>
                </c:pt>
                <c:pt idx="3">
                  <c:v>Dixon Springs</c:v>
                </c:pt>
              </c:strCache>
            </c:strRef>
          </c:cat>
          <c:val>
            <c:numRef>
              <c:f>Sheet1!$C$2:$C$5</c:f>
              <c:numCache>
                <c:formatCode>General</c:formatCode>
                <c:ptCount val="4"/>
                <c:pt idx="0">
                  <c:v>106</c:v>
                </c:pt>
                <c:pt idx="1">
                  <c:v>106</c:v>
                </c:pt>
                <c:pt idx="2">
                  <c:v>150</c:v>
                </c:pt>
                <c:pt idx="3">
                  <c:v>128</c:v>
                </c:pt>
              </c:numCache>
            </c:numRef>
          </c:val>
          <c:extLst>
            <c:ext xmlns:c16="http://schemas.microsoft.com/office/drawing/2014/chart" uri="{C3380CC4-5D6E-409C-BE32-E72D297353CC}">
              <c16:uniqueId val="{00000001-8313-4B35-99D6-8F5A6D7B12C3}"/>
            </c:ext>
          </c:extLst>
        </c:ser>
        <c:ser>
          <c:idx val="2"/>
          <c:order val="2"/>
          <c:tx>
            <c:strRef>
              <c:f>Sheet1!$D$1</c:f>
              <c:strCache>
                <c:ptCount val="1"/>
                <c:pt idx="0">
                  <c:v>Fks 10.5</c:v>
                </c:pt>
              </c:strCache>
            </c:strRef>
          </c:tx>
          <c:spPr>
            <a:solidFill>
              <a:srgbClr val="00B050"/>
            </a:solidFill>
          </c:spPr>
          <c:invertIfNegative val="0"/>
          <c:cat>
            <c:strRef>
              <c:f>Sheet1!$A$2:$A$5</c:f>
              <c:strCache>
                <c:ptCount val="4"/>
                <c:pt idx="0">
                  <c:v>Monmouth</c:v>
                </c:pt>
                <c:pt idx="1">
                  <c:v>Urbana</c:v>
                </c:pt>
                <c:pt idx="2">
                  <c:v>Carbondale</c:v>
                </c:pt>
                <c:pt idx="3">
                  <c:v>Dixon Springs</c:v>
                </c:pt>
              </c:strCache>
            </c:strRef>
          </c:cat>
          <c:val>
            <c:numRef>
              <c:f>Sheet1!$D$2:$D$5</c:f>
              <c:numCache>
                <c:formatCode>General</c:formatCode>
                <c:ptCount val="4"/>
                <c:pt idx="0">
                  <c:v>142</c:v>
                </c:pt>
                <c:pt idx="1">
                  <c:v>136</c:v>
                </c:pt>
                <c:pt idx="2">
                  <c:v>131</c:v>
                </c:pt>
                <c:pt idx="3">
                  <c:v>108</c:v>
                </c:pt>
              </c:numCache>
            </c:numRef>
          </c:val>
          <c:extLst>
            <c:ext xmlns:c16="http://schemas.microsoft.com/office/drawing/2014/chart" uri="{C3380CC4-5D6E-409C-BE32-E72D297353CC}">
              <c16:uniqueId val="{00000002-8313-4B35-99D6-8F5A6D7B12C3}"/>
            </c:ext>
          </c:extLst>
        </c:ser>
        <c:dLbls>
          <c:showLegendKey val="0"/>
          <c:showVal val="0"/>
          <c:showCatName val="0"/>
          <c:showSerName val="0"/>
          <c:showPercent val="0"/>
          <c:showBubbleSize val="0"/>
        </c:dLbls>
        <c:gapWidth val="150"/>
        <c:axId val="91078016"/>
        <c:axId val="91088000"/>
      </c:barChart>
      <c:catAx>
        <c:axId val="91078016"/>
        <c:scaling>
          <c:orientation val="minMax"/>
        </c:scaling>
        <c:delete val="0"/>
        <c:axPos val="b"/>
        <c:numFmt formatCode="General" sourceLinked="0"/>
        <c:majorTickMark val="out"/>
        <c:minorTickMark val="none"/>
        <c:tickLblPos val="nextTo"/>
        <c:crossAx val="91088000"/>
        <c:crosses val="autoZero"/>
        <c:auto val="1"/>
        <c:lblAlgn val="ctr"/>
        <c:lblOffset val="100"/>
        <c:noMultiLvlLbl val="0"/>
      </c:catAx>
      <c:valAx>
        <c:axId val="91088000"/>
        <c:scaling>
          <c:orientation val="minMax"/>
        </c:scaling>
        <c:delete val="0"/>
        <c:axPos val="l"/>
        <c:majorGridlines/>
        <c:title>
          <c:tx>
            <c:rich>
              <a:bodyPr rot="-5400000" vert="horz"/>
              <a:lstStyle/>
              <a:p>
                <a:pPr>
                  <a:defRPr sz="1800" b="1"/>
                </a:pPr>
                <a:r>
                  <a:rPr lang="en-US" sz="1800" b="1" dirty="0" smtClean="0"/>
                  <a:t>DON (% of untreated control)</a:t>
                </a:r>
                <a:endParaRPr lang="en-US" sz="1800" b="1" dirty="0"/>
              </a:p>
            </c:rich>
          </c:tx>
          <c:overlay val="0"/>
          <c:spPr>
            <a:solidFill>
              <a:srgbClr val="FFFF00"/>
            </a:solidFill>
          </c:spPr>
        </c:title>
        <c:numFmt formatCode="General" sourceLinked="1"/>
        <c:majorTickMark val="out"/>
        <c:minorTickMark val="none"/>
        <c:tickLblPos val="nextTo"/>
        <c:crossAx val="910780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rAngAx val="0"/>
      <c:perspective val="60"/>
    </c:view3D>
    <c:floor>
      <c:thickness val="0"/>
    </c:floor>
    <c:sideWall>
      <c:thickness val="0"/>
    </c:sideWall>
    <c:backWall>
      <c:thickness val="0"/>
    </c:backWall>
    <c:plotArea>
      <c:layout>
        <c:manualLayout>
          <c:xMode val="edge"/>
          <c:yMode val="edge"/>
          <c:x val="8.3333333333333332E-3"/>
          <c:y val="7.160493827160494E-2"/>
          <c:w val="0.9916666666666667"/>
          <c:h val="0.80897521143190432"/>
        </c:manualLayout>
      </c:layout>
      <c:bar3DChart>
        <c:barDir val="col"/>
        <c:grouping val="clustered"/>
        <c:varyColors val="1"/>
        <c:ser>
          <c:idx val="0"/>
          <c:order val="0"/>
          <c:tx>
            <c:strRef>
              <c:f>Sheet1!$B$1</c:f>
              <c:strCache>
                <c:ptCount val="1"/>
                <c:pt idx="0">
                  <c:v>17%</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Sheet1!$A$1:$A$6</c:f>
              <c:strCache>
                <c:ptCount val="6"/>
                <c:pt idx="0">
                  <c:v>0%</c:v>
                </c:pt>
                <c:pt idx="1">
                  <c:v>&lt;5%</c:v>
                </c:pt>
                <c:pt idx="2">
                  <c:v>&gt;5%</c:v>
                </c:pt>
                <c:pt idx="3">
                  <c:v>&gt;10%</c:v>
                </c:pt>
                <c:pt idx="4">
                  <c:v>&gt;20%</c:v>
                </c:pt>
                <c:pt idx="5">
                  <c:v>&gt;50%</c:v>
                </c:pt>
              </c:strCache>
            </c:strRef>
          </c:cat>
          <c:val>
            <c:numRef>
              <c:f>Sheet1!$B$1:$B$6</c:f>
              <c:numCache>
                <c:formatCode>0%</c:formatCode>
                <c:ptCount val="6"/>
                <c:pt idx="0">
                  <c:v>0.17</c:v>
                </c:pt>
                <c:pt idx="1">
                  <c:v>0.17</c:v>
                </c:pt>
                <c:pt idx="2">
                  <c:v>0.17</c:v>
                </c:pt>
                <c:pt idx="3">
                  <c:v>0.17</c:v>
                </c:pt>
                <c:pt idx="4">
                  <c:v>0.17</c:v>
                </c:pt>
                <c:pt idx="5">
                  <c:v>0.17</c:v>
                </c:pt>
              </c:numCache>
            </c:numRef>
          </c:val>
          <c:extLst>
            <c:ext xmlns:c16="http://schemas.microsoft.com/office/drawing/2014/chart" uri="{C3380CC4-5D6E-409C-BE32-E72D297353CC}">
              <c16:uniqueId val="{00000004-4EFD-444F-830C-D6D37E5FB82B}"/>
            </c:ext>
          </c:extLst>
        </c:ser>
        <c:dLbls>
          <c:showLegendKey val="0"/>
          <c:showVal val="0"/>
          <c:showCatName val="0"/>
          <c:showSerName val="0"/>
          <c:showPercent val="0"/>
          <c:showBubbleSize val="0"/>
        </c:dLbls>
        <c:gapWidth val="150"/>
        <c:shape val="cylinder"/>
        <c:axId val="212414240"/>
        <c:axId val="212414632"/>
        <c:axId val="0"/>
      </c:bar3DChart>
      <c:catAx>
        <c:axId val="212414240"/>
        <c:scaling>
          <c:orientation val="minMax"/>
        </c:scaling>
        <c:delete val="0"/>
        <c:axPos val="b"/>
        <c:numFmt formatCode="General" sourceLinked="1"/>
        <c:majorTickMark val="out"/>
        <c:minorTickMark val="none"/>
        <c:tickLblPos val="nextTo"/>
        <c:spPr>
          <a:ln w="6350">
            <a:noFill/>
          </a:ln>
        </c:spPr>
        <c:crossAx val="212414632"/>
        <c:crosses val="autoZero"/>
        <c:auto val="1"/>
        <c:lblAlgn val="ctr"/>
        <c:lblOffset val="100"/>
        <c:noMultiLvlLbl val="0"/>
      </c:catAx>
      <c:valAx>
        <c:axId val="212414632"/>
        <c:scaling>
          <c:orientation val="minMax"/>
          <c:min val="0"/>
        </c:scaling>
        <c:delete val="0"/>
        <c:axPos val="l"/>
        <c:numFmt formatCode="0%" sourceLinked="1"/>
        <c:majorTickMark val="out"/>
        <c:minorTickMark val="none"/>
        <c:tickLblPos val="none"/>
        <c:spPr>
          <a:ln w="6350">
            <a:noFill/>
          </a:ln>
        </c:spPr>
        <c:crossAx val="212414240"/>
        <c:crosses val="autoZero"/>
        <c:crossBetween val="between"/>
      </c:valAx>
    </c:plotArea>
    <c:plotVisOnly val="1"/>
    <c:dispBlanksAs val="span"/>
    <c:showDLblsOverMax val="0"/>
  </c:chart>
  <c:spPr>
    <a:noFill/>
    <a:ln w="6350">
      <a:noFill/>
    </a:ln>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8681359595769257"/>
          <c:y val="8.3916233820968827E-3"/>
        </c:manualLayout>
      </c:layout>
      <c:overlay val="0"/>
      <c:spPr>
        <a:solidFill>
          <a:schemeClr val="tx1"/>
        </a:solidFill>
      </c:spPr>
      <c:txPr>
        <a:bodyPr/>
        <a:lstStyle/>
        <a:p>
          <a:pPr>
            <a:defRPr lang="en-US" sz="2400">
              <a:solidFill>
                <a:schemeClr val="bg1"/>
              </a:solidFill>
            </a:defRPr>
          </a:pPr>
          <a:endParaRPr lang="en-US"/>
        </a:p>
      </c:txPr>
    </c:title>
    <c:autoTitleDeleted val="0"/>
    <c:plotArea>
      <c:layout>
        <c:manualLayout>
          <c:layoutTarget val="inner"/>
          <c:xMode val="edge"/>
          <c:yMode val="edge"/>
          <c:x val="7.6505915657753915E-2"/>
          <c:y val="8.9391962004528522E-2"/>
          <c:w val="0.8795413268048683"/>
          <c:h val="0.79165748049624851"/>
        </c:manualLayout>
      </c:layout>
      <c:barChart>
        <c:barDir val="bar"/>
        <c:grouping val="clustered"/>
        <c:varyColors val="0"/>
        <c:ser>
          <c:idx val="0"/>
          <c:order val="0"/>
          <c:tx>
            <c:strRef>
              <c:f>Summary!$G$139</c:f>
              <c:strCache>
                <c:ptCount val="1"/>
                <c:pt idx="0">
                  <c:v>% DON reduction*</c:v>
                </c:pt>
              </c:strCache>
            </c:strRef>
          </c:tx>
          <c:invertIfNegative val="0"/>
          <c:errBars>
            <c:errBarType val="both"/>
            <c:errValType val="cust"/>
            <c:noEndCap val="0"/>
            <c:plus>
              <c:numRef>
                <c:f>Summary!$H$140:$H$148</c:f>
                <c:numCache>
                  <c:formatCode>General</c:formatCode>
                  <c:ptCount val="9"/>
                  <c:pt idx="0">
                    <c:v>18.90603616368853</c:v>
                  </c:pt>
                  <c:pt idx="1">
                    <c:v>30.927718037412998</c:v>
                  </c:pt>
                  <c:pt idx="2">
                    <c:v>7.7789313550377566</c:v>
                  </c:pt>
                  <c:pt idx="3">
                    <c:v>33.251868777144168</c:v>
                  </c:pt>
                  <c:pt idx="4">
                    <c:v>23.003548325012744</c:v>
                  </c:pt>
                  <c:pt idx="5">
                    <c:v>4.9984338984053895</c:v>
                  </c:pt>
                  <c:pt idx="6">
                    <c:v>9.737187836570758</c:v>
                  </c:pt>
                  <c:pt idx="7">
                    <c:v>24.644258678561584</c:v>
                  </c:pt>
                  <c:pt idx="8">
                    <c:v>25.035903549152493</c:v>
                  </c:pt>
                </c:numCache>
              </c:numRef>
            </c:plus>
            <c:minus>
              <c:numRef>
                <c:f>Summary!$H$140:$H$148</c:f>
                <c:numCache>
                  <c:formatCode>General</c:formatCode>
                  <c:ptCount val="9"/>
                  <c:pt idx="0">
                    <c:v>18.90603616368853</c:v>
                  </c:pt>
                  <c:pt idx="1">
                    <c:v>30.927718037412998</c:v>
                  </c:pt>
                  <c:pt idx="2">
                    <c:v>7.7789313550377566</c:v>
                  </c:pt>
                  <c:pt idx="3">
                    <c:v>33.251868777144168</c:v>
                  </c:pt>
                  <c:pt idx="4">
                    <c:v>23.003548325012744</c:v>
                  </c:pt>
                  <c:pt idx="5">
                    <c:v>4.9984338984053895</c:v>
                  </c:pt>
                  <c:pt idx="6">
                    <c:v>9.737187836570758</c:v>
                  </c:pt>
                  <c:pt idx="7">
                    <c:v>24.644258678561584</c:v>
                  </c:pt>
                  <c:pt idx="8">
                    <c:v>25.035903549152493</c:v>
                  </c:pt>
                </c:numCache>
              </c:numRef>
            </c:minus>
            <c:spPr>
              <a:ln>
                <a:solidFill>
                  <a:schemeClr val="tx2"/>
                </a:solidFill>
              </a:ln>
            </c:spPr>
          </c:errBars>
          <c:cat>
            <c:numRef>
              <c:f>Summary!$F$140:$F$148</c:f>
              <c:numCache>
                <c:formatCode>General</c:formatCode>
                <c:ptCount val="9"/>
                <c:pt idx="0">
                  <c:v>10</c:v>
                </c:pt>
                <c:pt idx="1">
                  <c:v>9</c:v>
                </c:pt>
                <c:pt idx="2">
                  <c:v>8</c:v>
                </c:pt>
                <c:pt idx="3">
                  <c:v>7</c:v>
                </c:pt>
                <c:pt idx="4">
                  <c:v>6</c:v>
                </c:pt>
                <c:pt idx="5">
                  <c:v>5</c:v>
                </c:pt>
                <c:pt idx="6">
                  <c:v>4</c:v>
                </c:pt>
                <c:pt idx="7">
                  <c:v>3</c:v>
                </c:pt>
                <c:pt idx="8">
                  <c:v>2</c:v>
                </c:pt>
              </c:numCache>
            </c:numRef>
          </c:cat>
          <c:val>
            <c:numRef>
              <c:f>Summary!$G$140:$G$148</c:f>
              <c:numCache>
                <c:formatCode>0.0</c:formatCode>
                <c:ptCount val="9"/>
                <c:pt idx="0">
                  <c:v>-15.258149316562415</c:v>
                </c:pt>
                <c:pt idx="1">
                  <c:v>-49.03585746780395</c:v>
                </c:pt>
                <c:pt idx="2">
                  <c:v>31.888146137240227</c:v>
                </c:pt>
                <c:pt idx="3">
                  <c:v>26.112364884258216</c:v>
                </c:pt>
                <c:pt idx="4">
                  <c:v>28.420552104370326</c:v>
                </c:pt>
                <c:pt idx="5">
                  <c:v>34.671186465433884</c:v>
                </c:pt>
                <c:pt idx="6">
                  <c:v>39.193003346895054</c:v>
                </c:pt>
                <c:pt idx="7">
                  <c:v>22.650318538321862</c:v>
                </c:pt>
                <c:pt idx="8">
                  <c:v>1.0000000000000005E-3</c:v>
                </c:pt>
              </c:numCache>
            </c:numRef>
          </c:val>
          <c:extLst>
            <c:ext xmlns:c16="http://schemas.microsoft.com/office/drawing/2014/chart" uri="{C3380CC4-5D6E-409C-BE32-E72D297353CC}">
              <c16:uniqueId val="{00000000-D133-4C84-B930-4E6F73181F1E}"/>
            </c:ext>
          </c:extLst>
        </c:ser>
        <c:dLbls>
          <c:showLegendKey val="0"/>
          <c:showVal val="0"/>
          <c:showCatName val="0"/>
          <c:showSerName val="0"/>
          <c:showPercent val="0"/>
          <c:showBubbleSize val="0"/>
        </c:dLbls>
        <c:gapWidth val="150"/>
        <c:axId val="118237824"/>
        <c:axId val="118268288"/>
      </c:barChart>
      <c:catAx>
        <c:axId val="118237824"/>
        <c:scaling>
          <c:orientation val="minMax"/>
        </c:scaling>
        <c:delete val="0"/>
        <c:axPos val="l"/>
        <c:numFmt formatCode="General" sourceLinked="1"/>
        <c:majorTickMark val="out"/>
        <c:minorTickMark val="none"/>
        <c:tickLblPos val="nextTo"/>
        <c:txPr>
          <a:bodyPr/>
          <a:lstStyle/>
          <a:p>
            <a:pPr>
              <a:defRPr lang="en-US" sz="1400" b="1"/>
            </a:pPr>
            <a:endParaRPr lang="en-US"/>
          </a:p>
        </c:txPr>
        <c:crossAx val="118268288"/>
        <c:crosses val="autoZero"/>
        <c:auto val="1"/>
        <c:lblAlgn val="ctr"/>
        <c:lblOffset val="100"/>
        <c:noMultiLvlLbl val="0"/>
      </c:catAx>
      <c:valAx>
        <c:axId val="118268288"/>
        <c:scaling>
          <c:orientation val="minMax"/>
        </c:scaling>
        <c:delete val="0"/>
        <c:axPos val="b"/>
        <c:numFmt formatCode="0" sourceLinked="0"/>
        <c:majorTickMark val="out"/>
        <c:minorTickMark val="none"/>
        <c:tickLblPos val="nextTo"/>
        <c:txPr>
          <a:bodyPr/>
          <a:lstStyle/>
          <a:p>
            <a:pPr>
              <a:defRPr lang="en-US" sz="1800" b="1"/>
            </a:pPr>
            <a:endParaRPr lang="en-US"/>
          </a:p>
        </c:txPr>
        <c:crossAx val="118237824"/>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8681359595769257"/>
          <c:y val="8.3916233820968827E-3"/>
        </c:manualLayout>
      </c:layout>
      <c:overlay val="0"/>
      <c:spPr>
        <a:solidFill>
          <a:schemeClr val="tx1"/>
        </a:solidFill>
      </c:spPr>
      <c:txPr>
        <a:bodyPr/>
        <a:lstStyle/>
        <a:p>
          <a:pPr>
            <a:defRPr lang="en-US" sz="2400">
              <a:solidFill>
                <a:schemeClr val="bg1"/>
              </a:solidFill>
            </a:defRPr>
          </a:pPr>
          <a:endParaRPr lang="en-US"/>
        </a:p>
      </c:txPr>
    </c:title>
    <c:autoTitleDeleted val="0"/>
    <c:plotArea>
      <c:layout>
        <c:manualLayout>
          <c:layoutTarget val="inner"/>
          <c:xMode val="edge"/>
          <c:yMode val="edge"/>
          <c:x val="7.6505915657753915E-2"/>
          <c:y val="8.9391962004528522E-2"/>
          <c:w val="0.8795413268048683"/>
          <c:h val="0.79165748049624851"/>
        </c:manualLayout>
      </c:layout>
      <c:barChart>
        <c:barDir val="bar"/>
        <c:grouping val="clustered"/>
        <c:varyColors val="0"/>
        <c:ser>
          <c:idx val="0"/>
          <c:order val="0"/>
          <c:tx>
            <c:strRef>
              <c:f>Summary!$G$139</c:f>
              <c:strCache>
                <c:ptCount val="1"/>
                <c:pt idx="0">
                  <c:v>% DON reduction*</c:v>
                </c:pt>
              </c:strCache>
            </c:strRef>
          </c:tx>
          <c:invertIfNegative val="0"/>
          <c:errBars>
            <c:errBarType val="both"/>
            <c:errValType val="cust"/>
            <c:noEndCap val="0"/>
            <c:plus>
              <c:numRef>
                <c:f>Summary!$H$140:$H$148</c:f>
                <c:numCache>
                  <c:formatCode>General</c:formatCode>
                  <c:ptCount val="9"/>
                  <c:pt idx="0">
                    <c:v>18.90603616368853</c:v>
                  </c:pt>
                  <c:pt idx="1">
                    <c:v>30.927718037412998</c:v>
                  </c:pt>
                  <c:pt idx="2">
                    <c:v>7.7789313550377566</c:v>
                  </c:pt>
                  <c:pt idx="3">
                    <c:v>33.251868777144168</c:v>
                  </c:pt>
                  <c:pt idx="4">
                    <c:v>23.003548325012744</c:v>
                  </c:pt>
                  <c:pt idx="5">
                    <c:v>4.9984338984053895</c:v>
                  </c:pt>
                  <c:pt idx="6">
                    <c:v>9.737187836570758</c:v>
                  </c:pt>
                  <c:pt idx="7">
                    <c:v>24.644258678561584</c:v>
                  </c:pt>
                  <c:pt idx="8">
                    <c:v>25.035903549152493</c:v>
                  </c:pt>
                </c:numCache>
              </c:numRef>
            </c:plus>
            <c:minus>
              <c:numRef>
                <c:f>Summary!$H$140:$H$148</c:f>
                <c:numCache>
                  <c:formatCode>General</c:formatCode>
                  <c:ptCount val="9"/>
                  <c:pt idx="0">
                    <c:v>18.90603616368853</c:v>
                  </c:pt>
                  <c:pt idx="1">
                    <c:v>30.927718037412998</c:v>
                  </c:pt>
                  <c:pt idx="2">
                    <c:v>7.7789313550377566</c:v>
                  </c:pt>
                  <c:pt idx="3">
                    <c:v>33.251868777144168</c:v>
                  </c:pt>
                  <c:pt idx="4">
                    <c:v>23.003548325012744</c:v>
                  </c:pt>
                  <c:pt idx="5">
                    <c:v>4.9984338984053895</c:v>
                  </c:pt>
                  <c:pt idx="6">
                    <c:v>9.737187836570758</c:v>
                  </c:pt>
                  <c:pt idx="7">
                    <c:v>24.644258678561584</c:v>
                  </c:pt>
                  <c:pt idx="8">
                    <c:v>25.035903549152493</c:v>
                  </c:pt>
                </c:numCache>
              </c:numRef>
            </c:minus>
            <c:spPr>
              <a:ln>
                <a:solidFill>
                  <a:schemeClr val="tx2"/>
                </a:solidFill>
              </a:ln>
            </c:spPr>
          </c:errBars>
          <c:cat>
            <c:numRef>
              <c:f>Summary!$F$140:$F$148</c:f>
              <c:numCache>
                <c:formatCode>General</c:formatCode>
                <c:ptCount val="9"/>
                <c:pt idx="0">
                  <c:v>10</c:v>
                </c:pt>
                <c:pt idx="1">
                  <c:v>9</c:v>
                </c:pt>
                <c:pt idx="2">
                  <c:v>8</c:v>
                </c:pt>
                <c:pt idx="3">
                  <c:v>7</c:v>
                </c:pt>
                <c:pt idx="4">
                  <c:v>6</c:v>
                </c:pt>
                <c:pt idx="5">
                  <c:v>5</c:v>
                </c:pt>
                <c:pt idx="6">
                  <c:v>4</c:v>
                </c:pt>
                <c:pt idx="7">
                  <c:v>3</c:v>
                </c:pt>
                <c:pt idx="8">
                  <c:v>2</c:v>
                </c:pt>
              </c:numCache>
            </c:numRef>
          </c:cat>
          <c:val>
            <c:numRef>
              <c:f>Summary!$G$140:$G$148</c:f>
              <c:numCache>
                <c:formatCode>0.0</c:formatCode>
                <c:ptCount val="9"/>
                <c:pt idx="0">
                  <c:v>-15.258149316562415</c:v>
                </c:pt>
                <c:pt idx="1">
                  <c:v>-49.03585746780395</c:v>
                </c:pt>
                <c:pt idx="2">
                  <c:v>31.888146137240227</c:v>
                </c:pt>
                <c:pt idx="3">
                  <c:v>26.112364884258216</c:v>
                </c:pt>
                <c:pt idx="4">
                  <c:v>28.420552104370326</c:v>
                </c:pt>
                <c:pt idx="5">
                  <c:v>34.671186465433884</c:v>
                </c:pt>
                <c:pt idx="6">
                  <c:v>39.193003346895054</c:v>
                </c:pt>
                <c:pt idx="7">
                  <c:v>22.650318538321862</c:v>
                </c:pt>
                <c:pt idx="8">
                  <c:v>1.0000000000000005E-3</c:v>
                </c:pt>
              </c:numCache>
            </c:numRef>
          </c:val>
          <c:extLst>
            <c:ext xmlns:c16="http://schemas.microsoft.com/office/drawing/2014/chart" uri="{C3380CC4-5D6E-409C-BE32-E72D297353CC}">
              <c16:uniqueId val="{00000000-CF25-4384-961D-05E0F7697C11}"/>
            </c:ext>
          </c:extLst>
        </c:ser>
        <c:dLbls>
          <c:showLegendKey val="0"/>
          <c:showVal val="0"/>
          <c:showCatName val="0"/>
          <c:showSerName val="0"/>
          <c:showPercent val="0"/>
          <c:showBubbleSize val="0"/>
        </c:dLbls>
        <c:gapWidth val="150"/>
        <c:axId val="121680256"/>
        <c:axId val="121681792"/>
      </c:barChart>
      <c:catAx>
        <c:axId val="121680256"/>
        <c:scaling>
          <c:orientation val="minMax"/>
        </c:scaling>
        <c:delete val="0"/>
        <c:axPos val="l"/>
        <c:numFmt formatCode="General" sourceLinked="1"/>
        <c:majorTickMark val="out"/>
        <c:minorTickMark val="none"/>
        <c:tickLblPos val="nextTo"/>
        <c:txPr>
          <a:bodyPr/>
          <a:lstStyle/>
          <a:p>
            <a:pPr>
              <a:defRPr lang="en-US" sz="1400" b="1"/>
            </a:pPr>
            <a:endParaRPr lang="en-US"/>
          </a:p>
        </c:txPr>
        <c:crossAx val="121681792"/>
        <c:crosses val="autoZero"/>
        <c:auto val="1"/>
        <c:lblAlgn val="ctr"/>
        <c:lblOffset val="100"/>
        <c:noMultiLvlLbl val="0"/>
      </c:catAx>
      <c:valAx>
        <c:axId val="121681792"/>
        <c:scaling>
          <c:orientation val="minMax"/>
        </c:scaling>
        <c:delete val="0"/>
        <c:axPos val="b"/>
        <c:numFmt formatCode="0" sourceLinked="0"/>
        <c:majorTickMark val="out"/>
        <c:minorTickMark val="none"/>
        <c:tickLblPos val="nextTo"/>
        <c:txPr>
          <a:bodyPr/>
          <a:lstStyle/>
          <a:p>
            <a:pPr>
              <a:defRPr lang="en-US" sz="1800" b="1"/>
            </a:pPr>
            <a:endParaRPr lang="en-US"/>
          </a:p>
        </c:txPr>
        <c:crossAx val="121680256"/>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21E7-4C99-8BF1-17C536C0197C}"/>
              </c:ext>
            </c:extLst>
          </c:dPt>
          <c:dPt>
            <c:idx val="1"/>
            <c:invertIfNegative val="0"/>
            <c:bubble3D val="0"/>
            <c:spPr>
              <a:solidFill>
                <a:srgbClr val="FF0000"/>
              </a:solidFill>
              <a:ln>
                <a:noFill/>
              </a:ln>
              <a:effectLst/>
            </c:spPr>
            <c:extLst>
              <c:ext xmlns:c16="http://schemas.microsoft.com/office/drawing/2014/chart" uri="{C3380CC4-5D6E-409C-BE32-E72D297353CC}">
                <c16:uniqueId val="{00000003-21E7-4C99-8BF1-17C536C0197C}"/>
              </c:ext>
            </c:extLst>
          </c:dPt>
          <c:dPt>
            <c:idx val="6"/>
            <c:invertIfNegative val="0"/>
            <c:bubble3D val="0"/>
            <c:spPr>
              <a:solidFill>
                <a:srgbClr val="FF0000"/>
              </a:solidFill>
              <a:ln>
                <a:noFill/>
              </a:ln>
              <a:effectLst/>
            </c:spPr>
            <c:extLst>
              <c:ext xmlns:c16="http://schemas.microsoft.com/office/drawing/2014/chart" uri="{C3380CC4-5D6E-409C-BE32-E72D297353CC}">
                <c16:uniqueId val="{00000005-21E7-4C99-8BF1-17C536C0197C}"/>
              </c:ext>
            </c:extLst>
          </c:dPt>
          <c:dPt>
            <c:idx val="7"/>
            <c:invertIfNegative val="0"/>
            <c:bubble3D val="0"/>
            <c:spPr>
              <a:solidFill>
                <a:srgbClr val="FF0000"/>
              </a:solidFill>
              <a:ln>
                <a:noFill/>
              </a:ln>
              <a:effectLst/>
            </c:spPr>
            <c:extLst>
              <c:ext xmlns:c16="http://schemas.microsoft.com/office/drawing/2014/chart" uri="{C3380CC4-5D6E-409C-BE32-E72D297353CC}">
                <c16:uniqueId val="{00000007-21E7-4C99-8BF1-17C536C0197C}"/>
              </c:ext>
            </c:extLst>
          </c:dPt>
          <c:dPt>
            <c:idx val="12"/>
            <c:invertIfNegative val="0"/>
            <c:bubble3D val="0"/>
            <c:spPr>
              <a:solidFill>
                <a:srgbClr val="FF0000"/>
              </a:solidFill>
              <a:ln>
                <a:noFill/>
              </a:ln>
              <a:effectLst/>
            </c:spPr>
            <c:extLst>
              <c:ext xmlns:c16="http://schemas.microsoft.com/office/drawing/2014/chart" uri="{C3380CC4-5D6E-409C-BE32-E72D297353CC}">
                <c16:uniqueId val="{00000009-21E7-4C99-8BF1-17C536C0197C}"/>
              </c:ext>
            </c:extLst>
          </c:dPt>
          <c:dPt>
            <c:idx val="13"/>
            <c:invertIfNegative val="0"/>
            <c:bubble3D val="0"/>
            <c:spPr>
              <a:solidFill>
                <a:srgbClr val="FF0000"/>
              </a:solidFill>
              <a:ln>
                <a:noFill/>
              </a:ln>
              <a:effectLst/>
            </c:spPr>
            <c:extLst>
              <c:ext xmlns:c16="http://schemas.microsoft.com/office/drawing/2014/chart" uri="{C3380CC4-5D6E-409C-BE32-E72D297353CC}">
                <c16:uniqueId val="{0000000B-21E7-4C99-8BF1-17C536C0197C}"/>
              </c:ext>
            </c:extLst>
          </c:dPt>
          <c:dPt>
            <c:idx val="18"/>
            <c:invertIfNegative val="0"/>
            <c:bubble3D val="0"/>
            <c:spPr>
              <a:solidFill>
                <a:srgbClr val="FF0000"/>
              </a:solidFill>
              <a:ln>
                <a:noFill/>
              </a:ln>
              <a:effectLst/>
            </c:spPr>
            <c:extLst>
              <c:ext xmlns:c16="http://schemas.microsoft.com/office/drawing/2014/chart" uri="{C3380CC4-5D6E-409C-BE32-E72D297353CC}">
                <c16:uniqueId val="{0000000D-21E7-4C99-8BF1-17C536C0197C}"/>
              </c:ext>
            </c:extLst>
          </c:dPt>
          <c:dPt>
            <c:idx val="19"/>
            <c:invertIfNegative val="0"/>
            <c:bubble3D val="0"/>
            <c:spPr>
              <a:solidFill>
                <a:srgbClr val="FF0000"/>
              </a:solidFill>
              <a:ln>
                <a:noFill/>
              </a:ln>
              <a:effectLst/>
            </c:spPr>
            <c:extLst>
              <c:ext xmlns:c16="http://schemas.microsoft.com/office/drawing/2014/chart" uri="{C3380CC4-5D6E-409C-BE32-E72D297353CC}">
                <c16:uniqueId val="{0000000F-21E7-4C99-8BF1-17C536C0197C}"/>
              </c:ext>
            </c:extLst>
          </c:dPt>
          <c:dLbls>
            <c:dLbl>
              <c:idx val="0"/>
              <c:delete val="1"/>
              <c:extLst>
                <c:ext xmlns:c15="http://schemas.microsoft.com/office/drawing/2012/chart" uri="{CE6537A1-D6FC-4f65-9D91-7224C49458BB}"/>
                <c:ext xmlns:c16="http://schemas.microsoft.com/office/drawing/2014/chart" uri="{C3380CC4-5D6E-409C-BE32-E72D297353CC}">
                  <c16:uniqueId val="{00000001-21E7-4C99-8BF1-17C536C0197C}"/>
                </c:ext>
              </c:extLst>
            </c:dLbl>
            <c:dLbl>
              <c:idx val="1"/>
              <c:delete val="1"/>
              <c:extLst>
                <c:ext xmlns:c15="http://schemas.microsoft.com/office/drawing/2012/chart" uri="{CE6537A1-D6FC-4f65-9D91-7224C49458BB}"/>
                <c:ext xmlns:c16="http://schemas.microsoft.com/office/drawing/2014/chart" uri="{C3380CC4-5D6E-409C-BE32-E72D297353CC}">
                  <c16:uniqueId val="{00000003-21E7-4C99-8BF1-17C536C0197C}"/>
                </c:ext>
              </c:extLst>
            </c:dLbl>
            <c:dLbl>
              <c:idx val="2"/>
              <c:delete val="1"/>
              <c:extLst>
                <c:ext xmlns:c15="http://schemas.microsoft.com/office/drawing/2012/chart" uri="{CE6537A1-D6FC-4f65-9D91-7224C49458BB}"/>
                <c:ext xmlns:c16="http://schemas.microsoft.com/office/drawing/2014/chart" uri="{C3380CC4-5D6E-409C-BE32-E72D297353CC}">
                  <c16:uniqueId val="{00000010-21E7-4C99-8BF1-17C536C0197C}"/>
                </c:ext>
              </c:extLst>
            </c:dLbl>
            <c:dLbl>
              <c:idx val="3"/>
              <c:delete val="1"/>
              <c:extLst>
                <c:ext xmlns:c15="http://schemas.microsoft.com/office/drawing/2012/chart" uri="{CE6537A1-D6FC-4f65-9D91-7224C49458BB}"/>
                <c:ext xmlns:c16="http://schemas.microsoft.com/office/drawing/2014/chart" uri="{C3380CC4-5D6E-409C-BE32-E72D297353CC}">
                  <c16:uniqueId val="{00000011-21E7-4C99-8BF1-17C536C0197C}"/>
                </c:ext>
              </c:extLst>
            </c:dLbl>
            <c:dLbl>
              <c:idx val="4"/>
              <c:delete val="1"/>
              <c:extLst>
                <c:ext xmlns:c15="http://schemas.microsoft.com/office/drawing/2012/chart" uri="{CE6537A1-D6FC-4f65-9D91-7224C49458BB}"/>
                <c:ext xmlns:c16="http://schemas.microsoft.com/office/drawing/2014/chart" uri="{C3380CC4-5D6E-409C-BE32-E72D297353CC}">
                  <c16:uniqueId val="{00000012-21E7-4C99-8BF1-17C536C0197C}"/>
                </c:ext>
              </c:extLst>
            </c:dLbl>
            <c:dLbl>
              <c:idx val="5"/>
              <c:delete val="1"/>
              <c:extLst>
                <c:ext xmlns:c15="http://schemas.microsoft.com/office/drawing/2012/chart" uri="{CE6537A1-D6FC-4f65-9D91-7224C49458BB}"/>
                <c:ext xmlns:c16="http://schemas.microsoft.com/office/drawing/2014/chart" uri="{C3380CC4-5D6E-409C-BE32-E72D297353CC}">
                  <c16:uniqueId val="{00000013-21E7-4C99-8BF1-17C536C0197C}"/>
                </c:ext>
              </c:extLst>
            </c:dLbl>
            <c:dLbl>
              <c:idx val="6"/>
              <c:tx>
                <c:rich>
                  <a:bodyPr/>
                  <a:lstStyle/>
                  <a:p>
                    <a:r>
                      <a:rPr lang="en-US"/>
                      <a:t>ab</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E7-4C99-8BF1-17C536C0197C}"/>
                </c:ext>
              </c:extLst>
            </c:dLbl>
            <c:dLbl>
              <c:idx val="7"/>
              <c:tx>
                <c:rich>
                  <a:bodyPr/>
                  <a:lstStyle/>
                  <a:p>
                    <a:r>
                      <a:rPr lang="en-US"/>
                      <a:t>a</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1E7-4C99-8BF1-17C536C0197C}"/>
                </c:ext>
              </c:extLst>
            </c:dLbl>
            <c:dLbl>
              <c:idx val="8"/>
              <c:tx>
                <c:rich>
                  <a:bodyPr/>
                  <a:lstStyle/>
                  <a:p>
                    <a:r>
                      <a:rPr lang="en-US"/>
                      <a:t>ab</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1E7-4C99-8BF1-17C536C0197C}"/>
                </c:ext>
              </c:extLst>
            </c:dLbl>
            <c:dLbl>
              <c:idx val="9"/>
              <c:tx>
                <c:rich>
                  <a:bodyPr/>
                  <a:lstStyle/>
                  <a:p>
                    <a:r>
                      <a:rPr lang="en-US"/>
                      <a:t>ab</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1E7-4C99-8BF1-17C536C0197C}"/>
                </c:ext>
              </c:extLst>
            </c:dLbl>
            <c:dLbl>
              <c:idx val="10"/>
              <c:tx>
                <c:rich>
                  <a:bodyPr/>
                  <a:lstStyle/>
                  <a:p>
                    <a:r>
                      <a:rPr lang="en-US"/>
                      <a:t>b</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1E7-4C99-8BF1-17C536C0197C}"/>
                </c:ext>
              </c:extLst>
            </c:dLbl>
            <c:dLbl>
              <c:idx val="11"/>
              <c:tx>
                <c:rich>
                  <a:bodyPr/>
                  <a:lstStyle/>
                  <a:p>
                    <a:r>
                      <a:rPr lang="en-US"/>
                      <a:t>ab</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1E7-4C99-8BF1-17C536C0197C}"/>
                </c:ext>
              </c:extLst>
            </c:dLbl>
            <c:dLbl>
              <c:idx val="12"/>
              <c:delete val="1"/>
              <c:extLst>
                <c:ext xmlns:c15="http://schemas.microsoft.com/office/drawing/2012/chart" uri="{CE6537A1-D6FC-4f65-9D91-7224C49458BB}"/>
                <c:ext xmlns:c16="http://schemas.microsoft.com/office/drawing/2014/chart" uri="{C3380CC4-5D6E-409C-BE32-E72D297353CC}">
                  <c16:uniqueId val="{00000009-21E7-4C99-8BF1-17C536C0197C}"/>
                </c:ext>
              </c:extLst>
            </c:dLbl>
            <c:dLbl>
              <c:idx val="13"/>
              <c:delete val="1"/>
              <c:extLst>
                <c:ext xmlns:c15="http://schemas.microsoft.com/office/drawing/2012/chart" uri="{CE6537A1-D6FC-4f65-9D91-7224C49458BB}"/>
                <c:ext xmlns:c16="http://schemas.microsoft.com/office/drawing/2014/chart" uri="{C3380CC4-5D6E-409C-BE32-E72D297353CC}">
                  <c16:uniqueId val="{0000000B-21E7-4C99-8BF1-17C536C0197C}"/>
                </c:ext>
              </c:extLst>
            </c:dLbl>
            <c:dLbl>
              <c:idx val="14"/>
              <c:delete val="1"/>
              <c:extLst>
                <c:ext xmlns:c15="http://schemas.microsoft.com/office/drawing/2012/chart" uri="{CE6537A1-D6FC-4f65-9D91-7224C49458BB}"/>
                <c:ext xmlns:c16="http://schemas.microsoft.com/office/drawing/2014/chart" uri="{C3380CC4-5D6E-409C-BE32-E72D297353CC}">
                  <c16:uniqueId val="{00000018-21E7-4C99-8BF1-17C536C0197C}"/>
                </c:ext>
              </c:extLst>
            </c:dLbl>
            <c:dLbl>
              <c:idx val="15"/>
              <c:delete val="1"/>
              <c:extLst>
                <c:ext xmlns:c15="http://schemas.microsoft.com/office/drawing/2012/chart" uri="{CE6537A1-D6FC-4f65-9D91-7224C49458BB}"/>
                <c:ext xmlns:c16="http://schemas.microsoft.com/office/drawing/2014/chart" uri="{C3380CC4-5D6E-409C-BE32-E72D297353CC}">
                  <c16:uniqueId val="{00000019-21E7-4C99-8BF1-17C536C0197C}"/>
                </c:ext>
              </c:extLst>
            </c:dLbl>
            <c:dLbl>
              <c:idx val="16"/>
              <c:delete val="1"/>
              <c:extLst>
                <c:ext xmlns:c15="http://schemas.microsoft.com/office/drawing/2012/chart" uri="{CE6537A1-D6FC-4f65-9D91-7224C49458BB}"/>
                <c:ext xmlns:c16="http://schemas.microsoft.com/office/drawing/2014/chart" uri="{C3380CC4-5D6E-409C-BE32-E72D297353CC}">
                  <c16:uniqueId val="{0000001A-21E7-4C99-8BF1-17C536C0197C}"/>
                </c:ext>
              </c:extLst>
            </c:dLbl>
            <c:dLbl>
              <c:idx val="17"/>
              <c:delete val="1"/>
              <c:extLst>
                <c:ext xmlns:c15="http://schemas.microsoft.com/office/drawing/2012/chart" uri="{CE6537A1-D6FC-4f65-9D91-7224C49458BB}"/>
                <c:ext xmlns:c16="http://schemas.microsoft.com/office/drawing/2014/chart" uri="{C3380CC4-5D6E-409C-BE32-E72D297353CC}">
                  <c16:uniqueId val="{0000001B-21E7-4C99-8BF1-17C536C0197C}"/>
                </c:ext>
              </c:extLst>
            </c:dLbl>
            <c:dLbl>
              <c:idx val="18"/>
              <c:tx>
                <c:rich>
                  <a:bodyPr/>
                  <a:lstStyle/>
                  <a:p>
                    <a:r>
                      <a:rPr lang="en-US"/>
                      <a:t>ab</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1E7-4C99-8BF1-17C536C0197C}"/>
                </c:ext>
              </c:extLst>
            </c:dLbl>
            <c:dLbl>
              <c:idx val="19"/>
              <c:tx>
                <c:rich>
                  <a:bodyPr/>
                  <a:lstStyle/>
                  <a:p>
                    <a:r>
                      <a:rPr lang="en-US"/>
                      <a:t>a</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1E7-4C99-8BF1-17C536C0197C}"/>
                </c:ext>
              </c:extLst>
            </c:dLbl>
            <c:dLbl>
              <c:idx val="20"/>
              <c:tx>
                <c:rich>
                  <a:bodyPr/>
                  <a:lstStyle/>
                  <a:p>
                    <a:r>
                      <a:rPr lang="en-US"/>
                      <a:t>a</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1E7-4C99-8BF1-17C536C0197C}"/>
                </c:ext>
              </c:extLst>
            </c:dLbl>
            <c:dLbl>
              <c:idx val="21"/>
              <c:tx>
                <c:rich>
                  <a:bodyPr/>
                  <a:lstStyle/>
                  <a:p>
                    <a:r>
                      <a:rPr lang="en-US"/>
                      <a:t>b</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1E7-4C99-8BF1-17C536C0197C}"/>
                </c:ext>
              </c:extLst>
            </c:dLbl>
            <c:dLbl>
              <c:idx val="22"/>
              <c:tx>
                <c:rich>
                  <a:bodyPr/>
                  <a:lstStyle/>
                  <a:p>
                    <a:r>
                      <a:rPr lang="en-US"/>
                      <a:t>ab</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21E7-4C99-8BF1-17C536C0197C}"/>
                </c:ext>
              </c:extLst>
            </c:dLbl>
            <c:dLbl>
              <c:idx val="23"/>
              <c:tx>
                <c:rich>
                  <a:bodyPr/>
                  <a:lstStyle/>
                  <a:p>
                    <a:r>
                      <a:rPr lang="en-US"/>
                      <a:t>b</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1E7-4C99-8BF1-17C536C0197C}"/>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'summary (2)'!$B$3:$B$26</c:f>
              <c:strCache>
                <c:ptCount val="24"/>
                <c:pt idx="0">
                  <c:v>Ambassador - No fung. No inoc.</c:v>
                </c:pt>
                <c:pt idx="1">
                  <c:v>Ambassador - No fung.</c:v>
                </c:pt>
                <c:pt idx="2">
                  <c:v>Ambassador @ flowering</c:v>
                </c:pt>
                <c:pt idx="3">
                  <c:v>Ambassador @ +2 days</c:v>
                </c:pt>
                <c:pt idx="4">
                  <c:v>Ambassador @ +4 days</c:v>
                </c:pt>
                <c:pt idx="5">
                  <c:v>Ambassador @ +6 days</c:v>
                </c:pt>
                <c:pt idx="6">
                  <c:v>9242W - No fung. No inoc.</c:v>
                </c:pt>
                <c:pt idx="7">
                  <c:v>9242W - No fung.</c:v>
                </c:pt>
                <c:pt idx="8">
                  <c:v>9242W @ flowering</c:v>
                </c:pt>
                <c:pt idx="9">
                  <c:v>9242W @ +2 days</c:v>
                </c:pt>
                <c:pt idx="10">
                  <c:v>9242W @ +4 days</c:v>
                </c:pt>
                <c:pt idx="11">
                  <c:v>9242W @ + 6days</c:v>
                </c:pt>
                <c:pt idx="12">
                  <c:v>F1014 - No fung. No inoc.</c:v>
                </c:pt>
                <c:pt idx="13">
                  <c:v>F1014 - No fung.</c:v>
                </c:pt>
                <c:pt idx="14">
                  <c:v>F1014 @ flowering</c:v>
                </c:pt>
                <c:pt idx="15">
                  <c:v>F1014 @ +2 days</c:v>
                </c:pt>
                <c:pt idx="16">
                  <c:v>F1014 @ +4 days</c:v>
                </c:pt>
                <c:pt idx="17">
                  <c:v>F1014 @ +6 days</c:v>
                </c:pt>
                <c:pt idx="18">
                  <c:v>E6012 - No fung. No inoc.</c:v>
                </c:pt>
                <c:pt idx="19">
                  <c:v>E6012 - No fung.</c:v>
                </c:pt>
                <c:pt idx="20">
                  <c:v>E6012 @ flowering</c:v>
                </c:pt>
                <c:pt idx="21">
                  <c:v>E6012 @ +2 days</c:v>
                </c:pt>
                <c:pt idx="22">
                  <c:v>E6012 @ +4 days</c:v>
                </c:pt>
                <c:pt idx="23">
                  <c:v>E6012 @ +6 days</c:v>
                </c:pt>
              </c:strCache>
            </c:strRef>
          </c:cat>
          <c:val>
            <c:numRef>
              <c:f>'summary (2)'!$R$3:$R$26</c:f>
              <c:numCache>
                <c:formatCode>0.00</c:formatCode>
                <c:ptCount val="24"/>
                <c:pt idx="0">
                  <c:v>7.8666666666666663</c:v>
                </c:pt>
                <c:pt idx="1">
                  <c:v>8.3666666666666654</c:v>
                </c:pt>
                <c:pt idx="2">
                  <c:v>6.3666666666666671</c:v>
                </c:pt>
                <c:pt idx="3">
                  <c:v>7.7666666666666666</c:v>
                </c:pt>
                <c:pt idx="4">
                  <c:v>7.55</c:v>
                </c:pt>
                <c:pt idx="5">
                  <c:v>7.6833333333333336</c:v>
                </c:pt>
                <c:pt idx="6">
                  <c:v>2.6</c:v>
                </c:pt>
                <c:pt idx="7">
                  <c:v>2.6999999999999997</c:v>
                </c:pt>
                <c:pt idx="8">
                  <c:v>2.5666666666666669</c:v>
                </c:pt>
                <c:pt idx="9">
                  <c:v>1.9166666666666667</c:v>
                </c:pt>
                <c:pt idx="10">
                  <c:v>1.9666666666666666</c:v>
                </c:pt>
                <c:pt idx="11">
                  <c:v>1.611666666666667</c:v>
                </c:pt>
                <c:pt idx="12">
                  <c:v>2.7333333333333338</c:v>
                </c:pt>
                <c:pt idx="13">
                  <c:v>3.5166666666666662</c:v>
                </c:pt>
                <c:pt idx="14">
                  <c:v>2.6666666666666665</c:v>
                </c:pt>
                <c:pt idx="15">
                  <c:v>2.9666666666666668</c:v>
                </c:pt>
                <c:pt idx="16">
                  <c:v>2.5833333333333335</c:v>
                </c:pt>
                <c:pt idx="17">
                  <c:v>2.6333333333333333</c:v>
                </c:pt>
                <c:pt idx="18">
                  <c:v>5.1000000000000005</c:v>
                </c:pt>
                <c:pt idx="19">
                  <c:v>6.3000000000000007</c:v>
                </c:pt>
                <c:pt idx="20">
                  <c:v>6.5166666666666666</c:v>
                </c:pt>
                <c:pt idx="21">
                  <c:v>4.7666666666666666</c:v>
                </c:pt>
                <c:pt idx="22">
                  <c:v>5.3833333333333329</c:v>
                </c:pt>
                <c:pt idx="23">
                  <c:v>4.2666666666666666</c:v>
                </c:pt>
              </c:numCache>
            </c:numRef>
          </c:val>
          <c:extLst>
            <c:ext xmlns:c16="http://schemas.microsoft.com/office/drawing/2014/chart" uri="{C3380CC4-5D6E-409C-BE32-E72D297353CC}">
              <c16:uniqueId val="{00000020-21E7-4C99-8BF1-17C536C0197C}"/>
            </c:ext>
          </c:extLst>
        </c:ser>
        <c:dLbls>
          <c:showLegendKey val="0"/>
          <c:showVal val="0"/>
          <c:showCatName val="0"/>
          <c:showSerName val="0"/>
          <c:showPercent val="0"/>
          <c:showBubbleSize val="0"/>
        </c:dLbls>
        <c:gapWidth val="219"/>
        <c:overlap val="-27"/>
        <c:axId val="1017215120"/>
        <c:axId val="1017213456"/>
      </c:barChart>
      <c:catAx>
        <c:axId val="101721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017213456"/>
        <c:crosses val="autoZero"/>
        <c:auto val="1"/>
        <c:lblAlgn val="ctr"/>
        <c:lblOffset val="100"/>
        <c:noMultiLvlLbl val="0"/>
      </c:catAx>
      <c:valAx>
        <c:axId val="1017213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a:t>DON (ppm)</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017215120"/>
        <c:crosses val="autoZero"/>
        <c:crossBetween val="between"/>
      </c:valAx>
      <c:spPr>
        <a:noFill/>
        <a:ln>
          <a:noFill/>
        </a:ln>
        <a:effectLst/>
      </c:spPr>
    </c:plotArea>
    <c:plotVisOnly val="1"/>
    <c:dispBlanksAs val="gap"/>
    <c:showDLblsOverMax val="0"/>
  </c:chart>
  <c:spPr>
    <a:noFill/>
    <a:ln>
      <a:noFill/>
    </a:ln>
    <a:effectLst/>
  </c:spPr>
  <c:txPr>
    <a:bodyPr/>
    <a:lstStyle/>
    <a:p>
      <a:pPr>
        <a:defRPr sz="18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drawing1.xml><?xml version="1.0" encoding="utf-8"?>
<c:userShapes xmlns:c="http://schemas.openxmlformats.org/drawingml/2006/chart">
  <cdr:relSizeAnchor xmlns:cdr="http://schemas.openxmlformats.org/drawingml/2006/chartDrawing">
    <cdr:from>
      <cdr:x>0.24432</cdr:x>
      <cdr:y>0.01894</cdr:y>
    </cdr:from>
    <cdr:to>
      <cdr:x>0.30795</cdr:x>
      <cdr:y>0.11154</cdr:y>
    </cdr:to>
    <cdr:sp macro="" textlink="">
      <cdr:nvSpPr>
        <cdr:cNvPr id="2" name="TextBox 1"/>
        <cdr:cNvSpPr txBox="1"/>
      </cdr:nvSpPr>
      <cdr:spPr>
        <a:xfrm xmlns:a="http://schemas.openxmlformats.org/drawingml/2006/main">
          <a:off x="2047874" y="85725"/>
          <a:ext cx="533400" cy="4191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b="1" dirty="0" smtClean="0"/>
            <a:t>T1+T3</a:t>
          </a:r>
          <a:endParaRPr lang="en-US" sz="2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662B2-B56C-4373-8D68-34AA1BD1FAB0}" type="datetimeFigureOut">
              <a:rPr lang="en-US" smtClean="0"/>
              <a:t>3/14/2017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CD8300-EEA7-4C0A-BA18-B6E1CA4AA322}" type="slidenum">
              <a:rPr lang="en-US" smtClean="0"/>
              <a:t>‹#›</a:t>
            </a:fld>
            <a:endParaRPr lang="en-US"/>
          </a:p>
        </p:txBody>
      </p:sp>
    </p:spTree>
    <p:extLst>
      <p:ext uri="{BB962C8B-B14F-4D97-AF65-F5344CB8AC3E}">
        <p14:creationId xmlns:p14="http://schemas.microsoft.com/office/powerpoint/2010/main" val="3617153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480" rtl="0" eaLnBrk="1" fontAlgn="auto" latinLnBrk="0" hangingPunct="1">
              <a:lnSpc>
                <a:spcPct val="100000"/>
              </a:lnSpc>
              <a:spcBef>
                <a:spcPts val="0"/>
              </a:spcBef>
              <a:spcAft>
                <a:spcPts val="0"/>
              </a:spcAft>
              <a:buClrTx/>
              <a:buSzTx/>
              <a:buFontTx/>
              <a:buNone/>
              <a:tabLst/>
              <a:defRPr/>
            </a:pPr>
            <a:fld id="{48CD8300-EEA7-4C0A-BA18-B6E1CA4AA3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48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566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CDF753-73C9-4210-A39B-571EBA90C57F}" type="slidenum">
              <a:rPr lang="en-US" smtClean="0"/>
              <a:pPr/>
              <a:t>30</a:t>
            </a:fld>
            <a:endParaRPr lang="en-US"/>
          </a:p>
        </p:txBody>
      </p:sp>
    </p:spTree>
    <p:extLst>
      <p:ext uri="{BB962C8B-B14F-4D97-AF65-F5344CB8AC3E}">
        <p14:creationId xmlns:p14="http://schemas.microsoft.com/office/powerpoint/2010/main" val="2907211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796CE3-2D1E-4ACA-AB45-37A177B57AF6}" type="slidenum">
              <a:rPr lang="en-US" smtClean="0"/>
              <a:t>32</a:t>
            </a:fld>
            <a:endParaRPr lang="en-US"/>
          </a:p>
        </p:txBody>
      </p:sp>
    </p:spTree>
    <p:extLst>
      <p:ext uri="{BB962C8B-B14F-4D97-AF65-F5344CB8AC3E}">
        <p14:creationId xmlns:p14="http://schemas.microsoft.com/office/powerpoint/2010/main" val="357155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CD8300-EEA7-4C0A-BA18-B6E1CA4AA322}" type="slidenum">
              <a:rPr lang="en-US" smtClean="0"/>
              <a:t>35</a:t>
            </a:fld>
            <a:endParaRPr lang="en-US"/>
          </a:p>
        </p:txBody>
      </p:sp>
    </p:spTree>
    <p:extLst>
      <p:ext uri="{BB962C8B-B14F-4D97-AF65-F5344CB8AC3E}">
        <p14:creationId xmlns:p14="http://schemas.microsoft.com/office/powerpoint/2010/main" val="505699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B730F7D-09B2-465C-A746-D8040921D642}" type="slidenum">
              <a:rPr lang="en-US"/>
              <a:pPr/>
              <a:t>40</a:t>
            </a:fld>
            <a:endParaRPr lang="en-US"/>
          </a:p>
        </p:txBody>
      </p:sp>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p:txBody>
          <a:bodyPr/>
          <a:lstStyle/>
          <a:p>
            <a:pPr>
              <a:spcBef>
                <a:spcPct val="0"/>
              </a:spcBef>
            </a:pPr>
            <a:endParaRPr lang="en-US"/>
          </a:p>
        </p:txBody>
      </p:sp>
      <p:sp>
        <p:nvSpPr>
          <p:cNvPr id="2857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eaLnBrk="1" hangingPunct="1"/>
            <a:fld id="{D2BD6D2D-07E9-497A-8A1D-3DCC40C4BA5F}" type="slidenum">
              <a:rPr lang="en-US" sz="1200">
                <a:latin typeface="Calibri" pitchFamily="34" charset="0"/>
              </a:rPr>
              <a:pPr algn="r" eaLnBrk="1" hangingPunct="1"/>
              <a:t>40</a:t>
            </a:fld>
            <a:endParaRPr lang="en-US" sz="1200">
              <a:latin typeface="Calibri" pitchFamily="34" charset="0"/>
            </a:endParaRPr>
          </a:p>
        </p:txBody>
      </p:sp>
    </p:spTree>
    <p:extLst>
      <p:ext uri="{BB962C8B-B14F-4D97-AF65-F5344CB8AC3E}">
        <p14:creationId xmlns:p14="http://schemas.microsoft.com/office/powerpoint/2010/main" val="298638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3D495D8-527B-4074-B9C0-F7F2AE4E3439}"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614655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5BC140B-6314-4C72-B107-1A22BD096C5A}" type="slidenum">
              <a:rPr lang="en-US"/>
              <a:pPr/>
              <a:t>43</a:t>
            </a:fld>
            <a:endParaRPr lang="en-US"/>
          </a:p>
        </p:txBody>
      </p:sp>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p:txBody>
          <a:bodyPr/>
          <a:lstStyle/>
          <a:p>
            <a:pPr>
              <a:spcBef>
                <a:spcPct val="0"/>
              </a:spcBef>
            </a:pPr>
            <a:endParaRPr lang="en-US"/>
          </a:p>
        </p:txBody>
      </p:sp>
      <p:sp>
        <p:nvSpPr>
          <p:cNvPr id="2897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eaLnBrk="1" hangingPunct="1"/>
            <a:fld id="{C3243982-64AF-4586-8F72-3831C783CB49}" type="slidenum">
              <a:rPr lang="en-US" sz="1200">
                <a:latin typeface="Calibri" pitchFamily="34" charset="0"/>
              </a:rPr>
              <a:pPr algn="r" eaLnBrk="1" hangingPunct="1"/>
              <a:t>43</a:t>
            </a:fld>
            <a:endParaRPr lang="en-US" sz="1200">
              <a:latin typeface="Calibri" pitchFamily="34" charset="0"/>
            </a:endParaRPr>
          </a:p>
        </p:txBody>
      </p:sp>
    </p:spTree>
    <p:extLst>
      <p:ext uri="{BB962C8B-B14F-4D97-AF65-F5344CB8AC3E}">
        <p14:creationId xmlns:p14="http://schemas.microsoft.com/office/powerpoint/2010/main" val="221766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99E031D-E004-44D6-8E1C-FE60CB037ADE}" type="slidenum">
              <a:rPr lang="en-US"/>
              <a:pPr/>
              <a:t>44</a:t>
            </a:fld>
            <a:endParaRPr lang="en-US"/>
          </a:p>
        </p:txBody>
      </p:sp>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p:txBody>
          <a:bodyPr/>
          <a:lstStyle/>
          <a:p>
            <a:pPr>
              <a:spcBef>
                <a:spcPct val="0"/>
              </a:spcBef>
            </a:pPr>
            <a:r>
              <a:rPr lang="en-US" dirty="0" smtClean="0"/>
              <a:t>Quilt – </a:t>
            </a:r>
            <a:r>
              <a:rPr lang="en-US" dirty="0" err="1" smtClean="0"/>
              <a:t>Azoxystrobin</a:t>
            </a:r>
            <a:r>
              <a:rPr lang="en-US" dirty="0" smtClean="0"/>
              <a:t> and </a:t>
            </a:r>
            <a:r>
              <a:rPr lang="en-US" dirty="0" err="1" smtClean="0"/>
              <a:t>Propiconazole</a:t>
            </a:r>
            <a:r>
              <a:rPr lang="en-US" dirty="0" smtClean="0"/>
              <a:t>; Headline</a:t>
            </a:r>
            <a:r>
              <a:rPr lang="en-US" baseline="0" dirty="0" smtClean="0"/>
              <a:t> - </a:t>
            </a:r>
            <a:r>
              <a:rPr lang="en-US" baseline="0" dirty="0" err="1" smtClean="0"/>
              <a:t>Pyraclostrobin</a:t>
            </a:r>
            <a:endParaRPr lang="en-US" dirty="0"/>
          </a:p>
        </p:txBody>
      </p:sp>
      <p:sp>
        <p:nvSpPr>
          <p:cNvPr id="2918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eaLnBrk="1" hangingPunct="1"/>
            <a:fld id="{0D59F869-7ED5-4BB3-AC56-B4F75F95D2AF}" type="slidenum">
              <a:rPr lang="en-US" sz="1200">
                <a:latin typeface="Calibri" pitchFamily="34" charset="0"/>
              </a:rPr>
              <a:pPr algn="r" eaLnBrk="1" hangingPunct="1"/>
              <a:t>44</a:t>
            </a:fld>
            <a:endParaRPr lang="en-US" sz="1200">
              <a:latin typeface="Calibri" pitchFamily="34" charset="0"/>
            </a:endParaRPr>
          </a:p>
        </p:txBody>
      </p:sp>
    </p:spTree>
    <p:extLst>
      <p:ext uri="{BB962C8B-B14F-4D97-AF65-F5344CB8AC3E}">
        <p14:creationId xmlns:p14="http://schemas.microsoft.com/office/powerpoint/2010/main" val="3661034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796CE3-2D1E-4ACA-AB45-37A177B57AF6}" type="slidenum">
              <a:rPr lang="en-US" smtClean="0"/>
              <a:t>47</a:t>
            </a:fld>
            <a:endParaRPr lang="en-US"/>
          </a:p>
        </p:txBody>
      </p:sp>
    </p:spTree>
    <p:extLst>
      <p:ext uri="{BB962C8B-B14F-4D97-AF65-F5344CB8AC3E}">
        <p14:creationId xmlns:p14="http://schemas.microsoft.com/office/powerpoint/2010/main" val="2059424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796CE3-2D1E-4ACA-AB45-37A177B57AF6}" type="slidenum">
              <a:rPr lang="en-US" smtClean="0"/>
              <a:t>48</a:t>
            </a:fld>
            <a:endParaRPr lang="en-US"/>
          </a:p>
        </p:txBody>
      </p:sp>
    </p:spTree>
    <p:extLst>
      <p:ext uri="{BB962C8B-B14F-4D97-AF65-F5344CB8AC3E}">
        <p14:creationId xmlns:p14="http://schemas.microsoft.com/office/powerpoint/2010/main" val="942828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past, the standard application timing recommendation was to target the early flowering stage (when anthers first become evident).  This trial compares head scab and DON levels when </a:t>
            </a:r>
            <a:r>
              <a:rPr lang="en-US" baseline="0" dirty="0" err="1" smtClean="0"/>
              <a:t>Prosaro</a:t>
            </a:r>
            <a:r>
              <a:rPr lang="en-US" baseline="0" dirty="0" smtClean="0"/>
              <a:t> is applied at heading (see photo)  early flowering, or some number of days following early flowering.  In 2014, the greatest reduction in DON did not occur with an early flower application.  Rather, the best timing was either 3 or even 6 days following the early flower stage.  At this point 75 percent or more of the heads had at least one visible anther and some were fully flowered (see right photo).  The DON for 9 day application timing is estimated based on fusarium damaged kernels.  In 2015, all timings provided a statistically significant improvement over the control treatment.  This data, and that from Chilvers and from other collaborating states suggests that the window for a timely application of fungicide extends 3 to 6 days beyond the early flowering stage and that the optimal timing may be a couple days later than previously recommended.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B92F3-24F5-404A-ABD8-728AD957F1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3157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96CE3-2D1E-4ACA-AB45-37A177B57AF6}" type="slidenum">
              <a:rPr lang="en-US" smtClean="0"/>
              <a:t>18</a:t>
            </a:fld>
            <a:endParaRPr lang="en-US"/>
          </a:p>
        </p:txBody>
      </p:sp>
    </p:spTree>
    <p:extLst>
      <p:ext uri="{BB962C8B-B14F-4D97-AF65-F5344CB8AC3E}">
        <p14:creationId xmlns:p14="http://schemas.microsoft.com/office/powerpoint/2010/main" val="1640420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6B2B1A-9325-9945-A62D-447752A35278}"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363161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3C4FB-B7CA-4426-8FDD-2E575C04F1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6085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94" name="Shape 1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6832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My main project</a:t>
            </a:r>
            <a:r>
              <a:rPr lang="en-US" baseline="0" dirty="0"/>
              <a:t> is working to characterize the populations of fungi causing Fusarium head blight, which is a major disease effecting wheat, and can also cause ear rot of corn. It’s not only important because of yield losses, but it also produces toxins can affect both humans and cattle</a:t>
            </a:r>
          </a:p>
          <a:p>
            <a:endParaRPr lang="en-US" baseline="0" dirty="0"/>
          </a:p>
          <a:p>
            <a:r>
              <a:rPr lang="en-US" baseline="0" dirty="0"/>
              <a:t>My goal is to make a collection of isolates of the fungi causing head blight, and figure out first) what species are present so we know exactly what we are dealing with </a:t>
            </a:r>
          </a:p>
          <a:p>
            <a:r>
              <a:rPr lang="en-US" baseline="0" dirty="0"/>
              <a:t>2) To see what kind of toxins they produce, DON is the major toxin tested by elevators, but are any other being produced? And third) what level of fungicide sensitivity is present, do we have any resistance in the population? </a:t>
            </a:r>
          </a:p>
          <a:p>
            <a:endParaRPr lang="en-US" baseline="0" dirty="0"/>
          </a:p>
          <a:p>
            <a:r>
              <a:rPr lang="en-US" baseline="0" dirty="0"/>
              <a:t>But this summer, fortunately for the producers, but unfortunately for my project, there was very little head scab present. So this is the part where I make a plug for my project and ask for any samples of corn or wheat grain that you guys might have from either this year or years past that could be infected with fusarium or tested high for DON. You can talk to me after this presentation or email me here to coordinate that, it would be very appreciated!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7602E-AAC3-4501-A9CC-D3D4AE3EC647}"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001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2013</a:t>
            </a:r>
            <a:r>
              <a:rPr lang="en-US" baseline="0" dirty="0" smtClean="0"/>
              <a:t> - DON</a:t>
            </a:r>
            <a:endParaRPr lang="en-US" dirty="0"/>
          </a:p>
        </p:txBody>
      </p:sp>
      <p:sp>
        <p:nvSpPr>
          <p:cNvPr id="4" name="Slide Number Placeholder 3"/>
          <p:cNvSpPr>
            <a:spLocks noGrp="1"/>
          </p:cNvSpPr>
          <p:nvPr>
            <p:ph type="sldNum" sz="quarter" idx="10"/>
          </p:nvPr>
        </p:nvSpPr>
        <p:spPr/>
        <p:txBody>
          <a:bodyPr/>
          <a:lstStyle/>
          <a:p>
            <a:pPr marL="0" marR="0" lvl="0" indent="0" algn="r" defTabSz="911480" rtl="0" eaLnBrk="1" fontAlgn="auto" latinLnBrk="0" hangingPunct="1">
              <a:lnSpc>
                <a:spcPct val="100000"/>
              </a:lnSpc>
              <a:spcBef>
                <a:spcPts val="0"/>
              </a:spcBef>
              <a:spcAft>
                <a:spcPts val="0"/>
              </a:spcAft>
              <a:buClrTx/>
              <a:buSzTx/>
              <a:buFontTx/>
              <a:buNone/>
              <a:tabLst/>
              <a:defRPr/>
            </a:pPr>
            <a:fld id="{4CDDD729-8E03-4A47-BC99-FFF7A3493E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48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719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2013</a:t>
            </a:r>
            <a:r>
              <a:rPr lang="en-US" baseline="0" dirty="0" smtClean="0"/>
              <a:t> - DON</a:t>
            </a:r>
            <a:endParaRPr lang="en-US" dirty="0"/>
          </a:p>
        </p:txBody>
      </p:sp>
      <p:sp>
        <p:nvSpPr>
          <p:cNvPr id="4" name="Slide Number Placeholder 3"/>
          <p:cNvSpPr>
            <a:spLocks noGrp="1"/>
          </p:cNvSpPr>
          <p:nvPr>
            <p:ph type="sldNum" sz="quarter" idx="10"/>
          </p:nvPr>
        </p:nvSpPr>
        <p:spPr/>
        <p:txBody>
          <a:bodyPr/>
          <a:lstStyle/>
          <a:p>
            <a:pPr marL="0" marR="0" lvl="0" indent="0" algn="r" defTabSz="911480" rtl="0" eaLnBrk="1" fontAlgn="auto" latinLnBrk="0" hangingPunct="1">
              <a:lnSpc>
                <a:spcPct val="100000"/>
              </a:lnSpc>
              <a:spcBef>
                <a:spcPts val="0"/>
              </a:spcBef>
              <a:spcAft>
                <a:spcPts val="0"/>
              </a:spcAft>
              <a:buClrTx/>
              <a:buSzTx/>
              <a:buFontTx/>
              <a:buNone/>
              <a:tabLst/>
              <a:defRPr/>
            </a:pPr>
            <a:fld id="{4CDDD729-8E03-4A47-BC99-FFF7A3493E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48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2269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96CE3-2D1E-4ACA-AB45-37A177B57AF6}" type="slidenum">
              <a:rPr lang="en-US" smtClean="0"/>
              <a:t>23</a:t>
            </a:fld>
            <a:endParaRPr lang="en-US"/>
          </a:p>
        </p:txBody>
      </p:sp>
    </p:spTree>
    <p:extLst>
      <p:ext uri="{BB962C8B-B14F-4D97-AF65-F5344CB8AC3E}">
        <p14:creationId xmlns:p14="http://schemas.microsoft.com/office/powerpoint/2010/main" val="1154278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96CE3-2D1E-4ACA-AB45-37A177B57AF6}" type="slidenum">
              <a:rPr lang="en-US" smtClean="0"/>
              <a:t>24</a:t>
            </a:fld>
            <a:endParaRPr lang="en-US"/>
          </a:p>
        </p:txBody>
      </p:sp>
    </p:spTree>
    <p:extLst>
      <p:ext uri="{BB962C8B-B14F-4D97-AF65-F5344CB8AC3E}">
        <p14:creationId xmlns:p14="http://schemas.microsoft.com/office/powerpoint/2010/main" val="3915286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DF753-73C9-4210-A39B-571EBA90C5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5914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CD8300-EEA7-4C0A-BA18-B6E1CA4AA322}" type="slidenum">
              <a:rPr lang="en-US" smtClean="0"/>
              <a:t>29</a:t>
            </a:fld>
            <a:endParaRPr lang="en-US"/>
          </a:p>
        </p:txBody>
      </p:sp>
    </p:spTree>
    <p:extLst>
      <p:ext uri="{BB962C8B-B14F-4D97-AF65-F5344CB8AC3E}">
        <p14:creationId xmlns:p14="http://schemas.microsoft.com/office/powerpoint/2010/main" val="1584783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740" indent="0" algn="ctr">
              <a:buNone/>
              <a:defRPr>
                <a:solidFill>
                  <a:schemeClr val="tx1">
                    <a:tint val="75000"/>
                  </a:schemeClr>
                </a:solidFill>
              </a:defRPr>
            </a:lvl2pPr>
            <a:lvl3pPr marL="911480" indent="0" algn="ctr">
              <a:buNone/>
              <a:defRPr>
                <a:solidFill>
                  <a:schemeClr val="tx1">
                    <a:tint val="75000"/>
                  </a:schemeClr>
                </a:solidFill>
              </a:defRPr>
            </a:lvl3pPr>
            <a:lvl4pPr marL="1367220" indent="0" algn="ctr">
              <a:buNone/>
              <a:defRPr>
                <a:solidFill>
                  <a:schemeClr val="tx1">
                    <a:tint val="75000"/>
                  </a:schemeClr>
                </a:solidFill>
              </a:defRPr>
            </a:lvl4pPr>
            <a:lvl5pPr marL="1822958" indent="0" algn="ctr">
              <a:buNone/>
              <a:defRPr>
                <a:solidFill>
                  <a:schemeClr val="tx1">
                    <a:tint val="75000"/>
                  </a:schemeClr>
                </a:solidFill>
              </a:defRPr>
            </a:lvl5pPr>
            <a:lvl6pPr marL="2278696" indent="0" algn="ctr">
              <a:buNone/>
              <a:defRPr>
                <a:solidFill>
                  <a:schemeClr val="tx1">
                    <a:tint val="75000"/>
                  </a:schemeClr>
                </a:solidFill>
              </a:defRPr>
            </a:lvl6pPr>
            <a:lvl7pPr marL="2734433" indent="0" algn="ctr">
              <a:buNone/>
              <a:defRPr>
                <a:solidFill>
                  <a:schemeClr val="tx1">
                    <a:tint val="75000"/>
                  </a:schemeClr>
                </a:solidFill>
              </a:defRPr>
            </a:lvl7pPr>
            <a:lvl8pPr marL="3190173" indent="0" algn="ctr">
              <a:buNone/>
              <a:defRPr>
                <a:solidFill>
                  <a:schemeClr val="tx1">
                    <a:tint val="75000"/>
                  </a:schemeClr>
                </a:solidFill>
              </a:defRPr>
            </a:lvl8pPr>
            <a:lvl9pPr marL="36459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F64C220-9128-4331-90CD-29E1DD57CB39}" type="datetime1">
              <a:rPr lang="en-US"/>
              <a:pPr>
                <a:defRPr/>
              </a:pPr>
              <a:t>3/14/2017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1DD056-7745-48DA-9ADF-D369A61133DB}" type="slidenum">
              <a:rPr lang="en-US"/>
              <a:pPr>
                <a:defRPr/>
              </a:pPr>
              <a:t>‹#›</a:t>
            </a:fld>
            <a:endParaRPr lang="en-US"/>
          </a:p>
        </p:txBody>
      </p:sp>
    </p:spTree>
    <p:extLst>
      <p:ext uri="{BB962C8B-B14F-4D97-AF65-F5344CB8AC3E}">
        <p14:creationId xmlns:p14="http://schemas.microsoft.com/office/powerpoint/2010/main" val="1781238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64C220-9128-4331-90CD-29E1DD57CB39}" type="datetime1">
              <a:rPr lang="en-US"/>
              <a:pPr>
                <a:defRPr/>
              </a:pPr>
              <a:t>3/14/2017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E76B75-5E11-4458-B166-CADE89310CCC}" type="slidenum">
              <a:rPr lang="en-US"/>
              <a:pPr>
                <a:defRPr/>
              </a:pPr>
              <a:t>‹#›</a:t>
            </a:fld>
            <a:endParaRPr lang="en-US"/>
          </a:p>
        </p:txBody>
      </p:sp>
    </p:spTree>
    <p:extLst>
      <p:ext uri="{BB962C8B-B14F-4D97-AF65-F5344CB8AC3E}">
        <p14:creationId xmlns:p14="http://schemas.microsoft.com/office/powerpoint/2010/main" val="197870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64C220-9128-4331-90CD-29E1DD57CB39}" type="datetime1">
              <a:rPr lang="en-US"/>
              <a:pPr>
                <a:defRPr/>
              </a:pPr>
              <a:t>3/14/2017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957A74-8402-493D-B097-E4AF2608CA91}" type="slidenum">
              <a:rPr lang="en-US"/>
              <a:pPr>
                <a:defRPr/>
              </a:pPr>
              <a:t>‹#›</a:t>
            </a:fld>
            <a:endParaRPr lang="en-US"/>
          </a:p>
        </p:txBody>
      </p:sp>
    </p:spTree>
    <p:extLst>
      <p:ext uri="{BB962C8B-B14F-4D97-AF65-F5344CB8AC3E}">
        <p14:creationId xmlns:p14="http://schemas.microsoft.com/office/powerpoint/2010/main" val="140823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64C220-9128-4331-90CD-29E1DD57CB39}" type="datetime1">
              <a:rPr lang="en-US"/>
              <a:pPr>
                <a:defRPr/>
              </a:pPr>
              <a:t>3/14/2017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A1BEF98-1755-4F79-B303-E59CB838F49D}" type="slidenum">
              <a:rPr lang="en-US"/>
              <a:pPr>
                <a:defRPr/>
              </a:pPr>
              <a:t>‹#›</a:t>
            </a:fld>
            <a:endParaRPr lang="en-US"/>
          </a:p>
        </p:txBody>
      </p:sp>
    </p:spTree>
    <p:extLst>
      <p:ext uri="{BB962C8B-B14F-4D97-AF65-F5344CB8AC3E}">
        <p14:creationId xmlns:p14="http://schemas.microsoft.com/office/powerpoint/2010/main" val="804596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F64C220-9128-4331-90CD-29E1DD57CB39}" type="datetime1">
              <a:rPr lang="en-US" smtClean="0"/>
              <a:pPr>
                <a:defRPr/>
              </a:pPr>
              <a:t>3/14/2017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E73D29A-2E06-488F-A8E0-7D9531E1D0A7}" type="slidenum">
              <a:rPr lang="en-US" smtClean="0"/>
              <a:pPr>
                <a:defRPr/>
              </a:pPr>
              <a:t>‹#›</a:t>
            </a:fld>
            <a:endParaRPr lang="en-US"/>
          </a:p>
        </p:txBody>
      </p:sp>
    </p:spTree>
    <p:extLst>
      <p:ext uri="{BB962C8B-B14F-4D97-AF65-F5344CB8AC3E}">
        <p14:creationId xmlns:p14="http://schemas.microsoft.com/office/powerpoint/2010/main" val="2000279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442864-83A7-401C-A07A-B117BC06C26C}"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989FA-ADD2-4F35-848C-CC04EC5E5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88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42864-83A7-401C-A07A-B117BC06C26C}"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989FA-ADD2-4F35-848C-CC04EC5E5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30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442864-83A7-401C-A07A-B117BC06C26C}"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989FA-ADD2-4F35-848C-CC04EC5E5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189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442864-83A7-401C-A07A-B117BC06C26C}" type="datetimeFigureOut">
              <a:rPr lang="en-US" smtClean="0">
                <a:solidFill>
                  <a:prstClr val="black">
                    <a:tint val="75000"/>
                  </a:prstClr>
                </a:solidFill>
              </a:rPr>
              <a:pPr/>
              <a:t>3/14/2017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989FA-ADD2-4F35-848C-CC04EC5E5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642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442864-83A7-401C-A07A-B117BC06C26C}" type="datetimeFigureOut">
              <a:rPr lang="en-US" smtClean="0">
                <a:solidFill>
                  <a:prstClr val="black">
                    <a:tint val="75000"/>
                  </a:prstClr>
                </a:solidFill>
              </a:rPr>
              <a:pPr/>
              <a:t>3/14/2017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989FA-ADD2-4F35-848C-CC04EC5E5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866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442864-83A7-401C-A07A-B117BC06C26C}" type="datetimeFigureOut">
              <a:rPr lang="en-US" smtClean="0">
                <a:solidFill>
                  <a:prstClr val="black">
                    <a:tint val="75000"/>
                  </a:prstClr>
                </a:solidFill>
              </a:rPr>
              <a:pPr/>
              <a:t>3/14/2017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989FA-ADD2-4F35-848C-CC04EC5E5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044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64C220-9128-4331-90CD-29E1DD57CB39}" type="datetime1">
              <a:rPr lang="en-US"/>
              <a:pPr>
                <a:defRPr/>
              </a:pPr>
              <a:t>3/14/2017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4B28A0-5E63-4324-9145-3512133BB5F8}" type="slidenum">
              <a:rPr lang="en-US"/>
              <a:pPr>
                <a:defRPr/>
              </a:pPr>
              <a:t>‹#›</a:t>
            </a:fld>
            <a:endParaRPr lang="en-US"/>
          </a:p>
        </p:txBody>
      </p:sp>
    </p:spTree>
    <p:extLst>
      <p:ext uri="{BB962C8B-B14F-4D97-AF65-F5344CB8AC3E}">
        <p14:creationId xmlns:p14="http://schemas.microsoft.com/office/powerpoint/2010/main" val="2888738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442864-83A7-401C-A07A-B117BC06C26C}" type="datetimeFigureOut">
              <a:rPr lang="en-US" smtClean="0">
                <a:solidFill>
                  <a:prstClr val="black">
                    <a:tint val="75000"/>
                  </a:prstClr>
                </a:solidFill>
              </a:rPr>
              <a:pPr/>
              <a:t>3/14/2017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989FA-ADD2-4F35-848C-CC04EC5E5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801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442864-83A7-401C-A07A-B117BC06C26C}" type="datetimeFigureOut">
              <a:rPr lang="en-US" smtClean="0">
                <a:solidFill>
                  <a:prstClr val="black">
                    <a:tint val="75000"/>
                  </a:prstClr>
                </a:solidFill>
              </a:rPr>
              <a:pPr/>
              <a:t>3/14/2017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989FA-ADD2-4F35-848C-CC04EC5E5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403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442864-83A7-401C-A07A-B117BC06C26C}" type="datetimeFigureOut">
              <a:rPr lang="en-US" smtClean="0">
                <a:solidFill>
                  <a:prstClr val="black">
                    <a:tint val="75000"/>
                  </a:prstClr>
                </a:solidFill>
              </a:rPr>
              <a:pPr/>
              <a:t>3/14/2017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989FA-ADD2-4F35-848C-CC04EC5E5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562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42864-83A7-401C-A07A-B117BC06C26C}"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989FA-ADD2-4F35-848C-CC04EC5E5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411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42864-83A7-401C-A07A-B117BC06C26C}"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989FA-ADD2-4F35-848C-CC04EC5E5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4563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656763-CD29-427D-BE4F-9B11323B2E50}"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0AF296-983D-47C5-A6D3-44D20CD5B3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354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656763-CD29-427D-BE4F-9B11323B2E50}"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0AF296-983D-47C5-A6D3-44D20CD5B3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822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656763-CD29-427D-BE4F-9B11323B2E50}"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0AF296-983D-47C5-A6D3-44D20CD5B3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216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656763-CD29-427D-BE4F-9B11323B2E50}" type="datetimeFigureOut">
              <a:rPr lang="en-US" smtClean="0">
                <a:solidFill>
                  <a:prstClr val="black">
                    <a:tint val="75000"/>
                  </a:prstClr>
                </a:solidFill>
              </a:rPr>
              <a:pPr/>
              <a:t>3/14/2017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0AF296-983D-47C5-A6D3-44D20CD5B3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1501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656763-CD29-427D-BE4F-9B11323B2E50}" type="datetimeFigureOut">
              <a:rPr lang="en-US" smtClean="0">
                <a:solidFill>
                  <a:prstClr val="black">
                    <a:tint val="75000"/>
                  </a:prstClr>
                </a:solidFill>
              </a:rPr>
              <a:pPr/>
              <a:t>3/14/2017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0AF296-983D-47C5-A6D3-44D20CD5B3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715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5740" indent="0">
              <a:buNone/>
              <a:defRPr sz="1800">
                <a:solidFill>
                  <a:schemeClr val="tx1">
                    <a:tint val="75000"/>
                  </a:schemeClr>
                </a:solidFill>
              </a:defRPr>
            </a:lvl2pPr>
            <a:lvl3pPr marL="911480" indent="0">
              <a:buNone/>
              <a:defRPr sz="1600">
                <a:solidFill>
                  <a:schemeClr val="tx1">
                    <a:tint val="75000"/>
                  </a:schemeClr>
                </a:solidFill>
              </a:defRPr>
            </a:lvl3pPr>
            <a:lvl4pPr marL="1367220" indent="0">
              <a:buNone/>
              <a:defRPr sz="1400">
                <a:solidFill>
                  <a:schemeClr val="tx1">
                    <a:tint val="75000"/>
                  </a:schemeClr>
                </a:solidFill>
              </a:defRPr>
            </a:lvl4pPr>
            <a:lvl5pPr marL="1822958" indent="0">
              <a:buNone/>
              <a:defRPr sz="1400">
                <a:solidFill>
                  <a:schemeClr val="tx1">
                    <a:tint val="75000"/>
                  </a:schemeClr>
                </a:solidFill>
              </a:defRPr>
            </a:lvl5pPr>
            <a:lvl6pPr marL="2278696" indent="0">
              <a:buNone/>
              <a:defRPr sz="1400">
                <a:solidFill>
                  <a:schemeClr val="tx1">
                    <a:tint val="75000"/>
                  </a:schemeClr>
                </a:solidFill>
              </a:defRPr>
            </a:lvl6pPr>
            <a:lvl7pPr marL="2734433" indent="0">
              <a:buNone/>
              <a:defRPr sz="1400">
                <a:solidFill>
                  <a:schemeClr val="tx1">
                    <a:tint val="75000"/>
                  </a:schemeClr>
                </a:solidFill>
              </a:defRPr>
            </a:lvl7pPr>
            <a:lvl8pPr marL="3190173" indent="0">
              <a:buNone/>
              <a:defRPr sz="1400">
                <a:solidFill>
                  <a:schemeClr val="tx1">
                    <a:tint val="75000"/>
                  </a:schemeClr>
                </a:solidFill>
              </a:defRPr>
            </a:lvl8pPr>
            <a:lvl9pPr marL="36459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F64C220-9128-4331-90CD-29E1DD57CB39}" type="datetime1">
              <a:rPr lang="en-US"/>
              <a:pPr>
                <a:defRPr/>
              </a:pPr>
              <a:t>3/14/2017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460A8C-244C-499A-B870-3418A9BA2335}" type="slidenum">
              <a:rPr lang="en-US"/>
              <a:pPr>
                <a:defRPr/>
              </a:pPr>
              <a:t>‹#›</a:t>
            </a:fld>
            <a:endParaRPr lang="en-US"/>
          </a:p>
        </p:txBody>
      </p:sp>
    </p:spTree>
    <p:extLst>
      <p:ext uri="{BB962C8B-B14F-4D97-AF65-F5344CB8AC3E}">
        <p14:creationId xmlns:p14="http://schemas.microsoft.com/office/powerpoint/2010/main" val="2309872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656763-CD29-427D-BE4F-9B11323B2E50}" type="datetimeFigureOut">
              <a:rPr lang="en-US" smtClean="0">
                <a:solidFill>
                  <a:prstClr val="black">
                    <a:tint val="75000"/>
                  </a:prstClr>
                </a:solidFill>
              </a:rPr>
              <a:pPr/>
              <a:t>3/14/2017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0AF296-983D-47C5-A6D3-44D20CD5B3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571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56763-CD29-427D-BE4F-9B11323B2E50}" type="datetimeFigureOut">
              <a:rPr lang="en-US" smtClean="0">
                <a:solidFill>
                  <a:prstClr val="black">
                    <a:tint val="75000"/>
                  </a:prstClr>
                </a:solidFill>
              </a:rPr>
              <a:pPr/>
              <a:t>3/14/2017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0AF296-983D-47C5-A6D3-44D20CD5B3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6968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656763-CD29-427D-BE4F-9B11323B2E50}" type="datetimeFigureOut">
              <a:rPr lang="en-US" smtClean="0">
                <a:solidFill>
                  <a:prstClr val="black">
                    <a:tint val="75000"/>
                  </a:prstClr>
                </a:solidFill>
              </a:rPr>
              <a:pPr/>
              <a:t>3/14/2017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0AF296-983D-47C5-A6D3-44D20CD5B3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181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656763-CD29-427D-BE4F-9B11323B2E50}" type="datetimeFigureOut">
              <a:rPr lang="en-US" smtClean="0">
                <a:solidFill>
                  <a:prstClr val="black">
                    <a:tint val="75000"/>
                  </a:prstClr>
                </a:solidFill>
              </a:rPr>
              <a:pPr/>
              <a:t>3/14/2017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0AF296-983D-47C5-A6D3-44D20CD5B3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038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656763-CD29-427D-BE4F-9B11323B2E50}"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0AF296-983D-47C5-A6D3-44D20CD5B3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7998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656763-CD29-427D-BE4F-9B11323B2E50}"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0AF296-983D-47C5-A6D3-44D20CD5B3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102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740" indent="0" algn="ctr">
              <a:buNone/>
              <a:defRPr/>
            </a:lvl2pPr>
            <a:lvl3pPr marL="911480" indent="0" algn="ctr">
              <a:buNone/>
              <a:defRPr/>
            </a:lvl3pPr>
            <a:lvl4pPr marL="1367220" indent="0" algn="ctr">
              <a:buNone/>
              <a:defRPr/>
            </a:lvl4pPr>
            <a:lvl5pPr marL="1822958" indent="0" algn="ctr">
              <a:buNone/>
              <a:defRPr/>
            </a:lvl5pPr>
            <a:lvl6pPr marL="2278696" indent="0" algn="ctr">
              <a:buNone/>
              <a:defRPr/>
            </a:lvl6pPr>
            <a:lvl7pPr marL="2734433" indent="0" algn="ctr">
              <a:buNone/>
              <a:defRPr/>
            </a:lvl7pPr>
            <a:lvl8pPr marL="3190173" indent="0" algn="ctr">
              <a:buNone/>
              <a:defRPr/>
            </a:lvl8pPr>
            <a:lvl9pPr marL="3645913"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C3CAB7E4-C017-4838-B64B-5EC21AC6837A}"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475E1B-FC5D-41D1-8E8C-1A60ABF912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41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A1C3DC3D-8AC7-4CF2-AA2D-AD056D443DF1}"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F782E0-F2D1-4382-A142-5401FDAF36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5304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5740" indent="0">
              <a:buNone/>
              <a:defRPr sz="1800"/>
            </a:lvl2pPr>
            <a:lvl3pPr marL="911480" indent="0">
              <a:buNone/>
              <a:defRPr sz="1600"/>
            </a:lvl3pPr>
            <a:lvl4pPr marL="1367220" indent="0">
              <a:buNone/>
              <a:defRPr sz="1400"/>
            </a:lvl4pPr>
            <a:lvl5pPr marL="1822958" indent="0">
              <a:buNone/>
              <a:defRPr sz="1400"/>
            </a:lvl5pPr>
            <a:lvl6pPr marL="2278696" indent="0">
              <a:buNone/>
              <a:defRPr sz="1400"/>
            </a:lvl6pPr>
            <a:lvl7pPr marL="2734433" indent="0">
              <a:buNone/>
              <a:defRPr sz="1400"/>
            </a:lvl7pPr>
            <a:lvl8pPr marL="3190173" indent="0">
              <a:buNone/>
              <a:defRPr sz="1400"/>
            </a:lvl8pPr>
            <a:lvl9pPr marL="36459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15011C38-44C1-44C4-9C8F-6409829E3F3D}"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861FFF-6986-42F5-8839-3AA10099A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181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FE40A9D0-7C5E-4BB8-8AE5-DBF2626850F6}"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395804-C8D3-4FB5-8556-1181D646B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3394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F64C220-9128-4331-90CD-29E1DD57CB39}" type="datetime1">
              <a:rPr lang="en-US"/>
              <a:pPr>
                <a:defRPr/>
              </a:pPr>
              <a:t>3/14/2017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0FA934-32D4-4C0D-BC57-EF09AE00E1FD}" type="slidenum">
              <a:rPr lang="en-US"/>
              <a:pPr>
                <a:defRPr/>
              </a:pPr>
              <a:t>‹#›</a:t>
            </a:fld>
            <a:endParaRPr lang="en-US"/>
          </a:p>
        </p:txBody>
      </p:sp>
    </p:spTree>
    <p:extLst>
      <p:ext uri="{BB962C8B-B14F-4D97-AF65-F5344CB8AC3E}">
        <p14:creationId xmlns:p14="http://schemas.microsoft.com/office/powerpoint/2010/main" val="9190788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740" indent="0">
              <a:buNone/>
              <a:defRPr sz="2000" b="1"/>
            </a:lvl2pPr>
            <a:lvl3pPr marL="911480" indent="0">
              <a:buNone/>
              <a:defRPr sz="1800" b="1"/>
            </a:lvl3pPr>
            <a:lvl4pPr marL="1367220" indent="0">
              <a:buNone/>
              <a:defRPr sz="1600" b="1"/>
            </a:lvl4pPr>
            <a:lvl5pPr marL="1822958" indent="0">
              <a:buNone/>
              <a:defRPr sz="1600" b="1"/>
            </a:lvl5pPr>
            <a:lvl6pPr marL="2278696" indent="0">
              <a:buNone/>
              <a:defRPr sz="1600" b="1"/>
            </a:lvl6pPr>
            <a:lvl7pPr marL="2734433" indent="0">
              <a:buNone/>
              <a:defRPr sz="1600" b="1"/>
            </a:lvl7pPr>
            <a:lvl8pPr marL="3190173" indent="0">
              <a:buNone/>
              <a:defRPr sz="1600" b="1"/>
            </a:lvl8pPr>
            <a:lvl9pPr marL="36459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5740" indent="0">
              <a:buNone/>
              <a:defRPr sz="2000" b="1"/>
            </a:lvl2pPr>
            <a:lvl3pPr marL="911480" indent="0">
              <a:buNone/>
              <a:defRPr sz="1800" b="1"/>
            </a:lvl3pPr>
            <a:lvl4pPr marL="1367220" indent="0">
              <a:buNone/>
              <a:defRPr sz="1600" b="1"/>
            </a:lvl4pPr>
            <a:lvl5pPr marL="1822958" indent="0">
              <a:buNone/>
              <a:defRPr sz="1600" b="1"/>
            </a:lvl5pPr>
            <a:lvl6pPr marL="2278696" indent="0">
              <a:buNone/>
              <a:defRPr sz="1600" b="1"/>
            </a:lvl6pPr>
            <a:lvl7pPr marL="2734433" indent="0">
              <a:buNone/>
              <a:defRPr sz="1600" b="1"/>
            </a:lvl7pPr>
            <a:lvl8pPr marL="3190173" indent="0">
              <a:buNone/>
              <a:defRPr sz="1600" b="1"/>
            </a:lvl8pPr>
            <a:lvl9pPr marL="36459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fld id="{78E060C3-C710-4A01-9EE3-CD0BDE9A3BD1}" type="slidenum">
              <a:rPr lang="en-US">
                <a:solidFill>
                  <a:srgbClr val="000000"/>
                </a:solidFill>
              </a:rPr>
              <a:pPr>
                <a:defRPr/>
              </a:pPr>
              <a:t>‹#›</a:t>
            </a:fld>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D3F8E51-E2A2-4F60-B1F0-5189C60C82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6411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fld id="{A7E2787C-59F2-4E08-A810-4BE2F3299D68}" type="slidenum">
              <a:rPr lang="en-US">
                <a:solidFill>
                  <a:srgbClr val="000000"/>
                </a:solidFill>
              </a:rPr>
              <a:pPr>
                <a:defRPr/>
              </a:pPr>
              <a:t>‹#›</a:t>
            </a:fld>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9CE0DB-7D52-4112-B054-D3CF8D474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39883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fld id="{139ED06B-9BF2-4E03-96C8-8EE66F99B229}" type="slidenum">
              <a:rPr lang="en-US">
                <a:solidFill>
                  <a:srgbClr val="000000"/>
                </a:solidFill>
              </a:rPr>
              <a:pPr>
                <a:defRPr/>
              </a:pPr>
              <a:t>‹#›</a:t>
            </a:fld>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35C6525-379F-4A63-9589-2BA31FE431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972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5740" indent="0">
              <a:buNone/>
              <a:defRPr sz="1200"/>
            </a:lvl2pPr>
            <a:lvl3pPr marL="911480" indent="0">
              <a:buNone/>
              <a:defRPr sz="1000"/>
            </a:lvl3pPr>
            <a:lvl4pPr marL="1367220" indent="0">
              <a:buNone/>
              <a:defRPr sz="900"/>
            </a:lvl4pPr>
            <a:lvl5pPr marL="1822958" indent="0">
              <a:buNone/>
              <a:defRPr sz="900"/>
            </a:lvl5pPr>
            <a:lvl6pPr marL="2278696" indent="0">
              <a:buNone/>
              <a:defRPr sz="900"/>
            </a:lvl6pPr>
            <a:lvl7pPr marL="2734433" indent="0">
              <a:buNone/>
              <a:defRPr sz="900"/>
            </a:lvl7pPr>
            <a:lvl8pPr marL="3190173" indent="0">
              <a:buNone/>
              <a:defRPr sz="900"/>
            </a:lvl8pPr>
            <a:lvl9pPr marL="36459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B4E4C41D-AA66-4C4C-A52E-3ED8AF6BD4C8}"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169F28-7D1C-410C-A480-21FF560044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43289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40" indent="0">
              <a:buNone/>
              <a:defRPr sz="2800"/>
            </a:lvl2pPr>
            <a:lvl3pPr marL="911480" indent="0">
              <a:buNone/>
              <a:defRPr sz="2400"/>
            </a:lvl3pPr>
            <a:lvl4pPr marL="1367220" indent="0">
              <a:buNone/>
              <a:defRPr sz="2000"/>
            </a:lvl4pPr>
            <a:lvl5pPr marL="1822958" indent="0">
              <a:buNone/>
              <a:defRPr sz="2000"/>
            </a:lvl5pPr>
            <a:lvl6pPr marL="2278696" indent="0">
              <a:buNone/>
              <a:defRPr sz="2000"/>
            </a:lvl6pPr>
            <a:lvl7pPr marL="2734433" indent="0">
              <a:buNone/>
              <a:defRPr sz="2000"/>
            </a:lvl7pPr>
            <a:lvl8pPr marL="3190173" indent="0">
              <a:buNone/>
              <a:defRPr sz="2000"/>
            </a:lvl8pPr>
            <a:lvl9pPr marL="3645913"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40" indent="0">
              <a:buNone/>
              <a:defRPr sz="1200"/>
            </a:lvl2pPr>
            <a:lvl3pPr marL="911480" indent="0">
              <a:buNone/>
              <a:defRPr sz="1000"/>
            </a:lvl3pPr>
            <a:lvl4pPr marL="1367220" indent="0">
              <a:buNone/>
              <a:defRPr sz="900"/>
            </a:lvl4pPr>
            <a:lvl5pPr marL="1822958" indent="0">
              <a:buNone/>
              <a:defRPr sz="900"/>
            </a:lvl5pPr>
            <a:lvl6pPr marL="2278696" indent="0">
              <a:buNone/>
              <a:defRPr sz="900"/>
            </a:lvl6pPr>
            <a:lvl7pPr marL="2734433" indent="0">
              <a:buNone/>
              <a:defRPr sz="900"/>
            </a:lvl7pPr>
            <a:lvl8pPr marL="3190173" indent="0">
              <a:buNone/>
              <a:defRPr sz="900"/>
            </a:lvl8pPr>
            <a:lvl9pPr marL="36459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82ACA2A5-4650-4121-B1F0-506D97A73DF1}" type="slidenum">
              <a:rPr lang="en-US">
                <a:solidFill>
                  <a:srgbClr val="000000"/>
                </a:solidFill>
              </a:rPr>
              <a:pPr>
                <a:defRPr/>
              </a:pPr>
              <a:t>‹#›</a:t>
            </a:fld>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AD3915-F690-4C5D-A7E2-73E9BA2F2D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2536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E684117B-2D98-482C-9E3C-CAF7B2F351DA}"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DD0242-829B-402D-9DB7-9A9E6EE400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05515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72660334-DE50-4C13-BC65-AF1D3F948E24}"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04F7A6-E5B2-4245-B8BD-0971CE86E5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8258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740" indent="0" algn="ctr">
              <a:buNone/>
              <a:defRPr>
                <a:solidFill>
                  <a:schemeClr val="tx1">
                    <a:tint val="75000"/>
                  </a:schemeClr>
                </a:solidFill>
              </a:defRPr>
            </a:lvl2pPr>
            <a:lvl3pPr marL="911480" indent="0" algn="ctr">
              <a:buNone/>
              <a:defRPr>
                <a:solidFill>
                  <a:schemeClr val="tx1">
                    <a:tint val="75000"/>
                  </a:schemeClr>
                </a:solidFill>
              </a:defRPr>
            </a:lvl3pPr>
            <a:lvl4pPr marL="1367220" indent="0" algn="ctr">
              <a:buNone/>
              <a:defRPr>
                <a:solidFill>
                  <a:schemeClr val="tx1">
                    <a:tint val="75000"/>
                  </a:schemeClr>
                </a:solidFill>
              </a:defRPr>
            </a:lvl4pPr>
            <a:lvl5pPr marL="1822958" indent="0" algn="ctr">
              <a:buNone/>
              <a:defRPr>
                <a:solidFill>
                  <a:schemeClr val="tx1">
                    <a:tint val="75000"/>
                  </a:schemeClr>
                </a:solidFill>
              </a:defRPr>
            </a:lvl5pPr>
            <a:lvl6pPr marL="2278696" indent="0" algn="ctr">
              <a:buNone/>
              <a:defRPr>
                <a:solidFill>
                  <a:schemeClr val="tx1">
                    <a:tint val="75000"/>
                  </a:schemeClr>
                </a:solidFill>
              </a:defRPr>
            </a:lvl6pPr>
            <a:lvl7pPr marL="2734433" indent="0" algn="ctr">
              <a:buNone/>
              <a:defRPr>
                <a:solidFill>
                  <a:schemeClr val="tx1">
                    <a:tint val="75000"/>
                  </a:schemeClr>
                </a:solidFill>
              </a:defRPr>
            </a:lvl7pPr>
            <a:lvl8pPr marL="3190173" indent="0" algn="ctr">
              <a:buNone/>
              <a:defRPr>
                <a:solidFill>
                  <a:schemeClr val="tx1">
                    <a:tint val="75000"/>
                  </a:schemeClr>
                </a:solidFill>
              </a:defRPr>
            </a:lvl8pPr>
            <a:lvl9pPr marL="36459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8CA16C-FB50-4D19-A5A0-7C456D28CC0D}"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B4749A-EF2B-422E-991A-E2D9270B81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093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8CA16C-FB50-4D19-A5A0-7C456D28CC0D}"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B4749A-EF2B-422E-991A-E2D9270B81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7769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5740" indent="0">
              <a:buNone/>
              <a:defRPr sz="1800">
                <a:solidFill>
                  <a:schemeClr val="tx1">
                    <a:tint val="75000"/>
                  </a:schemeClr>
                </a:solidFill>
              </a:defRPr>
            </a:lvl2pPr>
            <a:lvl3pPr marL="911480" indent="0">
              <a:buNone/>
              <a:defRPr sz="1600">
                <a:solidFill>
                  <a:schemeClr val="tx1">
                    <a:tint val="75000"/>
                  </a:schemeClr>
                </a:solidFill>
              </a:defRPr>
            </a:lvl3pPr>
            <a:lvl4pPr marL="1367220" indent="0">
              <a:buNone/>
              <a:defRPr sz="1400">
                <a:solidFill>
                  <a:schemeClr val="tx1">
                    <a:tint val="75000"/>
                  </a:schemeClr>
                </a:solidFill>
              </a:defRPr>
            </a:lvl4pPr>
            <a:lvl5pPr marL="1822958" indent="0">
              <a:buNone/>
              <a:defRPr sz="1400">
                <a:solidFill>
                  <a:schemeClr val="tx1">
                    <a:tint val="75000"/>
                  </a:schemeClr>
                </a:solidFill>
              </a:defRPr>
            </a:lvl5pPr>
            <a:lvl6pPr marL="2278696" indent="0">
              <a:buNone/>
              <a:defRPr sz="1400">
                <a:solidFill>
                  <a:schemeClr val="tx1">
                    <a:tint val="75000"/>
                  </a:schemeClr>
                </a:solidFill>
              </a:defRPr>
            </a:lvl6pPr>
            <a:lvl7pPr marL="2734433" indent="0">
              <a:buNone/>
              <a:defRPr sz="1400">
                <a:solidFill>
                  <a:schemeClr val="tx1">
                    <a:tint val="75000"/>
                  </a:schemeClr>
                </a:solidFill>
              </a:defRPr>
            </a:lvl7pPr>
            <a:lvl8pPr marL="3190173" indent="0">
              <a:buNone/>
              <a:defRPr sz="1400">
                <a:solidFill>
                  <a:schemeClr val="tx1">
                    <a:tint val="75000"/>
                  </a:schemeClr>
                </a:solidFill>
              </a:defRPr>
            </a:lvl8pPr>
            <a:lvl9pPr marL="364591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8CA16C-FB50-4D19-A5A0-7C456D28CC0D}"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B4749A-EF2B-422E-991A-E2D9270B81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379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740" indent="0">
              <a:buNone/>
              <a:defRPr sz="2000" b="1"/>
            </a:lvl2pPr>
            <a:lvl3pPr marL="911480" indent="0">
              <a:buNone/>
              <a:defRPr sz="1800" b="1"/>
            </a:lvl3pPr>
            <a:lvl4pPr marL="1367220" indent="0">
              <a:buNone/>
              <a:defRPr sz="1600" b="1"/>
            </a:lvl4pPr>
            <a:lvl5pPr marL="1822958" indent="0">
              <a:buNone/>
              <a:defRPr sz="1600" b="1"/>
            </a:lvl5pPr>
            <a:lvl6pPr marL="2278696" indent="0">
              <a:buNone/>
              <a:defRPr sz="1600" b="1"/>
            </a:lvl6pPr>
            <a:lvl7pPr marL="2734433" indent="0">
              <a:buNone/>
              <a:defRPr sz="1600" b="1"/>
            </a:lvl7pPr>
            <a:lvl8pPr marL="3190173" indent="0">
              <a:buNone/>
              <a:defRPr sz="1600" b="1"/>
            </a:lvl8pPr>
            <a:lvl9pPr marL="36459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5740" indent="0">
              <a:buNone/>
              <a:defRPr sz="2000" b="1"/>
            </a:lvl2pPr>
            <a:lvl3pPr marL="911480" indent="0">
              <a:buNone/>
              <a:defRPr sz="1800" b="1"/>
            </a:lvl3pPr>
            <a:lvl4pPr marL="1367220" indent="0">
              <a:buNone/>
              <a:defRPr sz="1600" b="1"/>
            </a:lvl4pPr>
            <a:lvl5pPr marL="1822958" indent="0">
              <a:buNone/>
              <a:defRPr sz="1600" b="1"/>
            </a:lvl5pPr>
            <a:lvl6pPr marL="2278696" indent="0">
              <a:buNone/>
              <a:defRPr sz="1600" b="1"/>
            </a:lvl6pPr>
            <a:lvl7pPr marL="2734433" indent="0">
              <a:buNone/>
              <a:defRPr sz="1600" b="1"/>
            </a:lvl7pPr>
            <a:lvl8pPr marL="3190173" indent="0">
              <a:buNone/>
              <a:defRPr sz="1600" b="1"/>
            </a:lvl8pPr>
            <a:lvl9pPr marL="36459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F64C220-9128-4331-90CD-29E1DD57CB39}" type="datetime1">
              <a:rPr lang="en-US"/>
              <a:pPr>
                <a:defRPr/>
              </a:pPr>
              <a:t>3/14/2017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D4B7925-4ACC-406B-B395-D562D2B47BDE}" type="slidenum">
              <a:rPr lang="en-US"/>
              <a:pPr>
                <a:defRPr/>
              </a:pPr>
              <a:t>‹#›</a:t>
            </a:fld>
            <a:endParaRPr lang="en-US"/>
          </a:p>
        </p:txBody>
      </p:sp>
    </p:spTree>
    <p:extLst>
      <p:ext uri="{BB962C8B-B14F-4D97-AF65-F5344CB8AC3E}">
        <p14:creationId xmlns:p14="http://schemas.microsoft.com/office/powerpoint/2010/main" val="13026137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8CA16C-FB50-4D19-A5A0-7C456D28CC0D}" type="datetimeFigureOut">
              <a:rPr lang="en-US" smtClean="0">
                <a:solidFill>
                  <a:prstClr val="black">
                    <a:tint val="75000"/>
                  </a:prstClr>
                </a:solidFill>
              </a:rPr>
              <a:pPr/>
              <a:t>3/14/2017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B4749A-EF2B-422E-991A-E2D9270B81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630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740" indent="0">
              <a:buNone/>
              <a:defRPr sz="2000" b="1"/>
            </a:lvl2pPr>
            <a:lvl3pPr marL="911480" indent="0">
              <a:buNone/>
              <a:defRPr sz="1800" b="1"/>
            </a:lvl3pPr>
            <a:lvl4pPr marL="1367220" indent="0">
              <a:buNone/>
              <a:defRPr sz="1600" b="1"/>
            </a:lvl4pPr>
            <a:lvl5pPr marL="1822958" indent="0">
              <a:buNone/>
              <a:defRPr sz="1600" b="1"/>
            </a:lvl5pPr>
            <a:lvl6pPr marL="2278696" indent="0">
              <a:buNone/>
              <a:defRPr sz="1600" b="1"/>
            </a:lvl6pPr>
            <a:lvl7pPr marL="2734433" indent="0">
              <a:buNone/>
              <a:defRPr sz="1600" b="1"/>
            </a:lvl7pPr>
            <a:lvl8pPr marL="3190173" indent="0">
              <a:buNone/>
              <a:defRPr sz="1600" b="1"/>
            </a:lvl8pPr>
            <a:lvl9pPr marL="36459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5740" indent="0">
              <a:buNone/>
              <a:defRPr sz="2000" b="1"/>
            </a:lvl2pPr>
            <a:lvl3pPr marL="911480" indent="0">
              <a:buNone/>
              <a:defRPr sz="1800" b="1"/>
            </a:lvl3pPr>
            <a:lvl4pPr marL="1367220" indent="0">
              <a:buNone/>
              <a:defRPr sz="1600" b="1"/>
            </a:lvl4pPr>
            <a:lvl5pPr marL="1822958" indent="0">
              <a:buNone/>
              <a:defRPr sz="1600" b="1"/>
            </a:lvl5pPr>
            <a:lvl6pPr marL="2278696" indent="0">
              <a:buNone/>
              <a:defRPr sz="1600" b="1"/>
            </a:lvl6pPr>
            <a:lvl7pPr marL="2734433" indent="0">
              <a:buNone/>
              <a:defRPr sz="1600" b="1"/>
            </a:lvl7pPr>
            <a:lvl8pPr marL="3190173" indent="0">
              <a:buNone/>
              <a:defRPr sz="1600" b="1"/>
            </a:lvl8pPr>
            <a:lvl9pPr marL="36459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8CA16C-FB50-4D19-A5A0-7C456D28CC0D}" type="datetimeFigureOut">
              <a:rPr lang="en-US" smtClean="0">
                <a:solidFill>
                  <a:prstClr val="black">
                    <a:tint val="75000"/>
                  </a:prstClr>
                </a:solidFill>
              </a:rPr>
              <a:pPr/>
              <a:t>3/14/2017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B4749A-EF2B-422E-991A-E2D9270B81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260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8CA16C-FB50-4D19-A5A0-7C456D28CC0D}" type="datetimeFigureOut">
              <a:rPr lang="en-US" smtClean="0">
                <a:solidFill>
                  <a:prstClr val="black">
                    <a:tint val="75000"/>
                  </a:prstClr>
                </a:solidFill>
              </a:rPr>
              <a:pPr/>
              <a:t>3/14/2017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B4749A-EF2B-422E-991A-E2D9270B81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5863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8CA16C-FB50-4D19-A5A0-7C456D28CC0D}" type="datetimeFigureOut">
              <a:rPr lang="en-US" smtClean="0">
                <a:solidFill>
                  <a:prstClr val="black">
                    <a:tint val="75000"/>
                  </a:prstClr>
                </a:solidFill>
              </a:rPr>
              <a:pPr/>
              <a:t>3/14/2017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B4749A-EF2B-422E-991A-E2D9270B81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0769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5740" indent="0">
              <a:buNone/>
              <a:defRPr sz="1200"/>
            </a:lvl2pPr>
            <a:lvl3pPr marL="911480" indent="0">
              <a:buNone/>
              <a:defRPr sz="1000"/>
            </a:lvl3pPr>
            <a:lvl4pPr marL="1367220" indent="0">
              <a:buNone/>
              <a:defRPr sz="900"/>
            </a:lvl4pPr>
            <a:lvl5pPr marL="1822958" indent="0">
              <a:buNone/>
              <a:defRPr sz="900"/>
            </a:lvl5pPr>
            <a:lvl6pPr marL="2278696" indent="0">
              <a:buNone/>
              <a:defRPr sz="900"/>
            </a:lvl6pPr>
            <a:lvl7pPr marL="2734433" indent="0">
              <a:buNone/>
              <a:defRPr sz="900"/>
            </a:lvl7pPr>
            <a:lvl8pPr marL="3190173" indent="0">
              <a:buNone/>
              <a:defRPr sz="900"/>
            </a:lvl8pPr>
            <a:lvl9pPr marL="36459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8CA16C-FB50-4D19-A5A0-7C456D28CC0D}" type="datetimeFigureOut">
              <a:rPr lang="en-US" smtClean="0">
                <a:solidFill>
                  <a:prstClr val="black">
                    <a:tint val="75000"/>
                  </a:prstClr>
                </a:solidFill>
              </a:rPr>
              <a:pPr/>
              <a:t>3/14/2017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B4749A-EF2B-422E-991A-E2D9270B81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0159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40" indent="0">
              <a:buNone/>
              <a:defRPr sz="2800"/>
            </a:lvl2pPr>
            <a:lvl3pPr marL="911480" indent="0">
              <a:buNone/>
              <a:defRPr sz="2400"/>
            </a:lvl3pPr>
            <a:lvl4pPr marL="1367220" indent="0">
              <a:buNone/>
              <a:defRPr sz="2000"/>
            </a:lvl4pPr>
            <a:lvl5pPr marL="1822958" indent="0">
              <a:buNone/>
              <a:defRPr sz="2000"/>
            </a:lvl5pPr>
            <a:lvl6pPr marL="2278696" indent="0">
              <a:buNone/>
              <a:defRPr sz="2000"/>
            </a:lvl6pPr>
            <a:lvl7pPr marL="2734433" indent="0">
              <a:buNone/>
              <a:defRPr sz="2000"/>
            </a:lvl7pPr>
            <a:lvl8pPr marL="3190173" indent="0">
              <a:buNone/>
              <a:defRPr sz="2000"/>
            </a:lvl8pPr>
            <a:lvl9pPr marL="3645913"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40" indent="0">
              <a:buNone/>
              <a:defRPr sz="1200"/>
            </a:lvl2pPr>
            <a:lvl3pPr marL="911480" indent="0">
              <a:buNone/>
              <a:defRPr sz="1000"/>
            </a:lvl3pPr>
            <a:lvl4pPr marL="1367220" indent="0">
              <a:buNone/>
              <a:defRPr sz="900"/>
            </a:lvl4pPr>
            <a:lvl5pPr marL="1822958" indent="0">
              <a:buNone/>
              <a:defRPr sz="900"/>
            </a:lvl5pPr>
            <a:lvl6pPr marL="2278696" indent="0">
              <a:buNone/>
              <a:defRPr sz="900"/>
            </a:lvl6pPr>
            <a:lvl7pPr marL="2734433" indent="0">
              <a:buNone/>
              <a:defRPr sz="900"/>
            </a:lvl7pPr>
            <a:lvl8pPr marL="3190173" indent="0">
              <a:buNone/>
              <a:defRPr sz="900"/>
            </a:lvl8pPr>
            <a:lvl9pPr marL="36459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8CA16C-FB50-4D19-A5A0-7C456D28CC0D}" type="datetimeFigureOut">
              <a:rPr lang="en-US" smtClean="0">
                <a:solidFill>
                  <a:prstClr val="black">
                    <a:tint val="75000"/>
                  </a:prstClr>
                </a:solidFill>
              </a:rPr>
              <a:pPr/>
              <a:t>3/14/2017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B4749A-EF2B-422E-991A-E2D9270B81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301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8CA16C-FB50-4D19-A5A0-7C456D28CC0D}"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B4749A-EF2B-422E-991A-E2D9270B81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3336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8CA16C-FB50-4D19-A5A0-7C456D28CC0D}"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B4749A-EF2B-422E-991A-E2D9270B81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5452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125" tIns="91125" rIns="91125" bIns="911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125" tIns="91125" rIns="91125" bIns="911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125" tIns="91125" rIns="91125" bIns="91125" anchor="ctr" anchorCtr="0">
            <a:noAutofit/>
          </a:body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spTree>
    <p:extLst>
      <p:ext uri="{BB962C8B-B14F-4D97-AF65-F5344CB8AC3E}">
        <p14:creationId xmlns:p14="http://schemas.microsoft.com/office/powerpoint/2010/main" val="2681308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olbean Regular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4"/>
          <p:cNvSpPr/>
          <p:nvPr userDrawn="1"/>
        </p:nvSpPr>
        <p:spPr>
          <a:xfrm>
            <a:off x="117395" y="5758269"/>
            <a:ext cx="2137719" cy="1099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140" tIns="45580" rIns="91140" bIns="45580" rtlCol="0" anchor="ctr"/>
          <a:lstStyle/>
          <a:p>
            <a:pPr algn="ctr"/>
            <a:endParaRPr lang="en-US" dirty="0">
              <a:solidFill>
                <a:prstClr val="white"/>
              </a:solidFill>
            </a:endParaRPr>
          </a:p>
        </p:txBody>
      </p:sp>
      <p:sp>
        <p:nvSpPr>
          <p:cNvPr id="6" name="Text Placeholder 2"/>
          <p:cNvSpPr>
            <a:spLocks noGrp="1"/>
          </p:cNvSpPr>
          <p:nvPr>
            <p:ph idx="1"/>
          </p:nvPr>
        </p:nvSpPr>
        <p:spPr>
          <a:xfrm>
            <a:off x="457200" y="1600282"/>
            <a:ext cx="8229600" cy="3869186"/>
          </a:xfrm>
          <a:prstGeom prst="rect">
            <a:avLst/>
          </a:prstGeom>
        </p:spPr>
        <p:txBody>
          <a:bodyPr vert="horz" lIns="90283" tIns="45154" rIns="90283" bIns="451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161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64C220-9128-4331-90CD-29E1DD57CB39}" type="datetime1">
              <a:rPr lang="en-US"/>
              <a:pPr>
                <a:defRPr/>
              </a:pPr>
              <a:t>3/14/2017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CB87178-6A5F-4288-80B1-45F29EDF439D}" type="slidenum">
              <a:rPr lang="en-US"/>
              <a:pPr>
                <a:defRPr/>
              </a:pPr>
              <a:t>‹#›</a:t>
            </a:fld>
            <a:endParaRPr lang="en-US"/>
          </a:p>
        </p:txBody>
      </p:sp>
    </p:spTree>
    <p:extLst>
      <p:ext uri="{BB962C8B-B14F-4D97-AF65-F5344CB8AC3E}">
        <p14:creationId xmlns:p14="http://schemas.microsoft.com/office/powerpoint/2010/main" val="9110297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000000"/>
                </a:solidFill>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000000"/>
                </a:solidFill>
              </a:endParaRPr>
            </a:p>
          </p:txBody>
        </p:sp>
      </p:grpSp>
      <p:sp>
        <p:nvSpPr>
          <p:cNvPr id="10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0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p:txBody>
          <a:bodyPr/>
          <a:lstStyle>
            <a:lvl1pPr>
              <a:defRPr/>
            </a:lvl1pPr>
          </a:lstStyle>
          <a:p>
            <a:pPr>
              <a:defRPr/>
            </a:pPr>
            <a:fld id="{55B09FB2-D1C9-49D6-A6F8-E66AFB4C7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09908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548EC81-45A4-491C-821C-979218D61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636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E18FC29A-3F0C-4249-AF34-04115AC097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0569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8EBDE474-8032-4374-93D3-072BF39DF2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9716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A385FB00-5850-453D-B7EB-494F9B70E2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016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683FEB23-B256-41F9-B0A1-E1419BBA5A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68287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D1AA913D-17C5-4B82-A16E-02437BCB5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340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18CCF2E-27E5-4290-BC58-B29F6885A7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7090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B5143554-155F-4758-9409-D53D85968C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6259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A923B449-AEB6-4198-9740-F4F152496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6458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B0F7AE0F-6735-4A66-BD21-C2B3C64F2163}" type="datetime1">
              <a:rPr lang="en-US"/>
              <a:pPr>
                <a:defRPr/>
              </a:pPr>
              <a:t>3/14/2017</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z="2000" b="1">
                <a:solidFill>
                  <a:srgbClr val="FFFFFF"/>
                </a:solidFill>
                <a:effectLst>
                  <a:outerShdw blurRad="38100" dist="38100" dir="2700000" algn="tl">
                    <a:srgbClr val="000000">
                      <a:alpha val="43137"/>
                    </a:srgbClr>
                  </a:outerShdw>
                </a:effectLst>
              </a:defRPr>
            </a:lvl1pPr>
          </a:lstStyle>
          <a:p>
            <a:pPr>
              <a:defRPr/>
            </a:pPr>
            <a:fld id="{08F8EE7A-26A6-4668-95E9-024ABAE68BF2}" type="slidenum">
              <a:rPr lang="en-US"/>
              <a:pPr>
                <a:defRPr/>
              </a:pPr>
              <a:t>‹#›</a:t>
            </a:fld>
            <a:endParaRPr lang="en-US"/>
          </a:p>
        </p:txBody>
      </p:sp>
    </p:spTree>
    <p:extLst>
      <p:ext uri="{BB962C8B-B14F-4D97-AF65-F5344CB8AC3E}">
        <p14:creationId xmlns:p14="http://schemas.microsoft.com/office/powerpoint/2010/main" val="40086166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8FC93B3-A8D2-43CB-80F4-013659E6DE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25267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728841"/>
            <a:ext cx="7772400" cy="1301965"/>
          </a:xfrm>
          <a:prstGeom prst="rect">
            <a:avLst/>
          </a:prstGeom>
        </p:spPr>
        <p:txBody>
          <a:bodyPr>
            <a:normAutofit/>
          </a:bodyPr>
          <a:lstStyle>
            <a:lvl1pPr algn="l">
              <a:defRPr sz="3600" b="0" i="0" baseline="0">
                <a:ln>
                  <a:noFill/>
                </a:ln>
                <a:solidFill>
                  <a:srgbClr val="18453B"/>
                </a:solidFill>
                <a:latin typeface="Gotham-Bold"/>
                <a:cs typeface="Gotham-Bold"/>
              </a:defRPr>
            </a:lvl1pPr>
          </a:lstStyle>
          <a:p>
            <a:r>
              <a:rPr lang="en-US" dirty="0"/>
              <a:t>Presentation Title</a:t>
            </a:r>
          </a:p>
        </p:txBody>
      </p:sp>
      <p:sp>
        <p:nvSpPr>
          <p:cNvPr id="3" name="Subtitle 2"/>
          <p:cNvSpPr>
            <a:spLocks noGrp="1"/>
          </p:cNvSpPr>
          <p:nvPr>
            <p:ph type="subTitle" idx="1"/>
          </p:nvPr>
        </p:nvSpPr>
        <p:spPr>
          <a:xfrm>
            <a:off x="685800" y="3030807"/>
            <a:ext cx="7772400" cy="2102356"/>
          </a:xfrm>
          <a:prstGeom prst="rect">
            <a:avLst/>
          </a:prstGeom>
        </p:spPr>
        <p:txBody>
          <a:bodyPr anchor="t">
            <a:normAutofit/>
          </a:bodyPr>
          <a:lstStyle>
            <a:lvl1pPr marL="0" indent="0" algn="l">
              <a:buNone/>
              <a:defRPr sz="2400" b="0" i="0">
                <a:solidFill>
                  <a:schemeClr val="tx1">
                    <a:lumMod val="75000"/>
                    <a:lumOff val="25000"/>
                  </a:schemeClr>
                </a:solidFill>
                <a:latin typeface="Gotham Book"/>
                <a:cs typeface="Gotham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endParaRPr lang="en-US"/>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361283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47030"/>
            <a:ext cx="8229600" cy="981810"/>
          </a:xfrm>
          <a:prstGeom prst="rect">
            <a:avLst/>
          </a:prstGeom>
        </p:spPr>
        <p:txBody>
          <a:bodyPr>
            <a:normAutofit/>
          </a:bodyPr>
          <a:lstStyle>
            <a:lvl1pPr algn="l">
              <a:defRPr sz="3600" b="0" i="0" baseline="0">
                <a:solidFill>
                  <a:srgbClr val="18453B"/>
                </a:solidFill>
                <a:latin typeface="Gotham-Bold"/>
                <a:cs typeface="Gotham-Bold"/>
              </a:defRPr>
            </a:lvl1pPr>
          </a:lstStyle>
          <a:p>
            <a:r>
              <a:rPr lang="en-US" dirty="0"/>
              <a:t>1 column full width, bullets</a:t>
            </a:r>
          </a:p>
        </p:txBody>
      </p:sp>
      <p:sp>
        <p:nvSpPr>
          <p:cNvPr id="3" name="Content Placeholder 2"/>
          <p:cNvSpPr>
            <a:spLocks noGrp="1"/>
          </p:cNvSpPr>
          <p:nvPr>
            <p:ph idx="1"/>
          </p:nvPr>
        </p:nvSpPr>
        <p:spPr>
          <a:xfrm>
            <a:off x="457200" y="2059668"/>
            <a:ext cx="8229600" cy="4066495"/>
          </a:xfrm>
          <a:prstGeom prst="rect">
            <a:avLst/>
          </a:prstGeom>
        </p:spPr>
        <p:txBody>
          <a:bodyPr/>
          <a:lstStyle>
            <a:lvl1pPr>
              <a:buClr>
                <a:schemeClr val="tx1">
                  <a:lumMod val="75000"/>
                  <a:lumOff val="25000"/>
                </a:schemeClr>
              </a:buClr>
              <a:buFont typeface="Wingdings" charset="2"/>
              <a:buChar char="§"/>
              <a:defRPr sz="2800" b="0" i="0">
                <a:solidFill>
                  <a:schemeClr val="tx1">
                    <a:lumMod val="75000"/>
                    <a:lumOff val="25000"/>
                  </a:schemeClr>
                </a:solidFill>
                <a:latin typeface="Gotham Book"/>
                <a:cs typeface="Gotham Book"/>
              </a:defRPr>
            </a:lvl1pPr>
            <a:lvl2pPr marL="649224">
              <a:buClr>
                <a:schemeClr val="tx1">
                  <a:lumMod val="75000"/>
                  <a:lumOff val="25000"/>
                </a:schemeClr>
              </a:buClr>
              <a:buSzPct val="85000"/>
              <a:buFont typeface="Wingdings" charset="2"/>
              <a:buChar char="§"/>
              <a:defRPr sz="24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endParaRPr lang="en-US"/>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5865806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47030"/>
            <a:ext cx="8229600" cy="981810"/>
          </a:xfrm>
          <a:prstGeom prst="rect">
            <a:avLst/>
          </a:prstGeom>
        </p:spPr>
        <p:txBody>
          <a:bodyPr>
            <a:normAutofit/>
          </a:bodyPr>
          <a:lstStyle>
            <a:lvl1pPr algn="l">
              <a:defRPr sz="3600" b="0" i="0" baseline="0">
                <a:solidFill>
                  <a:srgbClr val="18453B"/>
                </a:solidFill>
                <a:latin typeface="Gotham-Bold"/>
                <a:cs typeface="Gotham-Bold"/>
              </a:defRPr>
            </a:lvl1pPr>
          </a:lstStyle>
          <a:p>
            <a:r>
              <a:rPr lang="en-US" dirty="0"/>
              <a:t>2 columns, bullets</a:t>
            </a:r>
          </a:p>
        </p:txBody>
      </p:sp>
      <p:sp>
        <p:nvSpPr>
          <p:cNvPr id="3" name="Content Placeholder 2"/>
          <p:cNvSpPr>
            <a:spLocks noGrp="1"/>
          </p:cNvSpPr>
          <p:nvPr>
            <p:ph idx="1"/>
          </p:nvPr>
        </p:nvSpPr>
        <p:spPr>
          <a:xfrm>
            <a:off x="457200" y="2059668"/>
            <a:ext cx="3950704" cy="429668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endParaRPr lang="en-US"/>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
        <p:nvSpPr>
          <p:cNvPr id="8" name="Content Placeholder 2"/>
          <p:cNvSpPr>
            <a:spLocks noGrp="1"/>
          </p:cNvSpPr>
          <p:nvPr>
            <p:ph idx="13"/>
          </p:nvPr>
        </p:nvSpPr>
        <p:spPr>
          <a:xfrm>
            <a:off x="4736096" y="2059668"/>
            <a:ext cx="3950704" cy="429668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8304460"/>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79044"/>
            <a:ext cx="8229600" cy="821157"/>
          </a:xfrm>
          <a:prstGeom prst="rect">
            <a:avLst/>
          </a:prstGeom>
        </p:spPr>
        <p:txBody>
          <a:bodyPr>
            <a:normAutofit/>
          </a:bodyPr>
          <a:lstStyle>
            <a:lvl1pPr algn="l">
              <a:defRPr sz="3600" b="0" i="0">
                <a:solidFill>
                  <a:srgbClr val="18453B"/>
                </a:solidFill>
                <a:latin typeface="Gotham-Bold"/>
                <a:cs typeface="Gotham-Bold"/>
              </a:defRPr>
            </a:lvl1pPr>
          </a:lstStyle>
          <a:p>
            <a:r>
              <a:rPr lang="en-US" dirty="0"/>
              <a:t>1 column, no bullets</a:t>
            </a:r>
          </a:p>
        </p:txBody>
      </p:sp>
      <p:sp>
        <p:nvSpPr>
          <p:cNvPr id="3" name="Content Placeholder 2"/>
          <p:cNvSpPr>
            <a:spLocks noGrp="1"/>
          </p:cNvSpPr>
          <p:nvPr>
            <p:ph idx="1"/>
          </p:nvPr>
        </p:nvSpPr>
        <p:spPr>
          <a:xfrm>
            <a:off x="457200" y="1600201"/>
            <a:ext cx="8229600" cy="4419600"/>
          </a:xfrm>
          <a:prstGeom prst="rect">
            <a:avLst/>
          </a:prstGeom>
        </p:spPr>
        <p:txBody>
          <a:bodyPr wrap="square" numCol="1" anchor="t"/>
          <a:lstStyle>
            <a:lvl1pPr marL="0" indent="0" algn="l">
              <a:buClr>
                <a:schemeClr val="tx1">
                  <a:lumMod val="75000"/>
                  <a:lumOff val="25000"/>
                </a:schemeClr>
              </a:buClr>
              <a:buFontTx/>
              <a:buNone/>
              <a:defRPr sz="2400" b="0" i="0" baseline="0">
                <a:solidFill>
                  <a:schemeClr val="tx1">
                    <a:lumMod val="75000"/>
                    <a:lumOff val="25000"/>
                  </a:schemeClr>
                </a:solidFill>
                <a:latin typeface="Gotham Book"/>
                <a:cs typeface="Gotham Book"/>
              </a:defRPr>
            </a:lvl1pPr>
            <a:lvl2pPr marL="0" indent="0" algn="l">
              <a:buClr>
                <a:schemeClr val="tx1">
                  <a:lumMod val="75000"/>
                  <a:lumOff val="25000"/>
                </a:schemeClr>
              </a:buClr>
              <a:buFontTx/>
              <a:buNone/>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endParaRPr lang="en-US"/>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14865608"/>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75091"/>
            <a:ext cx="8229600" cy="725109"/>
          </a:xfrm>
          <a:prstGeom prst="rect">
            <a:avLst/>
          </a:prstGeom>
        </p:spPr>
        <p:txBody>
          <a:bodyPr>
            <a:normAutofit/>
          </a:bodyPr>
          <a:lstStyle>
            <a:lvl1pPr algn="l">
              <a:defRPr sz="3600" b="0" i="0">
                <a:solidFill>
                  <a:srgbClr val="18453B"/>
                </a:solidFill>
                <a:latin typeface="Gotham-Bold"/>
                <a:cs typeface="Gotham-Bold"/>
              </a:defRPr>
            </a:lvl1pPr>
          </a:lstStyle>
          <a:p>
            <a:r>
              <a:rPr lang="en-US" dirty="0"/>
              <a:t>1 column, numbers</a:t>
            </a:r>
          </a:p>
        </p:txBody>
      </p:sp>
      <p:sp>
        <p:nvSpPr>
          <p:cNvPr id="3" name="Content Placeholder 2"/>
          <p:cNvSpPr>
            <a:spLocks noGrp="1"/>
          </p:cNvSpPr>
          <p:nvPr>
            <p:ph idx="1"/>
          </p:nvPr>
        </p:nvSpPr>
        <p:spPr>
          <a:xfrm>
            <a:off x="457200" y="1600201"/>
            <a:ext cx="8229600" cy="4419600"/>
          </a:xfrm>
          <a:prstGeom prst="rect">
            <a:avLst/>
          </a:prstGeom>
        </p:spPr>
        <p:txBody>
          <a:bodyPr wrap="square" numCol="1" anchor="t"/>
          <a:lstStyle>
            <a:lvl1pPr marL="457200" indent="-457200" algn="l">
              <a:buClr>
                <a:schemeClr val="tx1">
                  <a:lumMod val="75000"/>
                  <a:lumOff val="25000"/>
                </a:schemeClr>
              </a:buClr>
              <a:buFont typeface="+mj-lt"/>
              <a:buAutoNum type="arabicPeriod"/>
              <a:defRPr sz="2400" b="0" i="0" baseline="0">
                <a:solidFill>
                  <a:schemeClr val="tx1">
                    <a:lumMod val="75000"/>
                    <a:lumOff val="25000"/>
                  </a:schemeClr>
                </a:solidFill>
                <a:latin typeface="Gotham Book"/>
                <a:cs typeface="Gotham Book"/>
              </a:defRPr>
            </a:lvl1pPr>
            <a:lvl2pPr marL="457200" indent="457200" algn="l">
              <a:buClr>
                <a:schemeClr val="tx1">
                  <a:lumMod val="75000"/>
                  <a:lumOff val="25000"/>
                </a:schemeClr>
              </a:buClr>
              <a:buFont typeface="Wingdings" charset="2"/>
              <a:buChar char="§"/>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endParaRPr lang="en-US"/>
          </a:p>
        </p:txBody>
      </p:sp>
      <p:sp>
        <p:nvSpPr>
          <p:cNvPr id="7"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endParaRPr lang="en-US"/>
          </a:p>
        </p:txBody>
      </p:sp>
      <p:sp>
        <p:nvSpPr>
          <p:cNvPr id="8"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68149729"/>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F64C220-9128-4331-90CD-29E1DD57CB39}" type="datetime1">
              <a:rPr lang="en-US" smtClean="0"/>
              <a:pPr>
                <a:defRPr/>
              </a:pPr>
              <a:t>3/14/2017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E73D29A-2E06-488F-A8E0-7D9531E1D0A7}" type="slidenum">
              <a:rPr lang="en-US" smtClean="0"/>
              <a:pPr>
                <a:defRPr/>
              </a:pPr>
              <a:t>‹#›</a:t>
            </a:fld>
            <a:endParaRPr lang="en-US"/>
          </a:p>
        </p:txBody>
      </p:sp>
    </p:spTree>
    <p:extLst>
      <p:ext uri="{BB962C8B-B14F-4D97-AF65-F5344CB8AC3E}">
        <p14:creationId xmlns:p14="http://schemas.microsoft.com/office/powerpoint/2010/main" val="24449854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4025F0-ECB7-44A4-893B-6FC10E813E0A}"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0CFFC-2041-4B75-85A9-BDF73F84AC69}" type="slidenum">
              <a:rPr lang="en-US" smtClean="0"/>
              <a:t>‹#›</a:t>
            </a:fld>
            <a:endParaRPr lang="en-US"/>
          </a:p>
        </p:txBody>
      </p:sp>
    </p:spTree>
    <p:extLst>
      <p:ext uri="{BB962C8B-B14F-4D97-AF65-F5344CB8AC3E}">
        <p14:creationId xmlns:p14="http://schemas.microsoft.com/office/powerpoint/2010/main" val="16690473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4025F0-ECB7-44A4-893B-6FC10E813E0A}"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0CFFC-2041-4B75-85A9-BDF73F84AC69}" type="slidenum">
              <a:rPr lang="en-US" smtClean="0"/>
              <a:t>‹#›</a:t>
            </a:fld>
            <a:endParaRPr lang="en-US"/>
          </a:p>
        </p:txBody>
      </p:sp>
    </p:spTree>
    <p:extLst>
      <p:ext uri="{BB962C8B-B14F-4D97-AF65-F5344CB8AC3E}">
        <p14:creationId xmlns:p14="http://schemas.microsoft.com/office/powerpoint/2010/main" val="25867867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4025F0-ECB7-44A4-893B-6FC10E813E0A}"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0CFFC-2041-4B75-85A9-BDF73F84AC69}" type="slidenum">
              <a:rPr lang="en-US" smtClean="0"/>
              <a:t>‹#›</a:t>
            </a:fld>
            <a:endParaRPr lang="en-US"/>
          </a:p>
        </p:txBody>
      </p:sp>
    </p:spTree>
    <p:extLst>
      <p:ext uri="{BB962C8B-B14F-4D97-AF65-F5344CB8AC3E}">
        <p14:creationId xmlns:p14="http://schemas.microsoft.com/office/powerpoint/2010/main" val="4174779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5740" indent="0">
              <a:buNone/>
              <a:defRPr sz="1200"/>
            </a:lvl2pPr>
            <a:lvl3pPr marL="911480" indent="0">
              <a:buNone/>
              <a:defRPr sz="1000"/>
            </a:lvl3pPr>
            <a:lvl4pPr marL="1367220" indent="0">
              <a:buNone/>
              <a:defRPr sz="900"/>
            </a:lvl4pPr>
            <a:lvl5pPr marL="1822958" indent="0">
              <a:buNone/>
              <a:defRPr sz="900"/>
            </a:lvl5pPr>
            <a:lvl6pPr marL="2278696" indent="0">
              <a:buNone/>
              <a:defRPr sz="900"/>
            </a:lvl6pPr>
            <a:lvl7pPr marL="2734433" indent="0">
              <a:buNone/>
              <a:defRPr sz="900"/>
            </a:lvl7pPr>
            <a:lvl8pPr marL="3190173" indent="0">
              <a:buNone/>
              <a:defRPr sz="900"/>
            </a:lvl8pPr>
            <a:lvl9pPr marL="364591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64C220-9128-4331-90CD-29E1DD57CB39}" type="datetime1">
              <a:rPr lang="en-US"/>
              <a:pPr>
                <a:defRPr/>
              </a:pPr>
              <a:t>3/14/2017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3BA171-0A88-48BA-A26D-4C0FFD3A8B08}" type="slidenum">
              <a:rPr lang="en-US"/>
              <a:pPr>
                <a:defRPr/>
              </a:pPr>
              <a:t>‹#›</a:t>
            </a:fld>
            <a:endParaRPr lang="en-US"/>
          </a:p>
        </p:txBody>
      </p:sp>
    </p:spTree>
    <p:extLst>
      <p:ext uri="{BB962C8B-B14F-4D97-AF65-F5344CB8AC3E}">
        <p14:creationId xmlns:p14="http://schemas.microsoft.com/office/powerpoint/2010/main" val="25216769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4025F0-ECB7-44A4-893B-6FC10E813E0A}" type="datetimeFigureOut">
              <a:rPr lang="en-US" smtClean="0"/>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0CFFC-2041-4B75-85A9-BDF73F84AC69}" type="slidenum">
              <a:rPr lang="en-US" smtClean="0"/>
              <a:t>‹#›</a:t>
            </a:fld>
            <a:endParaRPr lang="en-US"/>
          </a:p>
        </p:txBody>
      </p:sp>
    </p:spTree>
    <p:extLst>
      <p:ext uri="{BB962C8B-B14F-4D97-AF65-F5344CB8AC3E}">
        <p14:creationId xmlns:p14="http://schemas.microsoft.com/office/powerpoint/2010/main" val="1106718986"/>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4025F0-ECB7-44A4-893B-6FC10E813E0A}" type="datetimeFigureOut">
              <a:rPr lang="en-US" smtClean="0"/>
              <a:t>3/14/2017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60CFFC-2041-4B75-85A9-BDF73F84AC69}" type="slidenum">
              <a:rPr lang="en-US" smtClean="0"/>
              <a:t>‹#›</a:t>
            </a:fld>
            <a:endParaRPr lang="en-US"/>
          </a:p>
        </p:txBody>
      </p:sp>
    </p:spTree>
    <p:extLst>
      <p:ext uri="{BB962C8B-B14F-4D97-AF65-F5344CB8AC3E}">
        <p14:creationId xmlns:p14="http://schemas.microsoft.com/office/powerpoint/2010/main" val="3775413872"/>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4025F0-ECB7-44A4-893B-6FC10E813E0A}" type="datetimeFigureOut">
              <a:rPr lang="en-US" smtClean="0"/>
              <a:t>3/14/2017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60CFFC-2041-4B75-85A9-BDF73F84AC69}" type="slidenum">
              <a:rPr lang="en-US" smtClean="0"/>
              <a:t>‹#›</a:t>
            </a:fld>
            <a:endParaRPr lang="en-US"/>
          </a:p>
        </p:txBody>
      </p:sp>
    </p:spTree>
    <p:extLst>
      <p:ext uri="{BB962C8B-B14F-4D97-AF65-F5344CB8AC3E}">
        <p14:creationId xmlns:p14="http://schemas.microsoft.com/office/powerpoint/2010/main" val="36834998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4025F0-ECB7-44A4-893B-6FC10E813E0A}" type="datetimeFigureOut">
              <a:rPr lang="en-US" smtClean="0"/>
              <a:t>3/14/2017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60CFFC-2041-4B75-85A9-BDF73F84AC69}" type="slidenum">
              <a:rPr lang="en-US" smtClean="0"/>
              <a:t>‹#›</a:t>
            </a:fld>
            <a:endParaRPr lang="en-US"/>
          </a:p>
        </p:txBody>
      </p:sp>
    </p:spTree>
    <p:extLst>
      <p:ext uri="{BB962C8B-B14F-4D97-AF65-F5344CB8AC3E}">
        <p14:creationId xmlns:p14="http://schemas.microsoft.com/office/powerpoint/2010/main" val="7135698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4025F0-ECB7-44A4-893B-6FC10E813E0A}" type="datetimeFigureOut">
              <a:rPr lang="en-US" smtClean="0"/>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0CFFC-2041-4B75-85A9-BDF73F84AC69}" type="slidenum">
              <a:rPr lang="en-US" smtClean="0"/>
              <a:t>‹#›</a:t>
            </a:fld>
            <a:endParaRPr lang="en-US"/>
          </a:p>
        </p:txBody>
      </p:sp>
    </p:spTree>
    <p:extLst>
      <p:ext uri="{BB962C8B-B14F-4D97-AF65-F5344CB8AC3E}">
        <p14:creationId xmlns:p14="http://schemas.microsoft.com/office/powerpoint/2010/main" val="759523509"/>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4025F0-ECB7-44A4-893B-6FC10E813E0A}" type="datetimeFigureOut">
              <a:rPr lang="en-US" smtClean="0"/>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0CFFC-2041-4B75-85A9-BDF73F84AC69}" type="slidenum">
              <a:rPr lang="en-US" smtClean="0"/>
              <a:t>‹#›</a:t>
            </a:fld>
            <a:endParaRPr lang="en-US"/>
          </a:p>
        </p:txBody>
      </p:sp>
    </p:spTree>
    <p:extLst>
      <p:ext uri="{BB962C8B-B14F-4D97-AF65-F5344CB8AC3E}">
        <p14:creationId xmlns:p14="http://schemas.microsoft.com/office/powerpoint/2010/main" val="28304210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4025F0-ECB7-44A4-893B-6FC10E813E0A}"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0CFFC-2041-4B75-85A9-BDF73F84AC69}" type="slidenum">
              <a:rPr lang="en-US" smtClean="0"/>
              <a:t>‹#›</a:t>
            </a:fld>
            <a:endParaRPr lang="en-US"/>
          </a:p>
        </p:txBody>
      </p:sp>
    </p:spTree>
    <p:extLst>
      <p:ext uri="{BB962C8B-B14F-4D97-AF65-F5344CB8AC3E}">
        <p14:creationId xmlns:p14="http://schemas.microsoft.com/office/powerpoint/2010/main" val="41452855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4025F0-ECB7-44A4-893B-6FC10E813E0A}"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0CFFC-2041-4B75-85A9-BDF73F84AC69}" type="slidenum">
              <a:rPr lang="en-US" smtClean="0"/>
              <a:t>‹#›</a:t>
            </a:fld>
            <a:endParaRPr lang="en-US"/>
          </a:p>
        </p:txBody>
      </p:sp>
    </p:spTree>
    <p:extLst>
      <p:ext uri="{BB962C8B-B14F-4D97-AF65-F5344CB8AC3E}">
        <p14:creationId xmlns:p14="http://schemas.microsoft.com/office/powerpoint/2010/main" val="2968837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728841"/>
            <a:ext cx="7772400" cy="1301965"/>
          </a:xfrm>
          <a:prstGeom prst="rect">
            <a:avLst/>
          </a:prstGeom>
        </p:spPr>
        <p:txBody>
          <a:bodyPr>
            <a:normAutofit/>
          </a:bodyPr>
          <a:lstStyle>
            <a:lvl1pPr algn="l">
              <a:defRPr sz="3600" b="0" i="0" baseline="0">
                <a:ln>
                  <a:noFill/>
                </a:ln>
                <a:solidFill>
                  <a:srgbClr val="18453B"/>
                </a:solidFill>
                <a:latin typeface="Gotham-Bold"/>
                <a:cs typeface="Gotham-Bold"/>
              </a:defRPr>
            </a:lvl1pPr>
          </a:lstStyle>
          <a:p>
            <a:r>
              <a:rPr lang="en-US" dirty="0" smtClean="0"/>
              <a:t>Presentation Title</a:t>
            </a:r>
            <a:endParaRPr lang="en-US" dirty="0"/>
          </a:p>
        </p:txBody>
      </p:sp>
      <p:sp>
        <p:nvSpPr>
          <p:cNvPr id="3" name="Subtitle 2"/>
          <p:cNvSpPr>
            <a:spLocks noGrp="1"/>
          </p:cNvSpPr>
          <p:nvPr>
            <p:ph type="subTitle" idx="1"/>
          </p:nvPr>
        </p:nvSpPr>
        <p:spPr>
          <a:xfrm>
            <a:off x="685800" y="3030807"/>
            <a:ext cx="7772400" cy="2102356"/>
          </a:xfrm>
          <a:prstGeom prst="rect">
            <a:avLst/>
          </a:prstGeom>
        </p:spPr>
        <p:txBody>
          <a:bodyPr anchor="t">
            <a:normAutofit/>
          </a:bodyPr>
          <a:lstStyle>
            <a:lvl1pPr marL="0" indent="0" algn="l">
              <a:buNone/>
              <a:defRPr sz="2400" b="0" i="0">
                <a:solidFill>
                  <a:schemeClr val="tx1">
                    <a:lumMod val="75000"/>
                    <a:lumOff val="25000"/>
                  </a:schemeClr>
                </a:solidFill>
                <a:latin typeface="Gotham Book"/>
                <a:cs typeface="Gotham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E28CA16C-FB50-4D19-A5A0-7C456D28CC0D}" type="datetimeFigureOut">
              <a:rPr lang="en-US" smtClean="0"/>
              <a:t>3/14/2017</a:t>
            </a:fld>
            <a:endParaRPr lang="en-US"/>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69B4749A-EF2B-422E-991A-E2D9270B81DD}" type="slidenum">
              <a:rPr lang="en-US" smtClean="0"/>
              <a:t>‹#›</a:t>
            </a:fld>
            <a:endParaRPr lang="en-US"/>
          </a:p>
        </p:txBody>
      </p:sp>
    </p:spTree>
    <p:extLst>
      <p:ext uri="{BB962C8B-B14F-4D97-AF65-F5344CB8AC3E}">
        <p14:creationId xmlns:p14="http://schemas.microsoft.com/office/powerpoint/2010/main" val="31665599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8167"/>
            <a:ext cx="8229600" cy="981810"/>
          </a:xfrm>
          <a:prstGeom prst="rect">
            <a:avLst/>
          </a:prstGeom>
        </p:spPr>
        <p:txBody>
          <a:bodyPr>
            <a:normAutofit/>
          </a:bodyPr>
          <a:lstStyle>
            <a:lvl1pPr algn="l">
              <a:defRPr sz="3600" b="0" i="0" baseline="0">
                <a:solidFill>
                  <a:srgbClr val="18453B"/>
                </a:solidFill>
                <a:latin typeface="Gotham-Bold"/>
                <a:cs typeface="Gotham-Bold"/>
              </a:defRPr>
            </a:lvl1pPr>
          </a:lstStyle>
          <a:p>
            <a:r>
              <a:rPr lang="en-US" dirty="0" smtClean="0"/>
              <a:t>1 column full width, bullets</a:t>
            </a:r>
            <a:endParaRPr lang="en-US" dirty="0"/>
          </a:p>
        </p:txBody>
      </p:sp>
      <p:sp>
        <p:nvSpPr>
          <p:cNvPr id="3" name="Content Placeholder 2"/>
          <p:cNvSpPr>
            <a:spLocks noGrp="1"/>
          </p:cNvSpPr>
          <p:nvPr>
            <p:ph idx="1"/>
          </p:nvPr>
        </p:nvSpPr>
        <p:spPr>
          <a:xfrm>
            <a:off x="457200" y="2059668"/>
            <a:ext cx="8229600" cy="4066495"/>
          </a:xfrm>
          <a:prstGeom prst="rect">
            <a:avLst/>
          </a:prstGeom>
        </p:spPr>
        <p:txBody>
          <a:bodyPr/>
          <a:lstStyle>
            <a:lvl1pPr>
              <a:buClr>
                <a:schemeClr val="tx1">
                  <a:lumMod val="75000"/>
                  <a:lumOff val="25000"/>
                </a:schemeClr>
              </a:buClr>
              <a:buFont typeface="Wingdings" charset="2"/>
              <a:buChar char="§"/>
              <a:defRPr sz="2800" b="0" i="0">
                <a:solidFill>
                  <a:schemeClr val="tx1">
                    <a:lumMod val="75000"/>
                    <a:lumOff val="25000"/>
                  </a:schemeClr>
                </a:solidFill>
                <a:latin typeface="Gotham Book"/>
                <a:cs typeface="Gotham Book"/>
              </a:defRPr>
            </a:lvl1pPr>
            <a:lvl2pPr marL="649224">
              <a:buClr>
                <a:schemeClr val="tx1">
                  <a:lumMod val="75000"/>
                  <a:lumOff val="25000"/>
                </a:schemeClr>
              </a:buClr>
              <a:buSzPct val="85000"/>
              <a:buFont typeface="Wingdings" charset="2"/>
              <a:buChar char="§"/>
              <a:defRPr sz="24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E28CA16C-FB50-4D19-A5A0-7C456D28CC0D}" type="datetimeFigureOut">
              <a:rPr lang="en-US" smtClean="0"/>
              <a:t>3/14/2017</a:t>
            </a:fld>
            <a:endParaRPr lang="en-US"/>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69B4749A-EF2B-422E-991A-E2D9270B81DD}" type="slidenum">
              <a:rPr lang="en-US" smtClean="0"/>
              <a:t>‹#›</a:t>
            </a:fld>
            <a:endParaRPr lang="en-US"/>
          </a:p>
        </p:txBody>
      </p:sp>
    </p:spTree>
    <p:extLst>
      <p:ext uri="{BB962C8B-B14F-4D97-AF65-F5344CB8AC3E}">
        <p14:creationId xmlns:p14="http://schemas.microsoft.com/office/powerpoint/2010/main" val="3749496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5740" indent="0">
              <a:buNone/>
              <a:defRPr sz="2800"/>
            </a:lvl2pPr>
            <a:lvl3pPr marL="911480" indent="0">
              <a:buNone/>
              <a:defRPr sz="2400"/>
            </a:lvl3pPr>
            <a:lvl4pPr marL="1367220" indent="0">
              <a:buNone/>
              <a:defRPr sz="2000"/>
            </a:lvl4pPr>
            <a:lvl5pPr marL="1822958" indent="0">
              <a:buNone/>
              <a:defRPr sz="2000"/>
            </a:lvl5pPr>
            <a:lvl6pPr marL="2278696" indent="0">
              <a:buNone/>
              <a:defRPr sz="2000"/>
            </a:lvl6pPr>
            <a:lvl7pPr marL="2734433" indent="0">
              <a:buNone/>
              <a:defRPr sz="2000"/>
            </a:lvl7pPr>
            <a:lvl8pPr marL="3190173" indent="0">
              <a:buNone/>
              <a:defRPr sz="2000"/>
            </a:lvl8pPr>
            <a:lvl9pPr marL="36459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40" indent="0">
              <a:buNone/>
              <a:defRPr sz="1200"/>
            </a:lvl2pPr>
            <a:lvl3pPr marL="911480" indent="0">
              <a:buNone/>
              <a:defRPr sz="1000"/>
            </a:lvl3pPr>
            <a:lvl4pPr marL="1367220" indent="0">
              <a:buNone/>
              <a:defRPr sz="900"/>
            </a:lvl4pPr>
            <a:lvl5pPr marL="1822958" indent="0">
              <a:buNone/>
              <a:defRPr sz="900"/>
            </a:lvl5pPr>
            <a:lvl6pPr marL="2278696" indent="0">
              <a:buNone/>
              <a:defRPr sz="900"/>
            </a:lvl6pPr>
            <a:lvl7pPr marL="2734433" indent="0">
              <a:buNone/>
              <a:defRPr sz="900"/>
            </a:lvl7pPr>
            <a:lvl8pPr marL="3190173" indent="0">
              <a:buNone/>
              <a:defRPr sz="900"/>
            </a:lvl8pPr>
            <a:lvl9pPr marL="364591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64C220-9128-4331-90CD-29E1DD57CB39}" type="datetime1">
              <a:rPr lang="en-US"/>
              <a:pPr>
                <a:defRPr/>
              </a:pPr>
              <a:t>3/14/2017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688031-A97E-4226-ACC2-A2DE5109C262}" type="slidenum">
              <a:rPr lang="en-US"/>
              <a:pPr>
                <a:defRPr/>
              </a:pPr>
              <a:t>‹#›</a:t>
            </a:fld>
            <a:endParaRPr lang="en-US"/>
          </a:p>
        </p:txBody>
      </p:sp>
    </p:spTree>
    <p:extLst>
      <p:ext uri="{BB962C8B-B14F-4D97-AF65-F5344CB8AC3E}">
        <p14:creationId xmlns:p14="http://schemas.microsoft.com/office/powerpoint/2010/main" val="38044055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47030"/>
            <a:ext cx="8229600" cy="981810"/>
          </a:xfrm>
          <a:prstGeom prst="rect">
            <a:avLst/>
          </a:prstGeom>
        </p:spPr>
        <p:txBody>
          <a:bodyPr>
            <a:normAutofit/>
          </a:bodyPr>
          <a:lstStyle>
            <a:lvl1pPr algn="l">
              <a:defRPr sz="3600" b="0" i="0" baseline="0">
                <a:solidFill>
                  <a:srgbClr val="18453B"/>
                </a:solidFill>
                <a:latin typeface="Gotham-Bold"/>
                <a:cs typeface="Gotham-Bold"/>
              </a:defRPr>
            </a:lvl1pPr>
          </a:lstStyle>
          <a:p>
            <a:r>
              <a:rPr lang="en-US" dirty="0" smtClean="0"/>
              <a:t>2 columns, bullets</a:t>
            </a:r>
            <a:endParaRPr lang="en-US" dirty="0"/>
          </a:p>
        </p:txBody>
      </p:sp>
      <p:sp>
        <p:nvSpPr>
          <p:cNvPr id="3" name="Content Placeholder 2"/>
          <p:cNvSpPr>
            <a:spLocks noGrp="1"/>
          </p:cNvSpPr>
          <p:nvPr>
            <p:ph idx="1"/>
          </p:nvPr>
        </p:nvSpPr>
        <p:spPr>
          <a:xfrm>
            <a:off x="457200" y="2059668"/>
            <a:ext cx="3950704" cy="429668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E28CA16C-FB50-4D19-A5A0-7C456D28CC0D}" type="datetimeFigureOut">
              <a:rPr lang="en-US" smtClean="0"/>
              <a:t>3/14/2017</a:t>
            </a:fld>
            <a:endParaRPr lang="en-US"/>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69B4749A-EF2B-422E-991A-E2D9270B81DD}" type="slidenum">
              <a:rPr lang="en-US" smtClean="0"/>
              <a:t>‹#›</a:t>
            </a:fld>
            <a:endParaRPr lang="en-US"/>
          </a:p>
        </p:txBody>
      </p:sp>
      <p:sp>
        <p:nvSpPr>
          <p:cNvPr id="8" name="Content Placeholder 2"/>
          <p:cNvSpPr>
            <a:spLocks noGrp="1"/>
          </p:cNvSpPr>
          <p:nvPr>
            <p:ph idx="13"/>
          </p:nvPr>
        </p:nvSpPr>
        <p:spPr>
          <a:xfrm>
            <a:off x="4736096" y="2059668"/>
            <a:ext cx="3950704" cy="429668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2408448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79044"/>
            <a:ext cx="8229600" cy="821157"/>
          </a:xfrm>
          <a:prstGeom prst="rect">
            <a:avLst/>
          </a:prstGeom>
        </p:spPr>
        <p:txBody>
          <a:bodyPr>
            <a:normAutofit/>
          </a:bodyPr>
          <a:lstStyle>
            <a:lvl1pPr algn="l">
              <a:defRPr sz="3600" b="0" i="0">
                <a:solidFill>
                  <a:srgbClr val="18453B"/>
                </a:solidFill>
                <a:latin typeface="Gotham-Bold"/>
                <a:cs typeface="Gotham-Bold"/>
              </a:defRPr>
            </a:lvl1pPr>
          </a:lstStyle>
          <a:p>
            <a:r>
              <a:rPr lang="en-US" dirty="0" smtClean="0"/>
              <a:t>1 column, no bullets</a:t>
            </a:r>
            <a:endParaRPr lang="en-US" dirty="0"/>
          </a:p>
        </p:txBody>
      </p:sp>
      <p:sp>
        <p:nvSpPr>
          <p:cNvPr id="3" name="Content Placeholder 2"/>
          <p:cNvSpPr>
            <a:spLocks noGrp="1"/>
          </p:cNvSpPr>
          <p:nvPr>
            <p:ph idx="1"/>
          </p:nvPr>
        </p:nvSpPr>
        <p:spPr>
          <a:xfrm>
            <a:off x="457200" y="1600201"/>
            <a:ext cx="8229600" cy="4419600"/>
          </a:xfrm>
          <a:prstGeom prst="rect">
            <a:avLst/>
          </a:prstGeom>
        </p:spPr>
        <p:txBody>
          <a:bodyPr wrap="square" numCol="1" anchor="t"/>
          <a:lstStyle>
            <a:lvl1pPr marL="0" indent="0" algn="l">
              <a:buClr>
                <a:schemeClr val="tx1">
                  <a:lumMod val="75000"/>
                  <a:lumOff val="25000"/>
                </a:schemeClr>
              </a:buClr>
              <a:buFontTx/>
              <a:buNone/>
              <a:defRPr sz="2400" b="0" i="0" baseline="0">
                <a:solidFill>
                  <a:schemeClr val="tx1">
                    <a:lumMod val="75000"/>
                    <a:lumOff val="25000"/>
                  </a:schemeClr>
                </a:solidFill>
                <a:latin typeface="Gotham Book"/>
                <a:cs typeface="Gotham Book"/>
              </a:defRPr>
            </a:lvl1pPr>
            <a:lvl2pPr marL="0" indent="0" algn="l">
              <a:buClr>
                <a:schemeClr val="tx1">
                  <a:lumMod val="75000"/>
                  <a:lumOff val="25000"/>
                </a:schemeClr>
              </a:buClr>
              <a:buFontTx/>
              <a:buNone/>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E28CA16C-FB50-4D19-A5A0-7C456D28CC0D}" type="datetimeFigureOut">
              <a:rPr lang="en-US" smtClean="0"/>
              <a:t>3/14/2017</a:t>
            </a:fld>
            <a:endParaRPr lang="en-US"/>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69B4749A-EF2B-422E-991A-E2D9270B81DD}" type="slidenum">
              <a:rPr lang="en-US" smtClean="0"/>
              <a:t>‹#›</a:t>
            </a:fld>
            <a:endParaRPr lang="en-US"/>
          </a:p>
        </p:txBody>
      </p:sp>
    </p:spTree>
    <p:extLst>
      <p:ext uri="{BB962C8B-B14F-4D97-AF65-F5344CB8AC3E}">
        <p14:creationId xmlns:p14="http://schemas.microsoft.com/office/powerpoint/2010/main" val="40497254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75091"/>
            <a:ext cx="8229600" cy="725109"/>
          </a:xfrm>
          <a:prstGeom prst="rect">
            <a:avLst/>
          </a:prstGeom>
        </p:spPr>
        <p:txBody>
          <a:bodyPr>
            <a:normAutofit/>
          </a:bodyPr>
          <a:lstStyle>
            <a:lvl1pPr algn="l">
              <a:defRPr sz="3600" b="0" i="0">
                <a:solidFill>
                  <a:srgbClr val="18453B"/>
                </a:solidFill>
                <a:latin typeface="Gotham-Bold"/>
                <a:cs typeface="Gotham-Bold"/>
              </a:defRPr>
            </a:lvl1pPr>
          </a:lstStyle>
          <a:p>
            <a:r>
              <a:rPr lang="en-US" dirty="0" smtClean="0"/>
              <a:t>1 column, numbers</a:t>
            </a:r>
            <a:endParaRPr lang="en-US" dirty="0"/>
          </a:p>
        </p:txBody>
      </p:sp>
      <p:sp>
        <p:nvSpPr>
          <p:cNvPr id="3" name="Content Placeholder 2"/>
          <p:cNvSpPr>
            <a:spLocks noGrp="1"/>
          </p:cNvSpPr>
          <p:nvPr>
            <p:ph idx="1"/>
          </p:nvPr>
        </p:nvSpPr>
        <p:spPr>
          <a:xfrm>
            <a:off x="457200" y="1600201"/>
            <a:ext cx="8229600" cy="4419600"/>
          </a:xfrm>
          <a:prstGeom prst="rect">
            <a:avLst/>
          </a:prstGeom>
        </p:spPr>
        <p:txBody>
          <a:bodyPr wrap="square" numCol="1" anchor="t"/>
          <a:lstStyle>
            <a:lvl1pPr marL="457200" indent="-457200" algn="l">
              <a:buClr>
                <a:schemeClr val="tx1">
                  <a:lumMod val="75000"/>
                  <a:lumOff val="25000"/>
                </a:schemeClr>
              </a:buClr>
              <a:buFont typeface="+mj-lt"/>
              <a:buAutoNum type="arabicPeriod"/>
              <a:defRPr sz="2400" b="0" i="0" baseline="0">
                <a:solidFill>
                  <a:schemeClr val="tx1">
                    <a:lumMod val="75000"/>
                    <a:lumOff val="25000"/>
                  </a:schemeClr>
                </a:solidFill>
                <a:latin typeface="Gotham Book"/>
                <a:cs typeface="Gotham Book"/>
              </a:defRPr>
            </a:lvl1pPr>
            <a:lvl2pPr marL="457200" indent="457200" algn="l">
              <a:buClr>
                <a:schemeClr val="tx1">
                  <a:lumMod val="75000"/>
                  <a:lumOff val="25000"/>
                </a:schemeClr>
              </a:buClr>
              <a:buFont typeface="Wingdings" charset="2"/>
              <a:buChar char="§"/>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E28CA16C-FB50-4D19-A5A0-7C456D28CC0D}" type="datetimeFigureOut">
              <a:rPr lang="en-US" smtClean="0"/>
              <a:t>3/14/2017</a:t>
            </a:fld>
            <a:endParaRPr lang="en-US"/>
          </a:p>
        </p:txBody>
      </p:sp>
      <p:sp>
        <p:nvSpPr>
          <p:cNvPr id="7"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endParaRPr lang="en-US"/>
          </a:p>
        </p:txBody>
      </p:sp>
      <p:sp>
        <p:nvSpPr>
          <p:cNvPr id="8"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fld id="{69B4749A-EF2B-422E-991A-E2D9270B81DD}" type="slidenum">
              <a:rPr lang="en-US" smtClean="0"/>
              <a:t>‹#›</a:t>
            </a:fld>
            <a:endParaRPr lang="en-US"/>
          </a:p>
        </p:txBody>
      </p:sp>
    </p:spTree>
    <p:extLst>
      <p:ext uri="{BB962C8B-B14F-4D97-AF65-F5344CB8AC3E}">
        <p14:creationId xmlns:p14="http://schemas.microsoft.com/office/powerpoint/2010/main" val="2058109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8CA16C-FB50-4D19-A5A0-7C456D28CC0D}" type="datetimeFigureOut">
              <a:rPr lang="en-US" smtClean="0"/>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4749A-EF2B-422E-991A-E2D9270B81DD}" type="slidenum">
              <a:rPr lang="en-US" smtClean="0"/>
              <a:t>‹#›</a:t>
            </a:fld>
            <a:endParaRPr lang="en-US"/>
          </a:p>
        </p:txBody>
      </p:sp>
    </p:spTree>
    <p:extLst>
      <p:ext uri="{BB962C8B-B14F-4D97-AF65-F5344CB8AC3E}">
        <p14:creationId xmlns:p14="http://schemas.microsoft.com/office/powerpoint/2010/main" val="40436215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8CA16C-FB50-4D19-A5A0-7C456D28CC0D}" type="datetimeFigureOut">
              <a:rPr lang="en-US" smtClean="0"/>
              <a:t>3/14/2017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B4749A-EF2B-422E-991A-E2D9270B81DD}" type="slidenum">
              <a:rPr lang="en-US" smtClean="0"/>
              <a:t>‹#›</a:t>
            </a:fld>
            <a:endParaRPr lang="en-US"/>
          </a:p>
        </p:txBody>
      </p:sp>
    </p:spTree>
    <p:extLst>
      <p:ext uri="{BB962C8B-B14F-4D97-AF65-F5344CB8AC3E}">
        <p14:creationId xmlns:p14="http://schemas.microsoft.com/office/powerpoint/2010/main" val="403657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73.xml"/><Relationship Id="rId7"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10" Type="http://schemas.openxmlformats.org/officeDocument/2006/relationships/image" Target="../media/image3.jpeg"/><Relationship Id="rId4" Type="http://schemas.openxmlformats.org/officeDocument/2006/relationships/slideLayout" Target="../slideLayouts/slideLayout91.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40" tIns="45580" rIns="91140" bIns="4558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40" tIns="45580" rIns="91140" bIns="4558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140" tIns="45580" rIns="91140" bIns="4558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5F64C220-9128-4331-90CD-29E1DD57CB39}" type="datetime1">
              <a:rPr lang="en-US"/>
              <a:pPr>
                <a:defRPr/>
              </a:pPr>
              <a:t>3/14/2017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140" tIns="45580" rIns="91140" bIns="4558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140" tIns="45580" rIns="91140" bIns="4558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4E73D29A-2E06-488F-A8E0-7D9531E1D0A7}" type="slidenum">
              <a:rPr lang="en-US"/>
              <a:pPr>
                <a:defRPr/>
              </a:pPr>
              <a:t>‹#›</a:t>
            </a:fld>
            <a:endParaRPr lang="en-US"/>
          </a:p>
        </p:txBody>
      </p:sp>
    </p:spTree>
    <p:extLst>
      <p:ext uri="{BB962C8B-B14F-4D97-AF65-F5344CB8AC3E}">
        <p14:creationId xmlns:p14="http://schemas.microsoft.com/office/powerpoint/2010/main" val="297974104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811"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5740" algn="ctr" rtl="0" fontAlgn="base">
        <a:spcBef>
          <a:spcPct val="0"/>
        </a:spcBef>
        <a:spcAft>
          <a:spcPct val="0"/>
        </a:spcAft>
        <a:defRPr sz="4400">
          <a:solidFill>
            <a:schemeClr val="tx1"/>
          </a:solidFill>
          <a:latin typeface="Calibri" pitchFamily="34" charset="0"/>
        </a:defRPr>
      </a:lvl6pPr>
      <a:lvl7pPr marL="911480" algn="ctr" rtl="0" fontAlgn="base">
        <a:spcBef>
          <a:spcPct val="0"/>
        </a:spcBef>
        <a:spcAft>
          <a:spcPct val="0"/>
        </a:spcAft>
        <a:defRPr sz="4400">
          <a:solidFill>
            <a:schemeClr val="tx1"/>
          </a:solidFill>
          <a:latin typeface="Calibri" pitchFamily="34" charset="0"/>
        </a:defRPr>
      </a:lvl7pPr>
      <a:lvl8pPr marL="1367220" algn="ctr" rtl="0" fontAlgn="base">
        <a:spcBef>
          <a:spcPct val="0"/>
        </a:spcBef>
        <a:spcAft>
          <a:spcPct val="0"/>
        </a:spcAft>
        <a:defRPr sz="4400">
          <a:solidFill>
            <a:schemeClr val="tx1"/>
          </a:solidFill>
          <a:latin typeface="Calibri" pitchFamily="34" charset="0"/>
        </a:defRPr>
      </a:lvl8pPr>
      <a:lvl9pPr marL="1822958" algn="ctr" rtl="0" fontAlgn="base">
        <a:spcBef>
          <a:spcPct val="0"/>
        </a:spcBef>
        <a:spcAft>
          <a:spcPct val="0"/>
        </a:spcAft>
        <a:defRPr sz="4400">
          <a:solidFill>
            <a:schemeClr val="tx1"/>
          </a:solidFill>
          <a:latin typeface="Calibri" pitchFamily="34" charset="0"/>
        </a:defRPr>
      </a:lvl9pPr>
    </p:titleStyle>
    <p:bodyStyle>
      <a:lvl1pPr marL="341800" indent="-3418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571" indent="-28483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39347" indent="-227869"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5087" indent="-22786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0827" indent="-22786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06566" indent="-227869" algn="l" defTabSz="9114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2307" indent="-227869" algn="l" defTabSz="9114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044" indent="-227869" algn="l" defTabSz="9114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3782" indent="-227869" algn="l" defTabSz="9114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480" rtl="0" eaLnBrk="1" latinLnBrk="0" hangingPunct="1">
        <a:defRPr sz="1800" kern="1200">
          <a:solidFill>
            <a:schemeClr val="tx1"/>
          </a:solidFill>
          <a:latin typeface="+mn-lt"/>
          <a:ea typeface="+mn-ea"/>
          <a:cs typeface="+mn-cs"/>
        </a:defRPr>
      </a:lvl1pPr>
      <a:lvl2pPr marL="455740" algn="l" defTabSz="911480" rtl="0" eaLnBrk="1" latinLnBrk="0" hangingPunct="1">
        <a:defRPr sz="1800" kern="1200">
          <a:solidFill>
            <a:schemeClr val="tx1"/>
          </a:solidFill>
          <a:latin typeface="+mn-lt"/>
          <a:ea typeface="+mn-ea"/>
          <a:cs typeface="+mn-cs"/>
        </a:defRPr>
      </a:lvl2pPr>
      <a:lvl3pPr marL="911480" algn="l" defTabSz="911480" rtl="0" eaLnBrk="1" latinLnBrk="0" hangingPunct="1">
        <a:defRPr sz="1800" kern="1200">
          <a:solidFill>
            <a:schemeClr val="tx1"/>
          </a:solidFill>
          <a:latin typeface="+mn-lt"/>
          <a:ea typeface="+mn-ea"/>
          <a:cs typeface="+mn-cs"/>
        </a:defRPr>
      </a:lvl3pPr>
      <a:lvl4pPr marL="1367220" algn="l" defTabSz="911480" rtl="0" eaLnBrk="1" latinLnBrk="0" hangingPunct="1">
        <a:defRPr sz="1800" kern="1200">
          <a:solidFill>
            <a:schemeClr val="tx1"/>
          </a:solidFill>
          <a:latin typeface="+mn-lt"/>
          <a:ea typeface="+mn-ea"/>
          <a:cs typeface="+mn-cs"/>
        </a:defRPr>
      </a:lvl4pPr>
      <a:lvl5pPr marL="1822958" algn="l" defTabSz="911480" rtl="0" eaLnBrk="1" latinLnBrk="0" hangingPunct="1">
        <a:defRPr sz="1800" kern="1200">
          <a:solidFill>
            <a:schemeClr val="tx1"/>
          </a:solidFill>
          <a:latin typeface="+mn-lt"/>
          <a:ea typeface="+mn-ea"/>
          <a:cs typeface="+mn-cs"/>
        </a:defRPr>
      </a:lvl5pPr>
      <a:lvl6pPr marL="2278696" algn="l" defTabSz="911480" rtl="0" eaLnBrk="1" latinLnBrk="0" hangingPunct="1">
        <a:defRPr sz="1800" kern="1200">
          <a:solidFill>
            <a:schemeClr val="tx1"/>
          </a:solidFill>
          <a:latin typeface="+mn-lt"/>
          <a:ea typeface="+mn-ea"/>
          <a:cs typeface="+mn-cs"/>
        </a:defRPr>
      </a:lvl6pPr>
      <a:lvl7pPr marL="2734433" algn="l" defTabSz="911480" rtl="0" eaLnBrk="1" latinLnBrk="0" hangingPunct="1">
        <a:defRPr sz="1800" kern="1200">
          <a:solidFill>
            <a:schemeClr val="tx1"/>
          </a:solidFill>
          <a:latin typeface="+mn-lt"/>
          <a:ea typeface="+mn-ea"/>
          <a:cs typeface="+mn-cs"/>
        </a:defRPr>
      </a:lvl7pPr>
      <a:lvl8pPr marL="3190173" algn="l" defTabSz="911480" rtl="0" eaLnBrk="1" latinLnBrk="0" hangingPunct="1">
        <a:defRPr sz="1800" kern="1200">
          <a:solidFill>
            <a:schemeClr val="tx1"/>
          </a:solidFill>
          <a:latin typeface="+mn-lt"/>
          <a:ea typeface="+mn-ea"/>
          <a:cs typeface="+mn-cs"/>
        </a:defRPr>
      </a:lvl8pPr>
      <a:lvl9pPr marL="3645913" algn="l" defTabSz="9114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8442864-83A7-401C-A07A-B117BC06C26C}" type="datetimeFigureOut">
              <a:rPr lang="en-US" smtClean="0">
                <a:solidFill>
                  <a:prstClr val="black">
                    <a:tint val="75000"/>
                  </a:prstClr>
                </a:solidFill>
              </a:rPr>
              <a:pPr defTabSz="914400"/>
              <a:t>3/14/2017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82989FA-ADD2-4F35-848C-CC04EC5E517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18441538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56763-CD29-427D-BE4F-9B11323B2E50}"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AF296-983D-47C5-A6D3-44D20CD5B3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09925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7A591"/>
            </a:gs>
            <a:gs pos="100000">
              <a:srgbClr val="00513B"/>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75" tIns="45898" rIns="91775" bIns="45898"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75" tIns="45898" rIns="91775" bIns="4589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92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75" tIns="45898" rIns="91775" bIns="45898" numCol="1" anchor="t" anchorCtr="0" compatLnSpc="1">
            <a:prstTxWarp prst="textNoShape">
              <a:avLst/>
            </a:prstTxWarp>
          </a:bodyPr>
          <a:lstStyle>
            <a:lvl1pPr eaLnBrk="0" hangingPunct="0">
              <a:defRPr sz="1400" smtClean="0">
                <a:latin typeface="WP TypographicSymbols" pitchFamily="2" charset="0"/>
              </a:defRPr>
            </a:lvl1pPr>
          </a:lstStyle>
          <a:p>
            <a:pPr fontAlgn="base">
              <a:spcBef>
                <a:spcPct val="0"/>
              </a:spcBef>
              <a:spcAft>
                <a:spcPct val="0"/>
              </a:spcAft>
              <a:defRPr/>
            </a:pPr>
            <a:endParaRPr lang="en-US">
              <a:solidFill>
                <a:srgbClr val="000000"/>
              </a:solidFill>
            </a:endParaRPr>
          </a:p>
        </p:txBody>
      </p:sp>
      <p:sp>
        <p:nvSpPr>
          <p:cNvPr id="1792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75" tIns="45898" rIns="91775" bIns="45898" numCol="1" anchor="t" anchorCtr="0" compatLnSpc="1">
            <a:prstTxWarp prst="textNoShape">
              <a:avLst/>
            </a:prstTxWarp>
          </a:bodyPr>
          <a:lstStyle>
            <a:lvl1pPr algn="ctr" eaLnBrk="0" hangingPunct="0">
              <a:defRPr sz="1400" smtClean="0">
                <a:latin typeface="WP TypographicSymbols" pitchFamily="2" charset="0"/>
              </a:defRPr>
            </a:lvl1pPr>
          </a:lstStyle>
          <a:p>
            <a:pPr fontAlgn="base">
              <a:spcBef>
                <a:spcPct val="0"/>
              </a:spcBef>
              <a:spcAft>
                <a:spcPct val="0"/>
              </a:spcAft>
              <a:defRPr/>
            </a:pPr>
            <a:fld id="{1FBE60E1-FE4A-4189-9FBD-2358AA9950F4}"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792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75" tIns="45898" rIns="91775" bIns="45898" numCol="1" anchor="t" anchorCtr="0" compatLnSpc="1">
            <a:prstTxWarp prst="textNoShape">
              <a:avLst/>
            </a:prstTxWarp>
          </a:bodyPr>
          <a:lstStyle>
            <a:lvl1pPr algn="r" eaLnBrk="0" hangingPunct="0">
              <a:defRPr sz="1400" smtClean="0">
                <a:latin typeface="Arial" pitchFamily="34" charset="0"/>
              </a:defRPr>
            </a:lvl1pPr>
          </a:lstStyle>
          <a:p>
            <a:pPr fontAlgn="base">
              <a:spcBef>
                <a:spcPct val="0"/>
              </a:spcBef>
              <a:spcAft>
                <a:spcPct val="0"/>
              </a:spcAft>
              <a:defRPr/>
            </a:pPr>
            <a:fld id="{48CE295E-CDBD-47BF-82E4-E50378CB6A85}"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55" name="Rectangle 7"/>
          <p:cNvSpPr>
            <a:spLocks noChangeArrowheads="1"/>
          </p:cNvSpPr>
          <p:nvPr/>
        </p:nvSpPr>
        <p:spPr bwMode="auto">
          <a:xfrm>
            <a:off x="7226300" y="6621463"/>
            <a:ext cx="1830388"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eaLnBrk="0" fontAlgn="base" hangingPunct="0">
              <a:spcBef>
                <a:spcPct val="0"/>
              </a:spcBef>
              <a:spcAft>
                <a:spcPct val="0"/>
              </a:spcAft>
            </a:pPr>
            <a:r>
              <a:rPr lang="en-US" sz="2000" b="1" smtClean="0">
                <a:solidFill>
                  <a:srgbClr val="FFFF00"/>
                </a:solidFill>
              </a:rPr>
              <a:t>Tenuta (OMAF)</a:t>
            </a:r>
          </a:p>
        </p:txBody>
      </p:sp>
    </p:spTree>
    <p:extLst>
      <p:ext uri="{BB962C8B-B14F-4D97-AF65-F5344CB8AC3E}">
        <p14:creationId xmlns:p14="http://schemas.microsoft.com/office/powerpoint/2010/main" val="245349719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5740" algn="ctr" rtl="0" fontAlgn="base">
        <a:spcBef>
          <a:spcPct val="0"/>
        </a:spcBef>
        <a:spcAft>
          <a:spcPct val="0"/>
        </a:spcAft>
        <a:defRPr sz="4400">
          <a:solidFill>
            <a:schemeClr val="tx2"/>
          </a:solidFill>
          <a:latin typeface="Arial" pitchFamily="34" charset="0"/>
        </a:defRPr>
      </a:lvl6pPr>
      <a:lvl7pPr marL="911480" algn="ctr" rtl="0" fontAlgn="base">
        <a:spcBef>
          <a:spcPct val="0"/>
        </a:spcBef>
        <a:spcAft>
          <a:spcPct val="0"/>
        </a:spcAft>
        <a:defRPr sz="4400">
          <a:solidFill>
            <a:schemeClr val="tx2"/>
          </a:solidFill>
          <a:latin typeface="Arial" pitchFamily="34" charset="0"/>
        </a:defRPr>
      </a:lvl7pPr>
      <a:lvl8pPr marL="1367220" algn="ctr" rtl="0" fontAlgn="base">
        <a:spcBef>
          <a:spcPct val="0"/>
        </a:spcBef>
        <a:spcAft>
          <a:spcPct val="0"/>
        </a:spcAft>
        <a:defRPr sz="4400">
          <a:solidFill>
            <a:schemeClr val="tx2"/>
          </a:solidFill>
          <a:latin typeface="Arial" pitchFamily="34" charset="0"/>
        </a:defRPr>
      </a:lvl8pPr>
      <a:lvl9pPr marL="1822958" algn="ctr" rtl="0" fontAlgn="base">
        <a:spcBef>
          <a:spcPct val="0"/>
        </a:spcBef>
        <a:spcAft>
          <a:spcPct val="0"/>
        </a:spcAft>
        <a:defRPr sz="4400">
          <a:solidFill>
            <a:schemeClr val="tx2"/>
          </a:solidFill>
          <a:latin typeface="Arial" pitchFamily="34" charset="0"/>
        </a:defRPr>
      </a:lvl9pPr>
    </p:titleStyle>
    <p:bodyStyle>
      <a:lvl1pPr marL="341800" indent="-341800" algn="l" rtl="0" eaLnBrk="0" fontAlgn="base" hangingPunct="0">
        <a:spcBef>
          <a:spcPct val="20000"/>
        </a:spcBef>
        <a:spcAft>
          <a:spcPct val="0"/>
        </a:spcAft>
        <a:buChar char="•"/>
        <a:defRPr sz="3200">
          <a:solidFill>
            <a:schemeClr val="tx1"/>
          </a:solidFill>
          <a:latin typeface="+mn-lt"/>
          <a:ea typeface="+mn-ea"/>
          <a:cs typeface="+mn-cs"/>
        </a:defRPr>
      </a:lvl1pPr>
      <a:lvl2pPr marL="740571" indent="-284830" algn="l" rtl="0" eaLnBrk="0" fontAlgn="base" hangingPunct="0">
        <a:spcBef>
          <a:spcPct val="20000"/>
        </a:spcBef>
        <a:spcAft>
          <a:spcPct val="0"/>
        </a:spcAft>
        <a:buChar char="–"/>
        <a:defRPr sz="2800">
          <a:solidFill>
            <a:schemeClr val="tx1"/>
          </a:solidFill>
          <a:latin typeface="+mn-lt"/>
        </a:defRPr>
      </a:lvl2pPr>
      <a:lvl3pPr marL="1139347" indent="-227869" algn="l" rtl="0" eaLnBrk="0" fontAlgn="base" hangingPunct="0">
        <a:spcBef>
          <a:spcPct val="20000"/>
        </a:spcBef>
        <a:spcAft>
          <a:spcPct val="0"/>
        </a:spcAft>
        <a:buChar char="•"/>
        <a:defRPr sz="2400">
          <a:solidFill>
            <a:schemeClr val="tx1"/>
          </a:solidFill>
          <a:latin typeface="+mn-lt"/>
        </a:defRPr>
      </a:lvl3pPr>
      <a:lvl4pPr marL="1595087" indent="-227869" algn="l" rtl="0" eaLnBrk="0" fontAlgn="base" hangingPunct="0">
        <a:spcBef>
          <a:spcPct val="20000"/>
        </a:spcBef>
        <a:spcAft>
          <a:spcPct val="0"/>
        </a:spcAft>
        <a:buChar char="–"/>
        <a:defRPr sz="2000">
          <a:solidFill>
            <a:schemeClr val="tx1"/>
          </a:solidFill>
          <a:latin typeface="+mn-lt"/>
        </a:defRPr>
      </a:lvl4pPr>
      <a:lvl5pPr marL="2050827" indent="-227869" algn="l" rtl="0" eaLnBrk="0" fontAlgn="base" hangingPunct="0">
        <a:spcBef>
          <a:spcPct val="20000"/>
        </a:spcBef>
        <a:spcAft>
          <a:spcPct val="0"/>
        </a:spcAft>
        <a:buChar char="•"/>
        <a:defRPr sz="2000">
          <a:solidFill>
            <a:schemeClr val="tx1"/>
          </a:solidFill>
          <a:latin typeface="+mn-lt"/>
        </a:defRPr>
      </a:lvl5pPr>
      <a:lvl6pPr marL="2506566" indent="-227869" algn="l" rtl="0" fontAlgn="base">
        <a:spcBef>
          <a:spcPct val="20000"/>
        </a:spcBef>
        <a:spcAft>
          <a:spcPct val="0"/>
        </a:spcAft>
        <a:buChar char="•"/>
        <a:defRPr sz="2000">
          <a:solidFill>
            <a:schemeClr val="tx1"/>
          </a:solidFill>
          <a:latin typeface="+mn-lt"/>
        </a:defRPr>
      </a:lvl6pPr>
      <a:lvl7pPr marL="2962307" indent="-227869" algn="l" rtl="0" fontAlgn="base">
        <a:spcBef>
          <a:spcPct val="20000"/>
        </a:spcBef>
        <a:spcAft>
          <a:spcPct val="0"/>
        </a:spcAft>
        <a:buChar char="•"/>
        <a:defRPr sz="2000">
          <a:solidFill>
            <a:schemeClr val="tx1"/>
          </a:solidFill>
          <a:latin typeface="+mn-lt"/>
        </a:defRPr>
      </a:lvl7pPr>
      <a:lvl8pPr marL="3418044" indent="-227869" algn="l" rtl="0" fontAlgn="base">
        <a:spcBef>
          <a:spcPct val="20000"/>
        </a:spcBef>
        <a:spcAft>
          <a:spcPct val="0"/>
        </a:spcAft>
        <a:buChar char="•"/>
        <a:defRPr sz="2000">
          <a:solidFill>
            <a:schemeClr val="tx1"/>
          </a:solidFill>
          <a:latin typeface="+mn-lt"/>
        </a:defRPr>
      </a:lvl8pPr>
      <a:lvl9pPr marL="3873782" indent="-22786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480" rtl="0" eaLnBrk="1" latinLnBrk="0" hangingPunct="1">
        <a:defRPr sz="1800" kern="1200">
          <a:solidFill>
            <a:schemeClr val="tx1"/>
          </a:solidFill>
          <a:latin typeface="+mn-lt"/>
          <a:ea typeface="+mn-ea"/>
          <a:cs typeface="+mn-cs"/>
        </a:defRPr>
      </a:lvl1pPr>
      <a:lvl2pPr marL="455740" algn="l" defTabSz="911480" rtl="0" eaLnBrk="1" latinLnBrk="0" hangingPunct="1">
        <a:defRPr sz="1800" kern="1200">
          <a:solidFill>
            <a:schemeClr val="tx1"/>
          </a:solidFill>
          <a:latin typeface="+mn-lt"/>
          <a:ea typeface="+mn-ea"/>
          <a:cs typeface="+mn-cs"/>
        </a:defRPr>
      </a:lvl2pPr>
      <a:lvl3pPr marL="911480" algn="l" defTabSz="911480" rtl="0" eaLnBrk="1" latinLnBrk="0" hangingPunct="1">
        <a:defRPr sz="1800" kern="1200">
          <a:solidFill>
            <a:schemeClr val="tx1"/>
          </a:solidFill>
          <a:latin typeface="+mn-lt"/>
          <a:ea typeface="+mn-ea"/>
          <a:cs typeface="+mn-cs"/>
        </a:defRPr>
      </a:lvl3pPr>
      <a:lvl4pPr marL="1367220" algn="l" defTabSz="911480" rtl="0" eaLnBrk="1" latinLnBrk="0" hangingPunct="1">
        <a:defRPr sz="1800" kern="1200">
          <a:solidFill>
            <a:schemeClr val="tx1"/>
          </a:solidFill>
          <a:latin typeface="+mn-lt"/>
          <a:ea typeface="+mn-ea"/>
          <a:cs typeface="+mn-cs"/>
        </a:defRPr>
      </a:lvl4pPr>
      <a:lvl5pPr marL="1822958" algn="l" defTabSz="911480" rtl="0" eaLnBrk="1" latinLnBrk="0" hangingPunct="1">
        <a:defRPr sz="1800" kern="1200">
          <a:solidFill>
            <a:schemeClr val="tx1"/>
          </a:solidFill>
          <a:latin typeface="+mn-lt"/>
          <a:ea typeface="+mn-ea"/>
          <a:cs typeface="+mn-cs"/>
        </a:defRPr>
      </a:lvl5pPr>
      <a:lvl6pPr marL="2278696" algn="l" defTabSz="911480" rtl="0" eaLnBrk="1" latinLnBrk="0" hangingPunct="1">
        <a:defRPr sz="1800" kern="1200">
          <a:solidFill>
            <a:schemeClr val="tx1"/>
          </a:solidFill>
          <a:latin typeface="+mn-lt"/>
          <a:ea typeface="+mn-ea"/>
          <a:cs typeface="+mn-cs"/>
        </a:defRPr>
      </a:lvl6pPr>
      <a:lvl7pPr marL="2734433" algn="l" defTabSz="911480" rtl="0" eaLnBrk="1" latinLnBrk="0" hangingPunct="1">
        <a:defRPr sz="1800" kern="1200">
          <a:solidFill>
            <a:schemeClr val="tx1"/>
          </a:solidFill>
          <a:latin typeface="+mn-lt"/>
          <a:ea typeface="+mn-ea"/>
          <a:cs typeface="+mn-cs"/>
        </a:defRPr>
      </a:lvl7pPr>
      <a:lvl8pPr marL="3190173" algn="l" defTabSz="911480" rtl="0" eaLnBrk="1" latinLnBrk="0" hangingPunct="1">
        <a:defRPr sz="1800" kern="1200">
          <a:solidFill>
            <a:schemeClr val="tx1"/>
          </a:solidFill>
          <a:latin typeface="+mn-lt"/>
          <a:ea typeface="+mn-ea"/>
          <a:cs typeface="+mn-cs"/>
        </a:defRPr>
      </a:lvl8pPr>
      <a:lvl9pPr marL="3645913" algn="l" defTabSz="91148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40" tIns="45580" rIns="91140" bIns="4558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140" tIns="45580" rIns="91140" bIns="455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140" tIns="45580" rIns="91140" bIns="45580" rtlCol="0" anchor="ctr"/>
          <a:lstStyle>
            <a:lvl1pPr algn="l">
              <a:defRPr sz="1200">
                <a:solidFill>
                  <a:schemeClr val="tx1">
                    <a:tint val="75000"/>
                  </a:schemeClr>
                </a:solidFill>
              </a:defRPr>
            </a:lvl1pPr>
          </a:lstStyle>
          <a:p>
            <a:fld id="{E28CA16C-FB50-4D19-A5A0-7C456D28CC0D}" type="datetimeFigureOut">
              <a:rPr lang="en-US" smtClean="0">
                <a:solidFill>
                  <a:prstClr val="black">
                    <a:tint val="75000"/>
                  </a:prstClr>
                </a:solidFill>
              </a:rPr>
              <a:pPr/>
              <a:t>3/14/2017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140" tIns="45580" rIns="91140" bIns="4558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140" tIns="45580" rIns="91140" bIns="45580" rtlCol="0" anchor="ctr"/>
          <a:lstStyle>
            <a:lvl1pPr algn="r">
              <a:defRPr sz="1200">
                <a:solidFill>
                  <a:schemeClr val="tx1">
                    <a:tint val="75000"/>
                  </a:schemeClr>
                </a:solidFill>
              </a:defRPr>
            </a:lvl1pPr>
          </a:lstStyle>
          <a:p>
            <a:fld id="{69B4749A-EF2B-422E-991A-E2D9270B81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95166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txStyles>
    <p:titleStyle>
      <a:lvl1pPr algn="ctr" defTabSz="911480" rtl="0" eaLnBrk="1" latinLnBrk="0" hangingPunct="1">
        <a:spcBef>
          <a:spcPct val="0"/>
        </a:spcBef>
        <a:buNone/>
        <a:defRPr sz="4400" kern="1200">
          <a:solidFill>
            <a:schemeClr val="tx1"/>
          </a:solidFill>
          <a:latin typeface="+mj-lt"/>
          <a:ea typeface="+mj-ea"/>
          <a:cs typeface="+mj-cs"/>
        </a:defRPr>
      </a:lvl1pPr>
    </p:titleStyle>
    <p:bodyStyle>
      <a:lvl1pPr marL="341800" indent="-341800" algn="l" defTabSz="9114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571" indent="-284830" algn="l" defTabSz="9114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9347" indent="-227869" algn="l" defTabSz="9114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087" indent="-227869" algn="l" defTabSz="9114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0827" indent="-227869" algn="l" defTabSz="9114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6566" indent="-227869" algn="l" defTabSz="9114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2307" indent="-227869" algn="l" defTabSz="9114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044" indent="-227869" algn="l" defTabSz="9114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3782" indent="-227869" algn="l" defTabSz="9114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480" rtl="0" eaLnBrk="1" latinLnBrk="0" hangingPunct="1">
        <a:defRPr sz="1800" kern="1200">
          <a:solidFill>
            <a:schemeClr val="tx1"/>
          </a:solidFill>
          <a:latin typeface="+mn-lt"/>
          <a:ea typeface="+mn-ea"/>
          <a:cs typeface="+mn-cs"/>
        </a:defRPr>
      </a:lvl1pPr>
      <a:lvl2pPr marL="455740" algn="l" defTabSz="911480" rtl="0" eaLnBrk="1" latinLnBrk="0" hangingPunct="1">
        <a:defRPr sz="1800" kern="1200">
          <a:solidFill>
            <a:schemeClr val="tx1"/>
          </a:solidFill>
          <a:latin typeface="+mn-lt"/>
          <a:ea typeface="+mn-ea"/>
          <a:cs typeface="+mn-cs"/>
        </a:defRPr>
      </a:lvl2pPr>
      <a:lvl3pPr marL="911480" algn="l" defTabSz="911480" rtl="0" eaLnBrk="1" latinLnBrk="0" hangingPunct="1">
        <a:defRPr sz="1800" kern="1200">
          <a:solidFill>
            <a:schemeClr val="tx1"/>
          </a:solidFill>
          <a:latin typeface="+mn-lt"/>
          <a:ea typeface="+mn-ea"/>
          <a:cs typeface="+mn-cs"/>
        </a:defRPr>
      </a:lvl3pPr>
      <a:lvl4pPr marL="1367220" algn="l" defTabSz="911480" rtl="0" eaLnBrk="1" latinLnBrk="0" hangingPunct="1">
        <a:defRPr sz="1800" kern="1200">
          <a:solidFill>
            <a:schemeClr val="tx1"/>
          </a:solidFill>
          <a:latin typeface="+mn-lt"/>
          <a:ea typeface="+mn-ea"/>
          <a:cs typeface="+mn-cs"/>
        </a:defRPr>
      </a:lvl4pPr>
      <a:lvl5pPr marL="1822958" algn="l" defTabSz="911480" rtl="0" eaLnBrk="1" latinLnBrk="0" hangingPunct="1">
        <a:defRPr sz="1800" kern="1200">
          <a:solidFill>
            <a:schemeClr val="tx1"/>
          </a:solidFill>
          <a:latin typeface="+mn-lt"/>
          <a:ea typeface="+mn-ea"/>
          <a:cs typeface="+mn-cs"/>
        </a:defRPr>
      </a:lvl5pPr>
      <a:lvl6pPr marL="2278696" algn="l" defTabSz="911480" rtl="0" eaLnBrk="1" latinLnBrk="0" hangingPunct="1">
        <a:defRPr sz="1800" kern="1200">
          <a:solidFill>
            <a:schemeClr val="tx1"/>
          </a:solidFill>
          <a:latin typeface="+mn-lt"/>
          <a:ea typeface="+mn-ea"/>
          <a:cs typeface="+mn-cs"/>
        </a:defRPr>
      </a:lvl6pPr>
      <a:lvl7pPr marL="2734433" algn="l" defTabSz="911480" rtl="0" eaLnBrk="1" latinLnBrk="0" hangingPunct="1">
        <a:defRPr sz="1800" kern="1200">
          <a:solidFill>
            <a:schemeClr val="tx1"/>
          </a:solidFill>
          <a:latin typeface="+mn-lt"/>
          <a:ea typeface="+mn-ea"/>
          <a:cs typeface="+mn-cs"/>
        </a:defRPr>
      </a:lvl7pPr>
      <a:lvl8pPr marL="3190173" algn="l" defTabSz="911480" rtl="0" eaLnBrk="1" latinLnBrk="0" hangingPunct="1">
        <a:defRPr sz="1800" kern="1200">
          <a:solidFill>
            <a:schemeClr val="tx1"/>
          </a:solidFill>
          <a:latin typeface="+mn-lt"/>
          <a:ea typeface="+mn-ea"/>
          <a:cs typeface="+mn-cs"/>
        </a:defRPr>
      </a:lvl8pPr>
      <a:lvl9pPr marL="3645913" algn="l" defTabSz="91148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921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000000"/>
                </a:solidFill>
              </a:endParaRPr>
            </a:p>
          </p:txBody>
        </p:sp>
        <p:sp>
          <p:nvSpPr>
            <p:cNvPr id="9220"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000000"/>
                </a:solidFill>
              </a:endParaRPr>
            </a:p>
          </p:txBody>
        </p:sp>
      </p:grpSp>
      <p:sp>
        <p:nvSpPr>
          <p:cNvPr id="922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C0C0C0"/>
                  </a:outerShdw>
                </a:effectLst>
              </a:defRPr>
            </a:lvl1pPr>
          </a:lstStyle>
          <a:p>
            <a:pPr defTabSz="914400" fontAlgn="base">
              <a:spcBef>
                <a:spcPct val="0"/>
              </a:spcBef>
              <a:spcAft>
                <a:spcPct val="0"/>
              </a:spcAft>
              <a:defRPr/>
            </a:pPr>
            <a:endParaRPr lang="en-US">
              <a:solidFill>
                <a:srgbClr val="000000"/>
              </a:solidFill>
            </a:endParaRPr>
          </a:p>
        </p:txBody>
      </p:sp>
      <p:sp>
        <p:nvSpPr>
          <p:cNvPr id="922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C0C0C0"/>
                  </a:outerShdw>
                </a:effectLst>
              </a:defRPr>
            </a:lvl1pPr>
          </a:lstStyle>
          <a:p>
            <a:pPr defTabSz="914400" fontAlgn="base">
              <a:spcBef>
                <a:spcPct val="0"/>
              </a:spcBef>
              <a:spcAft>
                <a:spcPct val="0"/>
              </a:spcAft>
              <a:defRPr/>
            </a:pPr>
            <a:endParaRPr lang="en-US">
              <a:solidFill>
                <a:srgbClr val="000000"/>
              </a:solidFill>
            </a:endParaRPr>
          </a:p>
        </p:txBody>
      </p:sp>
      <p:sp>
        <p:nvSpPr>
          <p:cNvPr id="922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C0C0C0"/>
                  </a:outerShdw>
                </a:effectLst>
              </a:defRPr>
            </a:lvl1pPr>
          </a:lstStyle>
          <a:p>
            <a:pPr defTabSz="914400" fontAlgn="base">
              <a:spcBef>
                <a:spcPct val="0"/>
              </a:spcBef>
              <a:spcAft>
                <a:spcPct val="0"/>
              </a:spcAft>
              <a:defRPr/>
            </a:pPr>
            <a:fld id="{F8DD2228-1B6B-47FC-8127-78E174C7E05D}"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7167790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lumMod val="65000"/>
                    <a:lumOff val="35000"/>
                  </a:schemeClr>
                </a:solidFill>
                <a:latin typeface="Gotham Book"/>
                <a:ea typeface="+mn-ea"/>
                <a:cs typeface="+mn-cs"/>
              </a:defRPr>
            </a:lvl1pPr>
          </a:lstStyle>
          <a:p>
            <a:fld id="{E28CA16C-FB50-4D19-A5A0-7C456D28CC0D}" type="datetimeFigureOut">
              <a:rPr lang="en-US" smtClean="0"/>
              <a:t>3/14/2017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lumMod val="65000"/>
                    <a:lumOff val="35000"/>
                  </a:schemeClr>
                </a:solidFill>
                <a:latin typeface="Gotham Book"/>
                <a:ea typeface="+mn-ea"/>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ln>
                  <a:noFill/>
                </a:ln>
                <a:solidFill>
                  <a:schemeClr val="tx1">
                    <a:lumMod val="65000"/>
                    <a:lumOff val="35000"/>
                  </a:schemeClr>
                </a:solidFill>
                <a:latin typeface="Gotham Book"/>
                <a:ea typeface="+mn-ea"/>
                <a:cs typeface="+mn-cs"/>
              </a:defRPr>
            </a:lvl1pPr>
          </a:lstStyle>
          <a:p>
            <a:fld id="{69B4749A-EF2B-422E-991A-E2D9270B81DD}" type="slidenum">
              <a:rPr lang="en-US" smtClean="0"/>
              <a:t>‹#›</a:t>
            </a:fld>
            <a:endParaRPr lang="en-US"/>
          </a:p>
        </p:txBody>
      </p:sp>
      <p:pic>
        <p:nvPicPr>
          <p:cNvPr id="1029" name="Picture 6" descr="PP_MSU_chevron.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0"/>
            <a:ext cx="9144000" cy="246063"/>
          </a:xfrm>
          <a:prstGeom prst="rect">
            <a:avLst/>
          </a:prstGeom>
          <a:noFill/>
          <a:ln w="9525">
            <a:noFill/>
            <a:miter lim="800000"/>
            <a:headEnd/>
            <a:tailEnd/>
          </a:ln>
        </p:spPr>
      </p:pic>
    </p:spTree>
    <p:extLst>
      <p:ext uri="{BB962C8B-B14F-4D97-AF65-F5344CB8AC3E}">
        <p14:creationId xmlns:p14="http://schemas.microsoft.com/office/powerpoint/2010/main" val="341614265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Lst>
  <p:txStyles>
    <p:titleStyle>
      <a:lvl1pPr algn="ctr" defTabSz="457200" rtl="0" eaLnBrk="1" fontAlgn="base" hangingPunct="1">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Gotham Book"/>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Gotham Book"/>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Gotham Book"/>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025F0-ECB7-44A4-893B-6FC10E813E0A}" type="datetimeFigureOut">
              <a:rPr lang="en-US" smtClean="0"/>
              <a:t>3/14/2017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60CFFC-2041-4B75-85A9-BDF73F84AC69}" type="slidenum">
              <a:rPr lang="en-US" smtClean="0"/>
              <a:t>‹#›</a:t>
            </a:fld>
            <a:endParaRPr lang="en-US"/>
          </a:p>
        </p:txBody>
      </p:sp>
    </p:spTree>
    <p:extLst>
      <p:ext uri="{BB962C8B-B14F-4D97-AF65-F5344CB8AC3E}">
        <p14:creationId xmlns:p14="http://schemas.microsoft.com/office/powerpoint/2010/main" val="80309823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lumMod val="65000"/>
                    <a:lumOff val="35000"/>
                  </a:schemeClr>
                </a:solidFill>
                <a:latin typeface="Gotham Book"/>
                <a:ea typeface="+mn-ea"/>
                <a:cs typeface="+mn-cs"/>
              </a:defRPr>
            </a:lvl1pPr>
          </a:lstStyle>
          <a:p>
            <a:fld id="{E28CA16C-FB50-4D19-A5A0-7C456D28CC0D}" type="datetimeFigureOut">
              <a:rPr lang="en-US" smtClean="0"/>
              <a:t>3/14/2017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lumMod val="65000"/>
                    <a:lumOff val="35000"/>
                  </a:schemeClr>
                </a:solidFill>
                <a:latin typeface="Gotham Book"/>
                <a:ea typeface="+mn-ea"/>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ln>
                  <a:noFill/>
                </a:ln>
                <a:solidFill>
                  <a:schemeClr val="tx1">
                    <a:lumMod val="65000"/>
                    <a:lumOff val="35000"/>
                  </a:schemeClr>
                </a:solidFill>
                <a:latin typeface="Gotham Book"/>
                <a:ea typeface="+mn-ea"/>
                <a:cs typeface="+mn-cs"/>
              </a:defRPr>
            </a:lvl1pPr>
          </a:lstStyle>
          <a:p>
            <a:fld id="{69B4749A-EF2B-422E-991A-E2D9270B81DD}" type="slidenum">
              <a:rPr lang="en-US" smtClean="0"/>
              <a:t>‹#›</a:t>
            </a:fld>
            <a:endParaRPr lang="en-US"/>
          </a:p>
        </p:txBody>
      </p:sp>
      <p:pic>
        <p:nvPicPr>
          <p:cNvPr id="1029" name="Picture 6" descr="PP_MSU_chevron.jpg"/>
          <p:cNvPicPr>
            <a:picLocks noChangeAspect="1"/>
          </p:cNvPicPr>
          <p:nvPr/>
        </p:nvPicPr>
        <p:blipFill>
          <a:blip r:embed="rId10"/>
          <a:srcRect/>
          <a:stretch>
            <a:fillRect/>
          </a:stretch>
        </p:blipFill>
        <p:spPr bwMode="auto">
          <a:xfrm>
            <a:off x="0" y="0"/>
            <a:ext cx="9144000" cy="246063"/>
          </a:xfrm>
          <a:prstGeom prst="rect">
            <a:avLst/>
          </a:prstGeom>
          <a:noFill/>
          <a:ln w="9525">
            <a:noFill/>
            <a:miter lim="800000"/>
            <a:headEnd/>
            <a:tailEnd/>
          </a:ln>
        </p:spPr>
      </p:pic>
    </p:spTree>
    <p:extLst>
      <p:ext uri="{BB962C8B-B14F-4D97-AF65-F5344CB8AC3E}">
        <p14:creationId xmlns:p14="http://schemas.microsoft.com/office/powerpoint/2010/main" val="662215799"/>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Lst>
  <p:txStyles>
    <p:titleStyle>
      <a:lvl1pPr algn="ctr" defTabSz="457200" rtl="0" eaLnBrk="1" fontAlgn="base" hangingPunct="1">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Gotham Book"/>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Gotham Book"/>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Gotham Book"/>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7.xml"/><Relationship Id="rId1" Type="http://schemas.openxmlformats.org/officeDocument/2006/relationships/vmlDrawing" Target="../drawings/vmlDrawing1.vml"/><Relationship Id="rId4" Type="http://schemas.openxmlformats.org/officeDocument/2006/relationships/image" Target="../media/image23.wmf"/></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88.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8.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89.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26.png"/><Relationship Id="rId3" Type="http://schemas.openxmlformats.org/officeDocument/2006/relationships/image" Target="../media/image35.jpeg"/><Relationship Id="rId21" Type="http://schemas.openxmlformats.org/officeDocument/2006/relationships/image" Target="../media/image49.png"/><Relationship Id="rId7" Type="http://schemas.openxmlformats.org/officeDocument/2006/relationships/image" Target="../media/image39.gif"/><Relationship Id="rId12" Type="http://schemas.openxmlformats.org/officeDocument/2006/relationships/image" Target="../media/image44.jpeg"/><Relationship Id="rId17" Type="http://schemas.openxmlformats.org/officeDocument/2006/relationships/image" Target="../media/image48.png"/><Relationship Id="rId2" Type="http://schemas.openxmlformats.org/officeDocument/2006/relationships/notesSlide" Target="../notesSlides/notesSlide9.xml"/><Relationship Id="rId16" Type="http://schemas.openxmlformats.org/officeDocument/2006/relationships/image" Target="../media/image25.png"/><Relationship Id="rId20" Type="http://schemas.openxmlformats.org/officeDocument/2006/relationships/hyperlink" Target="mailto:chilvers@msu.edu" TargetMode="External"/><Relationship Id="rId1" Type="http://schemas.openxmlformats.org/officeDocument/2006/relationships/slideLayout" Target="../slideLayouts/slideLayout89.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png"/><Relationship Id="rId10" Type="http://schemas.openxmlformats.org/officeDocument/2006/relationships/image" Target="../media/image42.jpeg"/><Relationship Id="rId19" Type="http://schemas.openxmlformats.org/officeDocument/2006/relationships/image" Target="../media/image29.jp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png"/><Relationship Id="rId22"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chart" Target="../charts/chart6.xml"/><Relationship Id="rId4"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94.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94.xml"/><Relationship Id="rId4" Type="http://schemas.openxmlformats.org/officeDocument/2006/relationships/chart" Target="../charts/char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94.xml"/><Relationship Id="rId4" Type="http://schemas.openxmlformats.org/officeDocument/2006/relationships/chart" Target="../charts/chart8.xml"/></Relationships>
</file>

<file path=ppt/slides/_rels/slide4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89.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4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89.xml"/><Relationship Id="rId4" Type="http://schemas.openxmlformats.org/officeDocument/2006/relationships/chart" Target="../charts/chart9.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89.xml"/><Relationship Id="rId4" Type="http://schemas.openxmlformats.org/officeDocument/2006/relationships/chart" Target="../charts/chart10.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8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chart" Target="../charts/chart11.xml"/><Relationship Id="rId1" Type="http://schemas.openxmlformats.org/officeDocument/2006/relationships/slideLayout" Target="../slideLayouts/slideLayout89.xml"/></Relationships>
</file>

<file path=ppt/slides/_rels/slide5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21.xml"/><Relationship Id="rId7" Type="http://schemas.openxmlformats.org/officeDocument/2006/relationships/image" Target="../media/image79.png"/><Relationship Id="rId2" Type="http://schemas.openxmlformats.org/officeDocument/2006/relationships/slideLayout" Target="../slideLayouts/slideLayout88.xml"/><Relationship Id="rId1" Type="http://schemas.openxmlformats.org/officeDocument/2006/relationships/tags" Target="../tags/tag5.xml"/><Relationship Id="rId6" Type="http://schemas.openxmlformats.org/officeDocument/2006/relationships/image" Target="../media/image78.jpeg"/><Relationship Id="rId5" Type="http://schemas.openxmlformats.org/officeDocument/2006/relationships/hyperlink" Target="http://www.fieldcroppathology.msu.edu/" TargetMode="External"/><Relationship Id="rId10" Type="http://schemas.openxmlformats.org/officeDocument/2006/relationships/image" Target="../media/image29.jpg"/><Relationship Id="rId4" Type="http://schemas.openxmlformats.org/officeDocument/2006/relationships/hyperlink" Target="mailto:chilvers@msu.edu" TargetMode="External"/><Relationship Id="rId9"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chart" Target="../charts/chart13.xml"/><Relationship Id="rId4"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72.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4309" y="304800"/>
            <a:ext cx="5289176" cy="4495800"/>
          </a:xfrm>
        </p:spPr>
      </p:pic>
      <p:sp>
        <p:nvSpPr>
          <p:cNvPr id="6" name="TextBox 5"/>
          <p:cNvSpPr txBox="1"/>
          <p:nvPr/>
        </p:nvSpPr>
        <p:spPr>
          <a:xfrm>
            <a:off x="4876800" y="5715000"/>
            <a:ext cx="2971800" cy="1015663"/>
          </a:xfrm>
          <a:prstGeom prst="rect">
            <a:avLst/>
          </a:prstGeom>
          <a:noFill/>
        </p:spPr>
        <p:txBody>
          <a:bodyPr wrap="square" rtlCol="0">
            <a:spAutoFit/>
          </a:bodyPr>
          <a:lstStyle/>
          <a:p>
            <a:r>
              <a:rPr lang="en-US" sz="1600" b="1" dirty="0"/>
              <a:t>Created by multi-sate Extension and research committee</a:t>
            </a:r>
          </a:p>
          <a:p>
            <a:endParaRPr lang="en-US" sz="1600" b="1" dirty="0"/>
          </a:p>
          <a:p>
            <a:r>
              <a:rPr lang="en-US" sz="1200" b="1" dirty="0"/>
              <a:t>E.  DeWolf et al, Kansas State U.</a:t>
            </a:r>
          </a:p>
        </p:txBody>
      </p:sp>
      <p:sp>
        <p:nvSpPr>
          <p:cNvPr id="8" name="TextBox 7"/>
          <p:cNvSpPr txBox="1"/>
          <p:nvPr/>
        </p:nvSpPr>
        <p:spPr>
          <a:xfrm rot="10800000" flipH="1" flipV="1">
            <a:off x="152400" y="707651"/>
            <a:ext cx="3505200" cy="4462760"/>
          </a:xfrm>
          <a:prstGeom prst="rect">
            <a:avLst/>
          </a:prstGeom>
          <a:noFill/>
        </p:spPr>
        <p:txBody>
          <a:bodyPr wrap="square" rtlCol="0">
            <a:spAutoFit/>
          </a:bodyPr>
          <a:lstStyle/>
          <a:p>
            <a:endParaRPr lang="en-US" sz="2000" b="1" dirty="0"/>
          </a:p>
          <a:p>
            <a:pPr algn="ctr"/>
            <a:r>
              <a:rPr lang="en-US" sz="4000" b="1" dirty="0"/>
              <a:t>Intro to Disease ID booklet </a:t>
            </a:r>
          </a:p>
          <a:p>
            <a:pPr algn="ctr"/>
            <a:endParaRPr lang="en-US" sz="2400" b="1" dirty="0"/>
          </a:p>
          <a:p>
            <a:pPr algn="ctr"/>
            <a:r>
              <a:rPr lang="en-US" sz="2000" b="1" i="1" dirty="0"/>
              <a:t>Martin Chilvers </a:t>
            </a:r>
          </a:p>
          <a:p>
            <a:pPr algn="ctr"/>
            <a:r>
              <a:rPr lang="en-US" sz="2000" b="1" i="1" dirty="0"/>
              <a:t>Martin Nagelkirk</a:t>
            </a:r>
          </a:p>
          <a:p>
            <a:pPr algn="ctr"/>
            <a:endParaRPr lang="en-US" sz="2000" b="1" dirty="0"/>
          </a:p>
          <a:p>
            <a:pPr algn="ctr"/>
            <a:endParaRPr lang="en-US" sz="2000" b="1" dirty="0"/>
          </a:p>
          <a:p>
            <a:pPr algn="ctr"/>
            <a:r>
              <a:rPr lang="en-US" sz="2000" b="1" dirty="0"/>
              <a:t>Annual  Wheat Grower Meeting</a:t>
            </a:r>
          </a:p>
          <a:p>
            <a:pPr algn="ctr"/>
            <a:r>
              <a:rPr lang="en-US" sz="2000" b="1" dirty="0"/>
              <a:t>March 14, 2017</a:t>
            </a:r>
          </a:p>
          <a:p>
            <a:pPr algn="ctr"/>
            <a:r>
              <a:rPr lang="en-US" sz="2000" b="1" dirty="0"/>
              <a:t>Frankenmuth, MI  </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138400"/>
            <a:ext cx="2582048" cy="159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24489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fontScale="90000"/>
          </a:bodyPr>
          <a:lstStyle/>
          <a:p>
            <a:r>
              <a:rPr lang="en-US" b="1" dirty="0"/>
              <a:t>Where did the stripe rust come from?</a:t>
            </a:r>
          </a:p>
        </p:txBody>
      </p:sp>
      <p:sp>
        <p:nvSpPr>
          <p:cNvPr id="5" name="Content Placeholder 4"/>
          <p:cNvSpPr>
            <a:spLocks noGrp="1"/>
          </p:cNvSpPr>
          <p:nvPr>
            <p:ph idx="1"/>
          </p:nvPr>
        </p:nvSpPr>
        <p:spPr>
          <a:xfrm>
            <a:off x="110637" y="826477"/>
            <a:ext cx="8229600" cy="4525963"/>
          </a:xfrm>
        </p:spPr>
        <p:txBody>
          <a:bodyPr/>
          <a:lstStyle/>
          <a:p>
            <a:r>
              <a:rPr lang="en-US" dirty="0"/>
              <a:t>Overwinter due to mild conditions?</a:t>
            </a:r>
          </a:p>
          <a:p>
            <a:r>
              <a:rPr lang="en-US" dirty="0" smtClean="0"/>
              <a:t>Blown </a:t>
            </a:r>
            <a:r>
              <a:rPr lang="en-US" dirty="0"/>
              <a:t>up from southern states?</a:t>
            </a:r>
          </a:p>
        </p:txBody>
      </p:sp>
      <p:pic>
        <p:nvPicPr>
          <p:cNvPr id="3074"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9302"/>
            <a:ext cx="4137513" cy="310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581275" y="3754634"/>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6191463"/>
            <a:ext cx="5931531" cy="707603"/>
          </a:xfrm>
          <a:prstGeom prst="rect">
            <a:avLst/>
          </a:prstGeom>
          <a:noFill/>
        </p:spPr>
        <p:txBody>
          <a:bodyPr wrap="none" lIns="91140" tIns="45580" rIns="91140" bIns="45580" rtlCol="0">
            <a:spAutoFit/>
          </a:bodyPr>
          <a:lstStyle/>
          <a:p>
            <a:pPr marL="0" marR="0" lvl="0" indent="0" algn="l" defTabSz="91148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Hay cutting at start of April </a:t>
            </a:r>
            <a:r>
              <a:rPr kumimoji="0" lang="en-US" sz="2000" b="1" i="0" u="none" strike="noStrike" kern="1200" cap="none" spc="0" normalizeH="0" baseline="0" noProof="0" dirty="0">
                <a:ln>
                  <a:noFill/>
                </a:ln>
                <a:solidFill>
                  <a:prstClr val="black"/>
                </a:solidFill>
                <a:effectLst/>
                <a:uLnTx/>
                <a:uFillTx/>
                <a:latin typeface="Calibri"/>
                <a:ea typeface="+mn-ea"/>
                <a:cs typeface="+mn-cs"/>
              </a:rPr>
              <a:t>near </a:t>
            </a: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Chickasha, Oklahoma</a:t>
            </a:r>
          </a:p>
          <a:p>
            <a:pPr marL="0" marR="0" lvl="0" indent="0" algn="l" defTabSz="91148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Robert Calhoun, Oklahoma State </a:t>
            </a: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University</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2" descr="http://www.ars.usda.gov/images/docs/10755_10949/prod_epid.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3825" y="915099"/>
            <a:ext cx="2746238" cy="18674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18436" y="2505542"/>
            <a:ext cx="1825564" cy="276999"/>
          </a:xfrm>
          <a:prstGeom prst="rect">
            <a:avLst/>
          </a:prstGeom>
          <a:noFill/>
        </p:spPr>
        <p:txBody>
          <a:bodyPr wrap="none" lIns="91140" tIns="45580" rIns="91140" bIns="45580" rtlCol="0">
            <a:spAutoFit/>
          </a:bodyPr>
          <a:lstStyle/>
          <a:p>
            <a:pPr marL="0" marR="0" lvl="0" indent="0" algn="l" defTabSz="91148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Kurt J. Leonard, USDA-ARS</a:t>
            </a:r>
          </a:p>
        </p:txBody>
      </p:sp>
      <p:sp>
        <p:nvSpPr>
          <p:cNvPr id="8" name="5-Point Star 7"/>
          <p:cNvSpPr/>
          <p:nvPr/>
        </p:nvSpPr>
        <p:spPr>
          <a:xfrm>
            <a:off x="7656512" y="2024243"/>
            <a:ext cx="152400" cy="11961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4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65227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24B28A0-5E63-4324-9145-3512133BB5F8}" type="slidenum">
              <a:rPr lang="en-US" smtClean="0"/>
              <a:pPr>
                <a:defRPr/>
              </a:pPr>
              <a:t>11</a:t>
            </a:fld>
            <a:endParaRPr lang="en-US"/>
          </a:p>
        </p:txBody>
      </p:sp>
      <p:pic>
        <p:nvPicPr>
          <p:cNvPr id="6" name="Picture 5"/>
          <p:cNvPicPr>
            <a:picLocks noChangeAspect="1"/>
          </p:cNvPicPr>
          <p:nvPr/>
        </p:nvPicPr>
        <p:blipFill>
          <a:blip r:embed="rId2"/>
          <a:stretch>
            <a:fillRect/>
          </a:stretch>
        </p:blipFill>
        <p:spPr>
          <a:xfrm>
            <a:off x="-4648200" y="11723"/>
            <a:ext cx="11668352" cy="6219825"/>
          </a:xfrm>
          <a:prstGeom prst="rect">
            <a:avLst/>
          </a:prstGeom>
        </p:spPr>
      </p:pic>
      <p:pic>
        <p:nvPicPr>
          <p:cNvPr id="5" name="Content Placeholder 4"/>
          <p:cNvPicPr>
            <a:picLocks noGrp="1" noChangeAspect="1"/>
          </p:cNvPicPr>
          <p:nvPr>
            <p:ph idx="1"/>
          </p:nvPr>
        </p:nvPicPr>
        <p:blipFill rotWithShape="1">
          <a:blip r:embed="rId3"/>
          <a:srcRect l="70110" t="15789" r="11900" b="23205"/>
          <a:stretch/>
        </p:blipFill>
        <p:spPr>
          <a:xfrm>
            <a:off x="5181600" y="841656"/>
            <a:ext cx="3962400" cy="4416144"/>
          </a:xfrm>
          <a:prstGeom prst="rect">
            <a:avLst/>
          </a:prstGeom>
        </p:spPr>
      </p:pic>
      <p:sp>
        <p:nvSpPr>
          <p:cNvPr id="7" name="TextBox 6"/>
          <p:cNvSpPr txBox="1"/>
          <p:nvPr/>
        </p:nvSpPr>
        <p:spPr>
          <a:xfrm>
            <a:off x="35859" y="6211669"/>
            <a:ext cx="8686800" cy="646331"/>
          </a:xfrm>
          <a:prstGeom prst="rect">
            <a:avLst/>
          </a:prstGeom>
          <a:noFill/>
        </p:spPr>
        <p:txBody>
          <a:bodyPr wrap="square" rtlCol="0">
            <a:spAutoFit/>
          </a:bodyPr>
          <a:lstStyle/>
          <a:p>
            <a:r>
              <a:rPr lang="en-US" dirty="0"/>
              <a:t>The </a:t>
            </a:r>
            <a:r>
              <a:rPr lang="en-US" dirty="0" err="1"/>
              <a:t>colour</a:t>
            </a:r>
            <a:r>
              <a:rPr lang="en-US" dirty="0"/>
              <a:t> scale down the bottom is broken down into two week blocks. That means that all the </a:t>
            </a:r>
            <a:r>
              <a:rPr lang="en-US" dirty="0" err="1"/>
              <a:t>coloured</a:t>
            </a:r>
            <a:r>
              <a:rPr lang="en-US" dirty="0"/>
              <a:t> parts of the map are already in spring as of 22 February</a:t>
            </a:r>
            <a:r>
              <a:rPr lang="en-US" dirty="0" smtClean="0"/>
              <a:t>. (sciencealert.com)</a:t>
            </a:r>
            <a:endParaRPr lang="en-US" dirty="0"/>
          </a:p>
        </p:txBody>
      </p:sp>
      <p:sp>
        <p:nvSpPr>
          <p:cNvPr id="2" name="Title 1"/>
          <p:cNvSpPr>
            <a:spLocks noGrp="1"/>
          </p:cNvSpPr>
          <p:nvPr>
            <p:ph type="title"/>
          </p:nvPr>
        </p:nvSpPr>
        <p:spPr>
          <a:xfrm>
            <a:off x="1181494" y="-86185"/>
            <a:ext cx="8229600" cy="1143000"/>
          </a:xfrm>
        </p:spPr>
        <p:txBody>
          <a:bodyPr/>
          <a:lstStyle/>
          <a:p>
            <a:r>
              <a:rPr lang="en-US" sz="4000" dirty="0" smtClean="0"/>
              <a:t>Spring officially starts March 20th</a:t>
            </a:r>
            <a:endParaRPr lang="en-US" sz="4000" dirty="0"/>
          </a:p>
        </p:txBody>
      </p:sp>
    </p:spTree>
    <p:extLst>
      <p:ext uri="{BB962C8B-B14F-4D97-AF65-F5344CB8AC3E}">
        <p14:creationId xmlns:p14="http://schemas.microsoft.com/office/powerpoint/2010/main" val="36200675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295400" y="-1918855"/>
            <a:ext cx="11702473" cy="8776855"/>
          </a:xfrm>
        </p:spPr>
      </p:pic>
      <p:sp>
        <p:nvSpPr>
          <p:cNvPr id="2" name="Title 1"/>
          <p:cNvSpPr>
            <a:spLocks noGrp="1"/>
          </p:cNvSpPr>
          <p:nvPr>
            <p:ph type="title"/>
          </p:nvPr>
        </p:nvSpPr>
        <p:spPr>
          <a:xfrm>
            <a:off x="838200" y="6111803"/>
            <a:ext cx="8153400" cy="746197"/>
          </a:xfrm>
          <a:solidFill>
            <a:schemeClr val="bg1">
              <a:alpha val="73000"/>
            </a:schemeClr>
          </a:solidFill>
        </p:spPr>
        <p:txBody>
          <a:bodyPr>
            <a:normAutofit fontScale="90000"/>
          </a:bodyPr>
          <a:lstStyle/>
          <a:p>
            <a:r>
              <a:rPr lang="en-US" sz="3600" b="1" dirty="0" smtClean="0">
                <a:latin typeface="+mn-lt"/>
              </a:rPr>
              <a:t>Control vs fungicide at Flag Leaf </a:t>
            </a:r>
            <a:r>
              <a:rPr lang="en-US" sz="2000" b="1" dirty="0" smtClean="0">
                <a:latin typeface="+mn-lt"/>
              </a:rPr>
              <a:t>(Photo: June-6-16)</a:t>
            </a:r>
            <a:endParaRPr lang="en-US" sz="3600" b="1" dirty="0">
              <a:latin typeface="+mn-lt"/>
            </a:endParaRPr>
          </a:p>
        </p:txBody>
      </p:sp>
      <p:sp>
        <p:nvSpPr>
          <p:cNvPr id="5" name="Title 1"/>
          <p:cNvSpPr txBox="1">
            <a:spLocks/>
          </p:cNvSpPr>
          <p:nvPr/>
        </p:nvSpPr>
        <p:spPr>
          <a:xfrm>
            <a:off x="1126836" y="228600"/>
            <a:ext cx="6857999" cy="7958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Calibri"/>
                <a:ea typeface="+mj-ea"/>
                <a:cs typeface="+mj-cs"/>
              </a:rPr>
              <a:t>Timing is everything!</a:t>
            </a:r>
            <a:endParaRPr kumimoji="0" lang="en-US" sz="4800" b="1"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10372736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27A591">
                <a:alpha val="93000"/>
              </a:srgbClr>
            </a:gs>
            <a:gs pos="100000">
              <a:srgbClr val="00513B"/>
            </a:gs>
          </a:gsLst>
          <a:lin ang="5400000" scaled="1"/>
        </a:gra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838200" y="0"/>
            <a:ext cx="7772400" cy="1143000"/>
          </a:xfrm>
        </p:spPr>
        <p:txBody>
          <a:bodyPr/>
          <a:lstStyle/>
          <a:p>
            <a:pPr eaLnBrk="1" hangingPunct="1"/>
            <a:r>
              <a:rPr lang="en-US" sz="4000" b="1">
                <a:solidFill>
                  <a:srgbClr val="FFFF00"/>
                </a:solidFill>
              </a:rPr>
              <a:t>Fungicide Spray Opportunities</a:t>
            </a:r>
          </a:p>
        </p:txBody>
      </p:sp>
      <p:sp>
        <p:nvSpPr>
          <p:cNvPr id="30723" name="Rectangle 3"/>
          <p:cNvSpPr>
            <a:spLocks noGrp="1" noChangeArrowheads="1"/>
          </p:cNvSpPr>
          <p:nvPr>
            <p:ph type="body" idx="1"/>
          </p:nvPr>
        </p:nvSpPr>
        <p:spPr/>
        <p:txBody>
          <a:bodyPr/>
          <a:lstStyle/>
          <a:p>
            <a:pPr eaLnBrk="1" hangingPunct="1"/>
            <a:endParaRPr lang="en-US" smtClean="0"/>
          </a:p>
        </p:txBody>
      </p:sp>
      <p:graphicFrame>
        <p:nvGraphicFramePr>
          <p:cNvPr id="30725" name="Object 5"/>
          <p:cNvGraphicFramePr>
            <a:graphicFrameLocks noChangeAspect="1"/>
          </p:cNvGraphicFramePr>
          <p:nvPr>
            <p:extLst/>
          </p:nvPr>
        </p:nvGraphicFramePr>
        <p:xfrm>
          <a:off x="228600" y="1295400"/>
          <a:ext cx="8763000" cy="5334000"/>
        </p:xfrm>
        <a:graphic>
          <a:graphicData uri="http://schemas.openxmlformats.org/presentationml/2006/ole">
            <mc:AlternateContent xmlns:mc="http://schemas.openxmlformats.org/markup-compatibility/2006">
              <mc:Choice xmlns:v="urn:schemas-microsoft-com:vml" Requires="v">
                <p:oleObj spid="_x0000_s3127" name="Drawing" r:id="rId3" imgW="8772525" imgH="5343525" progId="Presentations.Drawing.11">
                  <p:embed/>
                </p:oleObj>
              </mc:Choice>
              <mc:Fallback>
                <p:oleObj name="Drawing" r:id="rId3" imgW="8772525" imgH="5343525" progId="Presentations.Drawing.11">
                  <p:embed/>
                  <p:pic>
                    <p:nvPicPr>
                      <p:cNvPr id="30725"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8763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0726" name="Group 6"/>
          <p:cNvGrpSpPr>
            <a:grpSpLocks/>
          </p:cNvGrpSpPr>
          <p:nvPr/>
        </p:nvGrpSpPr>
        <p:grpSpPr bwMode="auto">
          <a:xfrm>
            <a:off x="4572000" y="1905000"/>
            <a:ext cx="963613" cy="838200"/>
            <a:chOff x="2880" y="864"/>
            <a:chExt cx="607" cy="528"/>
          </a:xfrm>
        </p:grpSpPr>
        <p:sp>
          <p:nvSpPr>
            <p:cNvPr id="30727" name="Rectangle 7"/>
            <p:cNvSpPr>
              <a:spLocks noChangeArrowheads="1"/>
            </p:cNvSpPr>
            <p:nvPr/>
          </p:nvSpPr>
          <p:spPr bwMode="auto">
            <a:xfrm>
              <a:off x="2880" y="1152"/>
              <a:ext cx="576" cy="24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148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smtClean="0">
                <a:ln>
                  <a:noFill/>
                </a:ln>
                <a:solidFill>
                  <a:srgbClr val="000000"/>
                </a:solidFill>
                <a:effectLst/>
                <a:uLnTx/>
                <a:uFillTx/>
                <a:latin typeface="Arial"/>
                <a:ea typeface="+mn-ea"/>
                <a:cs typeface="+mn-cs"/>
              </a:endParaRPr>
            </a:p>
          </p:txBody>
        </p:sp>
        <p:sp>
          <p:nvSpPr>
            <p:cNvPr id="30728" name="Text Box 8"/>
            <p:cNvSpPr txBox="1">
              <a:spLocks noChangeArrowheads="1"/>
            </p:cNvSpPr>
            <p:nvPr/>
          </p:nvSpPr>
          <p:spPr bwMode="auto">
            <a:xfrm>
              <a:off x="2928" y="864"/>
              <a:ext cx="55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1480" rtl="0" eaLnBrk="0" fontAlgn="base" latinLnBrk="0" hangingPunct="0">
                <a:lnSpc>
                  <a:spcPct val="100000"/>
                </a:lnSpc>
                <a:spcBef>
                  <a:spcPct val="0"/>
                </a:spcBef>
                <a:spcAft>
                  <a:spcPct val="0"/>
                </a:spcAft>
                <a:buClrTx/>
                <a:buSzTx/>
                <a:buFontTx/>
                <a:buNone/>
                <a:tabLst/>
                <a:defRPr/>
              </a:pPr>
              <a:r>
                <a:rPr kumimoji="0" lang="en-CA" sz="2400" b="1" i="0" u="none" strike="noStrike" kern="1200" cap="none" spc="0" normalizeH="0" baseline="0" noProof="0">
                  <a:ln>
                    <a:noFill/>
                  </a:ln>
                  <a:solidFill>
                    <a:srgbClr val="000000"/>
                  </a:solidFill>
                  <a:effectLst/>
                  <a:uLnTx/>
                  <a:uFillTx/>
                  <a:latin typeface="Arial" charset="0"/>
                  <a:ea typeface="+mn-ea"/>
                  <a:cs typeface="+mn-cs"/>
                </a:rPr>
                <a:t>Herb</a:t>
              </a: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2" name="Rectangle 1"/>
          <p:cNvSpPr/>
          <p:nvPr/>
        </p:nvSpPr>
        <p:spPr>
          <a:xfrm>
            <a:off x="5535613" y="2366963"/>
            <a:ext cx="1398587" cy="381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48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p:cNvSpPr txBox="1"/>
          <p:nvPr/>
        </p:nvSpPr>
        <p:spPr>
          <a:xfrm>
            <a:off x="5638800" y="3352800"/>
            <a:ext cx="453970" cy="369332"/>
          </a:xfrm>
          <a:prstGeom prst="rect">
            <a:avLst/>
          </a:prstGeom>
          <a:solidFill>
            <a:schemeClr val="accent1">
              <a:lumMod val="60000"/>
              <a:lumOff val="40000"/>
            </a:schemeClr>
          </a:solidFill>
        </p:spPr>
        <p:txBody>
          <a:bodyPr wrap="none" rtlCol="0">
            <a:spAutoFit/>
          </a:bodyPr>
          <a:lstStyle/>
          <a:p>
            <a:pPr marL="0" marR="0" lvl="0" indent="0" algn="l" defTabSz="91148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000000"/>
                </a:solidFill>
                <a:effectLst/>
                <a:uLnTx/>
                <a:uFillTx/>
                <a:latin typeface="Arial"/>
                <a:ea typeface="+mn-ea"/>
                <a:cs typeface="+mn-cs"/>
              </a:rPr>
              <a:t>T1</a:t>
            </a:r>
            <a:endParaRPr kumimoji="0" lang="en-CA"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Box 9"/>
          <p:cNvSpPr txBox="1"/>
          <p:nvPr/>
        </p:nvSpPr>
        <p:spPr>
          <a:xfrm>
            <a:off x="6629400" y="2819400"/>
            <a:ext cx="453970" cy="369332"/>
          </a:xfrm>
          <a:prstGeom prst="rect">
            <a:avLst/>
          </a:prstGeom>
          <a:solidFill>
            <a:schemeClr val="accent1">
              <a:lumMod val="60000"/>
              <a:lumOff val="40000"/>
            </a:schemeClr>
          </a:solidFill>
        </p:spPr>
        <p:txBody>
          <a:bodyPr wrap="none" rtlCol="0">
            <a:spAutoFit/>
          </a:bodyPr>
          <a:lstStyle/>
          <a:p>
            <a:pPr marL="0" marR="0" lvl="0" indent="0" algn="l" defTabSz="91148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000000"/>
                </a:solidFill>
                <a:effectLst/>
                <a:uLnTx/>
                <a:uFillTx/>
                <a:latin typeface="Arial"/>
                <a:ea typeface="+mn-ea"/>
                <a:cs typeface="+mn-cs"/>
              </a:rPr>
              <a:t>T2</a:t>
            </a:r>
            <a:endParaRPr kumimoji="0" lang="en-CA"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extBox 11"/>
          <p:cNvSpPr txBox="1"/>
          <p:nvPr/>
        </p:nvSpPr>
        <p:spPr>
          <a:xfrm>
            <a:off x="8153400" y="2546343"/>
            <a:ext cx="453970" cy="369332"/>
          </a:xfrm>
          <a:prstGeom prst="rect">
            <a:avLst/>
          </a:prstGeom>
          <a:solidFill>
            <a:schemeClr val="accent1">
              <a:lumMod val="60000"/>
              <a:lumOff val="40000"/>
            </a:schemeClr>
          </a:solidFill>
        </p:spPr>
        <p:txBody>
          <a:bodyPr wrap="none" rtlCol="0">
            <a:spAutoFit/>
          </a:bodyPr>
          <a:lstStyle/>
          <a:p>
            <a:pPr marL="0" marR="0" lvl="0" indent="0" algn="l" defTabSz="91148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smtClean="0">
                <a:ln>
                  <a:noFill/>
                </a:ln>
                <a:solidFill>
                  <a:srgbClr val="000000"/>
                </a:solidFill>
                <a:effectLst/>
                <a:uLnTx/>
                <a:uFillTx/>
                <a:latin typeface="Arial"/>
                <a:ea typeface="+mn-ea"/>
                <a:cs typeface="+mn-cs"/>
              </a:rPr>
              <a:t>T3</a:t>
            </a:r>
            <a:endParaRPr kumimoji="0" lang="en-CA"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135921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smtClean="0"/>
              <a:t>Stripe rust yield response to fungicide timing across trials</a:t>
            </a:r>
            <a:endParaRPr lang="en-US" b="1" dirty="0"/>
          </a:p>
        </p:txBody>
      </p:sp>
      <p:graphicFrame>
        <p:nvGraphicFramePr>
          <p:cNvPr id="5" name="Content Placeholder 4"/>
          <p:cNvGraphicFramePr>
            <a:graphicFrameLocks noGrp="1"/>
          </p:cNvGraphicFramePr>
          <p:nvPr>
            <p:ph idx="1"/>
            <p:extLst/>
          </p:nvPr>
        </p:nvGraphicFramePr>
        <p:xfrm>
          <a:off x="142874" y="1493837"/>
          <a:ext cx="83820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38446" y="6211669"/>
            <a:ext cx="8867107" cy="646331"/>
          </a:xfrm>
          <a:prstGeom prst="rect">
            <a:avLst/>
          </a:prstGeom>
          <a:noFill/>
        </p:spPr>
        <p:txBody>
          <a:bodyPr wrap="none" rtlCol="0">
            <a:spAutoFit/>
          </a:bodyPr>
          <a:lstStyle/>
          <a:p>
            <a:pPr marL="0" marR="0" lvl="0" indent="0" algn="l" defTabSz="91148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Fks6 = first node visible, Apr-22; Fks9 = flag leaf, May-24; Fks10.5.1 = begin flowering, Jun-1</a:t>
            </a:r>
          </a:p>
          <a:p>
            <a:pPr marL="0" marR="0" lvl="0" indent="0" algn="l" defTabSz="911480" rtl="0" eaLnBrk="1" fontAlgn="auto" latinLnBrk="0" hangingPunct="1">
              <a:lnSpc>
                <a:spcPct val="100000"/>
              </a:lnSpc>
              <a:spcBef>
                <a:spcPts val="0"/>
              </a:spcBef>
              <a:spcAft>
                <a:spcPts val="0"/>
              </a:spcAft>
              <a:buClrTx/>
              <a:buSzTx/>
              <a:buFontTx/>
              <a:buNone/>
              <a:tabLst/>
              <a:defRPr/>
            </a:pPr>
            <a:r>
              <a:rPr lang="en-US" b="1" dirty="0" smtClean="0">
                <a:solidFill>
                  <a:prstClr val="black"/>
                </a:solidFill>
                <a:latin typeface="Calibri"/>
              </a:rPr>
              <a:t>Hot spot in field detected May-24, noted at Mason May-9</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Left Brace 7"/>
          <p:cNvSpPr/>
          <p:nvPr/>
        </p:nvSpPr>
        <p:spPr>
          <a:xfrm rot="5400000">
            <a:off x="2457449" y="931862"/>
            <a:ext cx="419100" cy="2476500"/>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14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Left Brace 8"/>
          <p:cNvSpPr/>
          <p:nvPr/>
        </p:nvSpPr>
        <p:spPr>
          <a:xfrm rot="5400000">
            <a:off x="4738687" y="1598613"/>
            <a:ext cx="333375" cy="1143000"/>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14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Left Brace 9"/>
          <p:cNvSpPr/>
          <p:nvPr/>
        </p:nvSpPr>
        <p:spPr>
          <a:xfrm rot="5400000">
            <a:off x="6196012" y="1598612"/>
            <a:ext cx="333375" cy="1143000"/>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14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Left Brace 10"/>
          <p:cNvSpPr/>
          <p:nvPr/>
        </p:nvSpPr>
        <p:spPr>
          <a:xfrm rot="5400000">
            <a:off x="7643813" y="1598612"/>
            <a:ext cx="333375" cy="1143000"/>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148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
          <p:cNvSpPr txBox="1"/>
          <p:nvPr/>
        </p:nvSpPr>
        <p:spPr>
          <a:xfrm>
            <a:off x="4638674" y="1579562"/>
            <a:ext cx="533400" cy="4191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14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T3</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
          <p:cNvSpPr txBox="1"/>
          <p:nvPr/>
        </p:nvSpPr>
        <p:spPr>
          <a:xfrm>
            <a:off x="6095999" y="1579562"/>
            <a:ext cx="533400" cy="4191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14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T2</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
          <p:cNvSpPr txBox="1"/>
          <p:nvPr/>
        </p:nvSpPr>
        <p:spPr>
          <a:xfrm>
            <a:off x="7324725" y="1579562"/>
            <a:ext cx="533400" cy="4191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14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T2+T3</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1038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160130635"/>
              </p:ext>
            </p:extLst>
          </p:nvPr>
        </p:nvGraphicFramePr>
        <p:xfrm>
          <a:off x="185577" y="685800"/>
          <a:ext cx="8762995" cy="5647284"/>
        </p:xfrm>
        <a:graphic>
          <a:graphicData uri="http://schemas.openxmlformats.org/drawingml/2006/table">
            <a:tbl>
              <a:tblPr>
                <a:effectLst>
                  <a:outerShdw blurRad="50800" dist="50800" dir="5400000" algn="ctr" rotWithShape="0">
                    <a:schemeClr val="accent3">
                      <a:lumMod val="20000"/>
                      <a:lumOff val="80000"/>
                    </a:schemeClr>
                  </a:outerShdw>
                </a:effectLst>
              </a:tblPr>
              <a:tblGrid>
                <a:gridCol w="609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1159160">
                  <a:extLst>
                    <a:ext uri="{9D8B030D-6E8A-4147-A177-3AD203B41FA5}">
                      <a16:colId xmlns:a16="http://schemas.microsoft.com/office/drawing/2014/main" val="20004"/>
                    </a:ext>
                  </a:extLst>
                </a:gridCol>
                <a:gridCol w="745840">
                  <a:extLst>
                    <a:ext uri="{9D8B030D-6E8A-4147-A177-3AD203B41FA5}">
                      <a16:colId xmlns:a16="http://schemas.microsoft.com/office/drawing/2014/main" val="20005"/>
                    </a:ext>
                  </a:extLst>
                </a:gridCol>
                <a:gridCol w="581887">
                  <a:extLst>
                    <a:ext uri="{9D8B030D-6E8A-4147-A177-3AD203B41FA5}">
                      <a16:colId xmlns:a16="http://schemas.microsoft.com/office/drawing/2014/main" val="20006"/>
                    </a:ext>
                  </a:extLst>
                </a:gridCol>
                <a:gridCol w="637308">
                  <a:extLst>
                    <a:ext uri="{9D8B030D-6E8A-4147-A177-3AD203B41FA5}">
                      <a16:colId xmlns:a16="http://schemas.microsoft.com/office/drawing/2014/main" val="20007"/>
                    </a:ext>
                  </a:extLst>
                </a:gridCol>
                <a:gridCol w="584200">
                  <a:extLst>
                    <a:ext uri="{9D8B030D-6E8A-4147-A177-3AD203B41FA5}">
                      <a16:colId xmlns:a16="http://schemas.microsoft.com/office/drawing/2014/main" val="20008"/>
                    </a:ext>
                  </a:extLst>
                </a:gridCol>
                <a:gridCol w="584200">
                  <a:extLst>
                    <a:ext uri="{9D8B030D-6E8A-4147-A177-3AD203B41FA5}">
                      <a16:colId xmlns:a16="http://schemas.microsoft.com/office/drawing/2014/main" val="20009"/>
                    </a:ext>
                  </a:extLst>
                </a:gridCol>
                <a:gridCol w="584200">
                  <a:extLst>
                    <a:ext uri="{9D8B030D-6E8A-4147-A177-3AD203B41FA5}">
                      <a16:colId xmlns:a16="http://schemas.microsoft.com/office/drawing/2014/main" val="20010"/>
                    </a:ext>
                  </a:extLst>
                </a:gridCol>
              </a:tblGrid>
              <a:tr h="438273">
                <a:tc>
                  <a:txBody>
                    <a:bodyPr/>
                    <a:lstStyle/>
                    <a:p>
                      <a:pPr marL="0" marR="0" algn="ctr">
                        <a:spcBef>
                          <a:spcPts val="575"/>
                        </a:spcBef>
                        <a:spcAft>
                          <a:spcPts val="250"/>
                        </a:spcAft>
                      </a:pPr>
                      <a:r>
                        <a:rPr lang="en-US" sz="1200" b="1" dirty="0">
                          <a:effectLst/>
                          <a:latin typeface="Arial"/>
                          <a:ea typeface="Times New Roman"/>
                        </a:rPr>
                        <a:t>Class</a:t>
                      </a:r>
                      <a:endParaRPr lang="en-CA" sz="2400" b="1" dirty="0">
                        <a:effectLst/>
                        <a:latin typeface="Times New Roman"/>
                        <a:ea typeface="Times New Roman"/>
                      </a:endParaRPr>
                    </a:p>
                  </a:txBody>
                  <a:tcPr marL="44042" marR="440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575"/>
                        </a:spcBef>
                        <a:spcAft>
                          <a:spcPts val="250"/>
                        </a:spcAft>
                      </a:pPr>
                      <a:r>
                        <a:rPr lang="en-US" sz="1200" b="1" dirty="0">
                          <a:effectLst/>
                          <a:latin typeface="Arial"/>
                          <a:ea typeface="Times New Roman"/>
                        </a:rPr>
                        <a:t>Active ingredient</a:t>
                      </a:r>
                      <a:endParaRPr lang="en-CA" sz="2400" b="1" dirty="0">
                        <a:effectLst/>
                        <a:latin typeface="Times New Roman"/>
                        <a:ea typeface="Times New Roman"/>
                      </a:endParaRPr>
                    </a:p>
                  </a:txBody>
                  <a:tcPr marL="44042" marR="440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575"/>
                        </a:spcBef>
                        <a:spcAft>
                          <a:spcPts val="250"/>
                        </a:spcAft>
                      </a:pPr>
                      <a:r>
                        <a:rPr lang="en-US" sz="1200" b="1" dirty="0">
                          <a:effectLst/>
                          <a:latin typeface="Arial"/>
                          <a:ea typeface="Times New Roman"/>
                        </a:rPr>
                        <a:t>Product</a:t>
                      </a:r>
                      <a:endParaRPr lang="en-CA" sz="2400" b="1" dirty="0">
                        <a:effectLst/>
                        <a:latin typeface="Times New Roman"/>
                        <a:ea typeface="Times New Roman"/>
                      </a:endParaRPr>
                    </a:p>
                  </a:txBody>
                  <a:tcPr marL="44042" marR="440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575"/>
                        </a:spcBef>
                        <a:spcAft>
                          <a:spcPts val="250"/>
                        </a:spcAft>
                      </a:pPr>
                      <a:r>
                        <a:rPr lang="en-US" sz="1200" b="1" dirty="0">
                          <a:effectLst/>
                          <a:latin typeface="Arial"/>
                          <a:ea typeface="Times New Roman"/>
                        </a:rPr>
                        <a:t>Powdery mildew</a:t>
                      </a:r>
                      <a:endParaRPr lang="en-CA" sz="2400" b="1" dirty="0">
                        <a:effectLst/>
                        <a:latin typeface="Times New Roman"/>
                        <a:ea typeface="Times New Roman"/>
                      </a:endParaRPr>
                    </a:p>
                  </a:txBody>
                  <a:tcPr marL="44042" marR="440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575"/>
                        </a:spcBef>
                        <a:spcAft>
                          <a:spcPts val="0"/>
                        </a:spcAft>
                      </a:pPr>
                      <a:r>
                        <a:rPr lang="en-US" sz="1200" b="1" dirty="0" err="1">
                          <a:effectLst/>
                          <a:latin typeface="Arial"/>
                          <a:ea typeface="Times New Roman"/>
                        </a:rPr>
                        <a:t>Stagonospora</a:t>
                      </a:r>
                      <a:endParaRPr lang="en-CA" sz="2400" b="1" dirty="0">
                        <a:effectLst/>
                        <a:latin typeface="Times New Roman"/>
                        <a:ea typeface="Times New Roman"/>
                      </a:endParaRPr>
                    </a:p>
                    <a:p>
                      <a:pPr marL="0" marR="0" algn="ctr">
                        <a:spcBef>
                          <a:spcPts val="0"/>
                        </a:spcBef>
                        <a:spcAft>
                          <a:spcPts val="250"/>
                        </a:spcAft>
                      </a:pPr>
                      <a:r>
                        <a:rPr lang="en-US" sz="1200" b="1" dirty="0">
                          <a:effectLst/>
                          <a:latin typeface="Arial"/>
                          <a:ea typeface="Times New Roman"/>
                        </a:rPr>
                        <a:t>leaf/glume blotch</a:t>
                      </a:r>
                      <a:endParaRPr lang="en-CA" sz="2400" b="1" dirty="0">
                        <a:effectLst/>
                        <a:latin typeface="Times New Roman"/>
                        <a:ea typeface="Times New Roman"/>
                      </a:endParaRPr>
                    </a:p>
                  </a:txBody>
                  <a:tcPr marL="44042" marR="440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250"/>
                        </a:spcAft>
                      </a:pPr>
                      <a:r>
                        <a:rPr lang="en-US" sz="1200" b="1" dirty="0" err="1">
                          <a:effectLst/>
                          <a:latin typeface="Arial"/>
                          <a:ea typeface="Times New Roman"/>
                        </a:rPr>
                        <a:t>Septoria</a:t>
                      </a:r>
                      <a:r>
                        <a:rPr lang="en-US" sz="1200" b="1" dirty="0">
                          <a:effectLst/>
                          <a:latin typeface="Arial"/>
                          <a:ea typeface="Times New Roman"/>
                        </a:rPr>
                        <a:t> leaf blotch</a:t>
                      </a:r>
                      <a:endParaRPr lang="en-CA" sz="2400" b="1" dirty="0">
                        <a:effectLst/>
                        <a:latin typeface="Times New Roman"/>
                        <a:ea typeface="Times New Roman"/>
                      </a:endParaRPr>
                    </a:p>
                  </a:txBody>
                  <a:tcPr marL="44042" marR="440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250"/>
                        </a:spcAft>
                      </a:pPr>
                      <a:r>
                        <a:rPr lang="en-US" sz="1200" b="1" dirty="0">
                          <a:effectLst/>
                          <a:latin typeface="Arial"/>
                          <a:ea typeface="Times New Roman"/>
                        </a:rPr>
                        <a:t>Tan spot</a:t>
                      </a:r>
                      <a:endParaRPr lang="en-CA" sz="2400" b="1" dirty="0">
                        <a:effectLst/>
                        <a:latin typeface="Times New Roman"/>
                        <a:ea typeface="Times New Roman"/>
                      </a:endParaRPr>
                    </a:p>
                  </a:txBody>
                  <a:tcPr marL="44042" marR="440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250"/>
                        </a:spcAft>
                      </a:pPr>
                      <a:r>
                        <a:rPr lang="en-US" sz="1200" b="1" dirty="0">
                          <a:effectLst/>
                          <a:latin typeface="Arial"/>
                          <a:ea typeface="Times New Roman"/>
                        </a:rPr>
                        <a:t>Stripe rust</a:t>
                      </a:r>
                      <a:endParaRPr lang="en-CA" sz="2400" b="1" dirty="0">
                        <a:effectLst/>
                        <a:latin typeface="Times New Roman"/>
                        <a:ea typeface="Times New Roman"/>
                      </a:endParaRPr>
                    </a:p>
                  </a:txBody>
                  <a:tcPr marL="44042" marR="440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575"/>
                        </a:spcBef>
                        <a:spcAft>
                          <a:spcPts val="250"/>
                        </a:spcAft>
                      </a:pPr>
                      <a:r>
                        <a:rPr lang="en-US" sz="1200" b="1" dirty="0">
                          <a:effectLst/>
                          <a:latin typeface="Arial"/>
                          <a:ea typeface="Times New Roman"/>
                        </a:rPr>
                        <a:t>Leaf rust</a:t>
                      </a:r>
                      <a:endParaRPr lang="en-CA" sz="2400" b="1" dirty="0">
                        <a:effectLst/>
                        <a:latin typeface="Times New Roman"/>
                        <a:ea typeface="Times New Roman"/>
                      </a:endParaRPr>
                    </a:p>
                  </a:txBody>
                  <a:tcPr marL="44042" marR="440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250"/>
                        </a:spcAft>
                      </a:pPr>
                      <a:r>
                        <a:rPr lang="en-US" sz="1200" b="1" dirty="0">
                          <a:effectLst/>
                          <a:latin typeface="Arial"/>
                          <a:ea typeface="Times New Roman"/>
                        </a:rPr>
                        <a:t>Stem rust</a:t>
                      </a:r>
                      <a:endParaRPr lang="en-CA" sz="2400" b="1" dirty="0">
                        <a:effectLst/>
                        <a:latin typeface="Times New Roman"/>
                        <a:ea typeface="Times New Roman"/>
                      </a:endParaRPr>
                    </a:p>
                  </a:txBody>
                  <a:tcPr marL="44042" marR="440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250"/>
                        </a:spcAft>
                      </a:pPr>
                      <a:r>
                        <a:rPr lang="en-US" sz="1200" b="1" dirty="0">
                          <a:effectLst/>
                          <a:latin typeface="Arial"/>
                          <a:ea typeface="Times New Roman"/>
                        </a:rPr>
                        <a:t>Head scab</a:t>
                      </a:r>
                      <a:endParaRPr lang="en-CA" sz="2400" b="1" dirty="0">
                        <a:effectLst/>
                        <a:latin typeface="Times New Roman"/>
                        <a:ea typeface="Times New Roman"/>
                      </a:endParaRPr>
                    </a:p>
                  </a:txBody>
                  <a:tcPr marL="44042" marR="4404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284392">
                <a:tc rowSpan="3">
                  <a:txBody>
                    <a:bodyPr/>
                    <a:lstStyle/>
                    <a:p>
                      <a:pPr marL="71755" marR="71755" algn="ctr">
                        <a:spcBef>
                          <a:spcPts val="575"/>
                        </a:spcBef>
                        <a:spcAft>
                          <a:spcPts val="250"/>
                        </a:spcAft>
                      </a:pPr>
                      <a:r>
                        <a:rPr lang="en-US" sz="1200" b="1" dirty="0" err="1">
                          <a:effectLst/>
                          <a:latin typeface="Arial"/>
                          <a:ea typeface="Times New Roman"/>
                        </a:rPr>
                        <a:t>Strobilurin</a:t>
                      </a:r>
                      <a:endParaRPr lang="en-CA" sz="2400" b="1" dirty="0">
                        <a:effectLst/>
                        <a:latin typeface="Times New Roman"/>
                        <a:ea typeface="Times New Roman"/>
                      </a:endParaRPr>
                    </a:p>
                  </a:txBody>
                  <a:tcPr marL="44042" marR="44042"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spcBef>
                          <a:spcPts val="0"/>
                        </a:spcBef>
                        <a:spcAft>
                          <a:spcPts val="0"/>
                        </a:spcAft>
                      </a:pPr>
                      <a:r>
                        <a:rPr lang="en-US" sz="1200" b="1" dirty="0" err="1">
                          <a:effectLst/>
                          <a:latin typeface="Arial"/>
                          <a:ea typeface="Times New Roman"/>
                        </a:rPr>
                        <a:t>Picoxystrobin</a:t>
                      </a:r>
                      <a:r>
                        <a:rPr lang="en-US" sz="1200" b="1" dirty="0">
                          <a:effectLst/>
                          <a:latin typeface="Arial"/>
                          <a:ea typeface="Times New Roman"/>
                        </a:rPr>
                        <a:t> </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a:effectLst/>
                          <a:latin typeface="Arial"/>
                          <a:ea typeface="Times New Roman"/>
                        </a:rPr>
                        <a:t>Acapela</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a:effectLst/>
                          <a:latin typeface="Arial"/>
                          <a:ea typeface="Times New Roman"/>
                        </a:rPr>
                        <a:t>G</a:t>
                      </a:r>
                      <a:r>
                        <a:rPr lang="en-US" sz="1200" b="1" baseline="30000">
                          <a:effectLst/>
                          <a:latin typeface="Arial"/>
                          <a:ea typeface="Times New Roman"/>
                        </a:rPr>
                        <a:t>1</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a:effectLst/>
                          <a:latin typeface="Arial"/>
                          <a:ea typeface="Times New Roman"/>
                        </a:rPr>
                        <a:t>VG</a:t>
                      </a:r>
                      <a:r>
                        <a:rPr lang="en-US" sz="1200" b="1" baseline="30000">
                          <a:effectLst/>
                          <a:latin typeface="Arial"/>
                          <a:ea typeface="Times New Roman"/>
                        </a:rPr>
                        <a:t>2</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dirty="0">
                          <a:effectLst/>
                          <a:latin typeface="Arial"/>
                          <a:ea typeface="Times New Roman"/>
                        </a:rPr>
                        <a:t>E</a:t>
                      </a:r>
                      <a:r>
                        <a:rPr lang="en-US" sz="1200" b="1" baseline="30000" dirty="0">
                          <a:effectLst/>
                          <a:latin typeface="Arial"/>
                          <a:ea typeface="Times New Roman"/>
                        </a:rPr>
                        <a:t>3</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a:effectLst/>
                          <a:latin typeface="Arial"/>
                          <a:ea typeface="Times New Roman"/>
                        </a:rPr>
                        <a:t>NL</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290989">
                <a:tc vMerge="1">
                  <a:txBody>
                    <a:bodyPr/>
                    <a:lstStyle/>
                    <a:p>
                      <a:endParaRPr lang="en-CA"/>
                    </a:p>
                  </a:txBody>
                  <a:tcPr/>
                </a:tc>
                <a:tc>
                  <a:txBody>
                    <a:bodyPr/>
                    <a:lstStyle/>
                    <a:p>
                      <a:pPr marL="0" marR="0">
                        <a:spcBef>
                          <a:spcPts val="0"/>
                        </a:spcBef>
                        <a:spcAft>
                          <a:spcPts val="0"/>
                        </a:spcAft>
                      </a:pPr>
                      <a:r>
                        <a:rPr lang="en-US" sz="1200" b="1" dirty="0" err="1">
                          <a:effectLst/>
                          <a:latin typeface="Arial"/>
                          <a:ea typeface="Times New Roman"/>
                        </a:rPr>
                        <a:t>Fluoxastrobin</a:t>
                      </a:r>
                      <a:r>
                        <a:rPr lang="en-US" sz="1200" b="1" dirty="0">
                          <a:effectLst/>
                          <a:latin typeface="Arial"/>
                          <a:ea typeface="Times New Roman"/>
                        </a:rPr>
                        <a:t> </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dirty="0" err="1">
                          <a:effectLst/>
                          <a:latin typeface="Arial"/>
                          <a:ea typeface="Times New Roman"/>
                        </a:rPr>
                        <a:t>Evito</a:t>
                      </a:r>
                      <a:r>
                        <a:rPr lang="en-US" sz="1200" b="1" dirty="0">
                          <a:effectLst/>
                          <a:latin typeface="Arial"/>
                          <a:ea typeface="Times New Roman"/>
                        </a:rPr>
                        <a:t> 480 SC</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dirty="0">
                          <a:effectLst/>
                          <a:latin typeface="Arial"/>
                          <a:ea typeface="Times New Roman"/>
                        </a:rPr>
                        <a:t>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dirty="0">
                          <a:effectLst/>
                          <a:latin typeface="Arial"/>
                          <a:ea typeface="Times New Roman"/>
                        </a:rPr>
                        <a:t>--</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dirty="0">
                          <a:effectLst/>
                          <a:latin typeface="Arial"/>
                          <a:ea typeface="Times New Roman"/>
                        </a:rPr>
                        <a:t>--</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dirty="0">
                          <a:effectLst/>
                          <a:latin typeface="Arial"/>
                          <a:ea typeface="Times New Roman"/>
                        </a:rPr>
                        <a:t>--</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a:effectLst/>
                          <a:latin typeface="Arial"/>
                          <a:ea typeface="Times New Roman"/>
                        </a:rPr>
                        <a:t>--</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a:effectLst/>
                          <a:latin typeface="Arial"/>
                          <a:ea typeface="Times New Roman"/>
                        </a:rPr>
                        <a:t>NL</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2"/>
                  </a:ext>
                </a:extLst>
              </a:tr>
              <a:tr h="271200">
                <a:tc vMerge="1">
                  <a:txBody>
                    <a:bodyPr/>
                    <a:lstStyle/>
                    <a:p>
                      <a:endParaRPr lang="en-CA"/>
                    </a:p>
                  </a:txBody>
                  <a:tcPr/>
                </a:tc>
                <a:tc>
                  <a:txBody>
                    <a:bodyPr/>
                    <a:lstStyle/>
                    <a:p>
                      <a:pPr marL="0" marR="0">
                        <a:spcBef>
                          <a:spcPts val="0"/>
                        </a:spcBef>
                        <a:spcAft>
                          <a:spcPts val="0"/>
                        </a:spcAft>
                      </a:pPr>
                      <a:r>
                        <a:rPr lang="en-US" sz="1200" b="1" dirty="0" err="1">
                          <a:effectLst/>
                          <a:latin typeface="Arial"/>
                          <a:ea typeface="Times New Roman"/>
                        </a:rPr>
                        <a:t>Pyraclostrobin</a:t>
                      </a:r>
                      <a:r>
                        <a:rPr lang="en-US" sz="1200" b="1" dirty="0">
                          <a:effectLst/>
                          <a:latin typeface="Arial"/>
                          <a:ea typeface="Times New Roman"/>
                        </a:rPr>
                        <a:t> </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dirty="0">
                          <a:effectLst/>
                          <a:latin typeface="Arial"/>
                          <a:ea typeface="Times New Roman"/>
                        </a:rPr>
                        <a:t>Headline </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a:effectLst/>
                          <a:latin typeface="Arial"/>
                          <a:ea typeface="Times New Roman"/>
                        </a:rPr>
                        <a:t>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dirty="0">
                          <a:effectLst/>
                          <a:latin typeface="Arial"/>
                          <a:ea typeface="Times New Roman"/>
                        </a:rPr>
                        <a:t>VG</a:t>
                      </a:r>
                      <a:r>
                        <a:rPr lang="en-US" sz="1200" b="1" baseline="30000" dirty="0">
                          <a:effectLst/>
                          <a:latin typeface="Arial"/>
                          <a:ea typeface="Times New Roman"/>
                        </a:rPr>
                        <a:t>2</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dirty="0">
                          <a:effectLst/>
                          <a:latin typeface="Arial"/>
                          <a:ea typeface="Times New Roman"/>
                        </a:rPr>
                        <a:t>VG</a:t>
                      </a:r>
                      <a:r>
                        <a:rPr lang="en-US" sz="1200" b="1" baseline="30000" dirty="0">
                          <a:effectLst/>
                          <a:latin typeface="Arial"/>
                          <a:ea typeface="Times New Roman"/>
                        </a:rPr>
                        <a:t>2</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dirty="0">
                          <a:effectLst/>
                          <a:latin typeface="Arial"/>
                          <a:ea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dirty="0">
                          <a:effectLst/>
                          <a:latin typeface="Arial"/>
                          <a:ea typeface="Times New Roman"/>
                        </a:rPr>
                        <a:t>E</a:t>
                      </a:r>
                      <a:r>
                        <a:rPr lang="en-US" sz="1200" b="1" baseline="30000" dirty="0">
                          <a:effectLst/>
                          <a:latin typeface="Arial"/>
                          <a:ea typeface="Times New Roman"/>
                        </a:rPr>
                        <a:t>3</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dirty="0">
                          <a:effectLst/>
                          <a:latin typeface="Arial"/>
                          <a:ea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dirty="0">
                          <a:effectLst/>
                          <a:latin typeface="Arial"/>
                          <a:ea typeface="Times New Roman"/>
                        </a:rPr>
                        <a:t>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200" b="1" dirty="0">
                          <a:effectLst/>
                          <a:latin typeface="Arial"/>
                          <a:ea typeface="Times New Roman"/>
                        </a:rPr>
                        <a:t>NL</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3"/>
                  </a:ext>
                </a:extLst>
              </a:tr>
              <a:tr h="264602">
                <a:tc rowSpan="5">
                  <a:txBody>
                    <a:bodyPr/>
                    <a:lstStyle/>
                    <a:p>
                      <a:pPr marL="71755" marR="71755" algn="ctr">
                        <a:lnSpc>
                          <a:spcPct val="50000"/>
                        </a:lnSpc>
                        <a:spcBef>
                          <a:spcPts val="575"/>
                        </a:spcBef>
                        <a:spcAft>
                          <a:spcPts val="250"/>
                        </a:spcAft>
                      </a:pPr>
                      <a:r>
                        <a:rPr lang="en-US" sz="1200" b="1" dirty="0" err="1">
                          <a:effectLst/>
                          <a:latin typeface="Arial"/>
                          <a:ea typeface="Times New Roman"/>
                        </a:rPr>
                        <a:t>Triazole</a:t>
                      </a:r>
                      <a:endParaRPr lang="en-CA" sz="2400" b="1" dirty="0">
                        <a:effectLst/>
                        <a:latin typeface="Times New Roman"/>
                        <a:ea typeface="Times New Roman"/>
                      </a:endParaRPr>
                    </a:p>
                  </a:txBody>
                  <a:tcPr marL="44042" marR="44042"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1200" b="1" dirty="0" err="1">
                          <a:effectLst/>
                          <a:latin typeface="Arial"/>
                          <a:ea typeface="Times New Roman"/>
                        </a:rPr>
                        <a:t>Metconazole</a:t>
                      </a:r>
                      <a:r>
                        <a:rPr lang="en-US" sz="1200" b="1" dirty="0">
                          <a:effectLst/>
                          <a:latin typeface="Arial"/>
                          <a:ea typeface="Times New Roman"/>
                        </a:rPr>
                        <a:t> </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err="1">
                          <a:effectLst/>
                          <a:latin typeface="Arial"/>
                          <a:ea typeface="Times New Roman"/>
                        </a:rPr>
                        <a:t>Caramba</a:t>
                      </a:r>
                      <a:r>
                        <a:rPr lang="en-US" sz="1200" b="1" dirty="0">
                          <a:effectLst/>
                          <a:latin typeface="Arial"/>
                          <a:ea typeface="Times New Roman"/>
                        </a:rPr>
                        <a:t> </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a:effectLst/>
                          <a:latin typeface="Arial"/>
                          <a:ea typeface="Times New Roman"/>
                        </a:rPr>
                        <a:t>--</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271200">
                <a:tc vMerge="1">
                  <a:txBody>
                    <a:bodyPr/>
                    <a:lstStyle/>
                    <a:p>
                      <a:endParaRPr lang="en-CA"/>
                    </a:p>
                  </a:txBody>
                  <a:tcPr/>
                </a:tc>
                <a:tc>
                  <a:txBody>
                    <a:bodyPr/>
                    <a:lstStyle/>
                    <a:p>
                      <a:pPr marL="0" marR="0">
                        <a:spcBef>
                          <a:spcPts val="0"/>
                        </a:spcBef>
                        <a:spcAft>
                          <a:spcPts val="0"/>
                        </a:spcAft>
                      </a:pPr>
                      <a:r>
                        <a:rPr lang="en-US" sz="1200" b="1" dirty="0" err="1">
                          <a:effectLst/>
                          <a:latin typeface="Arial"/>
                          <a:ea typeface="Times New Roman"/>
                        </a:rPr>
                        <a:t>Propiconazole</a:t>
                      </a:r>
                      <a:r>
                        <a:rPr lang="en-US" sz="1200" b="1" dirty="0">
                          <a:effectLst/>
                          <a:latin typeface="Arial"/>
                          <a:ea typeface="Times New Roman"/>
                        </a:rPr>
                        <a:t> </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Tilt </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a:effectLst/>
                          <a:latin typeface="Arial"/>
                          <a:ea typeface="Times New Roman"/>
                        </a:rPr>
                        <a:t>P</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292182">
                <a:tc vMerge="1">
                  <a:txBody>
                    <a:bodyPr/>
                    <a:lstStyle/>
                    <a:p>
                      <a:endParaRPr lang="en-CA"/>
                    </a:p>
                  </a:txBody>
                  <a:tcPr/>
                </a:tc>
                <a:tc>
                  <a:txBody>
                    <a:bodyPr/>
                    <a:lstStyle/>
                    <a:p>
                      <a:pPr marL="0" marR="0">
                        <a:lnSpc>
                          <a:spcPct val="50000"/>
                        </a:lnSpc>
                        <a:spcBef>
                          <a:spcPts val="250"/>
                        </a:spcBef>
                        <a:spcAft>
                          <a:spcPts val="0"/>
                        </a:spcAft>
                      </a:pPr>
                      <a:r>
                        <a:rPr lang="en-US" sz="1200" b="1" dirty="0" err="1">
                          <a:effectLst/>
                          <a:latin typeface="Arial"/>
                          <a:ea typeface="Times New Roman"/>
                        </a:rPr>
                        <a:t>Prothioconazole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err="1">
                          <a:effectLst/>
                          <a:latin typeface="Arial"/>
                          <a:ea typeface="Times New Roman"/>
                        </a:rPr>
                        <a:t>Proline</a:t>
                      </a:r>
                      <a:r>
                        <a:rPr lang="en-US" sz="1200" b="1" dirty="0">
                          <a:effectLst/>
                          <a:latin typeface="Arial"/>
                          <a:ea typeface="Times New Roman"/>
                        </a:rPr>
                        <a:t> </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a:effectLst/>
                          <a:latin typeface="Arial"/>
                          <a:ea typeface="Times New Roman"/>
                        </a:rPr>
                        <a:t>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264602">
                <a:tc vMerge="1">
                  <a:txBody>
                    <a:bodyPr/>
                    <a:lstStyle/>
                    <a:p>
                      <a:endParaRPr lang="en-CA"/>
                    </a:p>
                  </a:txBody>
                  <a:tcPr/>
                </a:tc>
                <a:tc>
                  <a:txBody>
                    <a:bodyPr/>
                    <a:lstStyle/>
                    <a:p>
                      <a:pPr marL="0" marR="0">
                        <a:spcBef>
                          <a:spcPts val="0"/>
                        </a:spcBef>
                        <a:spcAft>
                          <a:spcPts val="0"/>
                        </a:spcAft>
                      </a:pPr>
                      <a:r>
                        <a:rPr lang="en-US" sz="1200" b="1">
                          <a:effectLst/>
                          <a:latin typeface="Arial"/>
                          <a:ea typeface="Times New Roman"/>
                        </a:rPr>
                        <a:t>Tebuconazole </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a:effectLst/>
                          <a:latin typeface="Arial"/>
                          <a:ea typeface="Times New Roman"/>
                        </a:rPr>
                        <a:t>Folicur </a:t>
                      </a:r>
                      <a:r>
                        <a:rPr lang="en-US" sz="1200" b="1" baseline="30000">
                          <a:effectLst/>
                          <a:latin typeface="Arial"/>
                          <a:ea typeface="Times New Roman"/>
                        </a:rPr>
                        <a:t>4</a:t>
                      </a:r>
                      <a:r>
                        <a:rPr lang="en-US" sz="1200" b="1">
                          <a:effectLst/>
                          <a:latin typeface="Arial"/>
                          <a:ea typeface="Times New Roman"/>
                        </a:rPr>
                        <a:t> </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NL</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NL</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NL</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NL</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a:effectLst/>
                          <a:latin typeface="Arial"/>
                          <a:ea typeface="Times New Roman"/>
                        </a:rPr>
                        <a:t>F</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r h="330569">
                <a:tc vMerge="1">
                  <a:txBody>
                    <a:bodyPr/>
                    <a:lstStyle/>
                    <a:p>
                      <a:endParaRPr lang="en-CA"/>
                    </a:p>
                  </a:txBody>
                  <a:tcPr/>
                </a:tc>
                <a:tc>
                  <a:txBody>
                    <a:bodyPr/>
                    <a:lstStyle/>
                    <a:p>
                      <a:pPr marL="0" marR="0">
                        <a:spcBef>
                          <a:spcPts val="0"/>
                        </a:spcBef>
                        <a:spcAft>
                          <a:spcPts val="0"/>
                        </a:spcAft>
                      </a:pPr>
                      <a:r>
                        <a:rPr lang="en-US" sz="1200" b="1">
                          <a:effectLst/>
                          <a:latin typeface="Arial"/>
                          <a:ea typeface="Times New Roman"/>
                        </a:rPr>
                        <a:t>Prothioconazole</a:t>
                      </a:r>
                      <a:endParaRPr lang="en-CA" sz="2400" b="1">
                        <a:effectLst/>
                        <a:latin typeface="Times New Roman"/>
                        <a:ea typeface="Times New Roman"/>
                      </a:endParaRPr>
                    </a:p>
                    <a:p>
                      <a:pPr marL="0" marR="0">
                        <a:spcBef>
                          <a:spcPts val="0"/>
                        </a:spcBef>
                        <a:spcAft>
                          <a:spcPts val="0"/>
                        </a:spcAft>
                      </a:pPr>
                      <a:r>
                        <a:rPr lang="en-US" sz="1200" b="1">
                          <a:effectLst/>
                          <a:latin typeface="Arial"/>
                          <a:ea typeface="Times New Roman"/>
                        </a:rPr>
                        <a:t>Tebuconazole </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a:effectLst/>
                          <a:latin typeface="Arial"/>
                          <a:ea typeface="Times New Roman"/>
                          <a:cs typeface="Times New Roman"/>
                        </a:rPr>
                        <a:t>Prosaro </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cs typeface="Times New Roman"/>
                        </a:rPr>
                        <a:t>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cs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cs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cs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cs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cs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cs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latin typeface="Arial"/>
                          <a:ea typeface="Times New Roman"/>
                          <a:cs typeface="Times New Roman"/>
                        </a:rPr>
                        <a:t>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584364">
                <a:tc rowSpan="5">
                  <a:txBody>
                    <a:bodyPr/>
                    <a:lstStyle/>
                    <a:p>
                      <a:pPr marL="71755" marR="71755" algn="ctr">
                        <a:spcBef>
                          <a:spcPts val="575"/>
                        </a:spcBef>
                        <a:spcAft>
                          <a:spcPts val="0"/>
                        </a:spcAft>
                      </a:pPr>
                      <a:r>
                        <a:rPr lang="en-US" sz="1200" b="1" dirty="0">
                          <a:effectLst/>
                          <a:latin typeface="Arial"/>
                          <a:ea typeface="Times New Roman"/>
                        </a:rPr>
                        <a:t>Mixed modes of action</a:t>
                      </a:r>
                      <a:r>
                        <a:rPr lang="en-US" sz="1200" b="1" baseline="30000" dirty="0">
                          <a:effectLst/>
                          <a:latin typeface="Arial"/>
                          <a:ea typeface="Times New Roman"/>
                        </a:rPr>
                        <a:t>5</a:t>
                      </a:r>
                      <a:endParaRPr lang="en-CA" sz="2400" b="1" dirty="0">
                        <a:effectLst/>
                        <a:latin typeface="Times New Roman"/>
                        <a:ea typeface="Times New Roman"/>
                      </a:endParaRPr>
                    </a:p>
                  </a:txBody>
                  <a:tcPr marL="44042" marR="44042"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marL="0" marR="0">
                        <a:spcBef>
                          <a:spcPts val="0"/>
                        </a:spcBef>
                        <a:spcAft>
                          <a:spcPts val="0"/>
                        </a:spcAft>
                      </a:pPr>
                      <a:r>
                        <a:rPr lang="en-US" sz="1200" b="1" dirty="0" err="1">
                          <a:effectLst/>
                          <a:latin typeface="Arial"/>
                          <a:ea typeface="Times New Roman"/>
                        </a:rPr>
                        <a:t>Benzovindiflupyr</a:t>
                      </a:r>
                      <a:r>
                        <a:rPr lang="en-US" sz="1200" b="1" dirty="0">
                          <a:effectLst/>
                          <a:latin typeface="Arial"/>
                          <a:ea typeface="Times New Roman"/>
                        </a:rPr>
                        <a:t> </a:t>
                      </a:r>
                      <a:endParaRPr lang="en-CA" sz="2400" b="1" dirty="0">
                        <a:effectLst/>
                        <a:latin typeface="Times New Roman"/>
                        <a:ea typeface="Times New Roman"/>
                      </a:endParaRPr>
                    </a:p>
                    <a:p>
                      <a:pPr marL="0" marR="0">
                        <a:spcBef>
                          <a:spcPts val="0"/>
                        </a:spcBef>
                        <a:spcAft>
                          <a:spcPts val="0"/>
                        </a:spcAft>
                      </a:pPr>
                      <a:r>
                        <a:rPr lang="en-US" sz="1200" b="1" dirty="0" err="1">
                          <a:effectLst/>
                          <a:latin typeface="Arial"/>
                          <a:ea typeface="Times New Roman"/>
                        </a:rPr>
                        <a:t>Propiconazole</a:t>
                      </a:r>
                      <a:r>
                        <a:rPr lang="en-US" sz="1200" b="1" dirty="0">
                          <a:effectLst/>
                          <a:latin typeface="Arial"/>
                          <a:ea typeface="Times New Roman"/>
                        </a:rPr>
                        <a:t> </a:t>
                      </a:r>
                      <a:r>
                        <a:rPr lang="en-US" sz="1200" b="1" dirty="0" err="1">
                          <a:effectLst/>
                          <a:latin typeface="Arial"/>
                          <a:ea typeface="Times New Roman"/>
                        </a:rPr>
                        <a:t>Azoxystrobin</a:t>
                      </a:r>
                      <a:r>
                        <a:rPr lang="en-US" sz="1200" b="1" dirty="0">
                          <a:effectLst/>
                          <a:latin typeface="Arial"/>
                          <a:ea typeface="Times New Roman"/>
                        </a:rPr>
                        <a:t> </a:t>
                      </a:r>
                      <a:endParaRPr lang="en-CA" sz="2400" b="1" dirty="0">
                        <a:effectLst/>
                        <a:latin typeface="Times New Roman"/>
                        <a:ea typeface="Times New Roman"/>
                      </a:endParaRPr>
                    </a:p>
                    <a:p>
                      <a:pPr marL="0" marR="0" algn="ctr">
                        <a:spcBef>
                          <a:spcPts val="0"/>
                        </a:spcBef>
                        <a:spcAft>
                          <a:spcPts val="0"/>
                        </a:spcAft>
                      </a:pPr>
                      <a:r>
                        <a:rPr lang="en-US" sz="1200" b="1" dirty="0">
                          <a:effectLst/>
                          <a:highlight>
                            <a:srgbClr val="FFFF00"/>
                          </a:highlight>
                          <a:latin typeface="Arial"/>
                          <a:ea typeface="Times New Roman"/>
                        </a:rPr>
                        <a:t> </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err="1">
                          <a:effectLst/>
                          <a:latin typeface="Arial"/>
                          <a:ea typeface="Times New Roman"/>
                          <a:cs typeface="Times New Roman"/>
                        </a:rPr>
                        <a:t>Trivapro</a:t>
                      </a:r>
                      <a:r>
                        <a:rPr lang="en-US" sz="1200" b="1" dirty="0">
                          <a:effectLst/>
                          <a:latin typeface="Arial"/>
                          <a:ea typeface="Times New Roman"/>
                          <a:cs typeface="Times New Roman"/>
                        </a:rPr>
                        <a:t> A </a:t>
                      </a:r>
                      <a:endParaRPr lang="en-CA" sz="2400" b="1" dirty="0">
                        <a:effectLst/>
                        <a:latin typeface="Times New Roman"/>
                        <a:ea typeface="Times New Roman"/>
                      </a:endParaRPr>
                    </a:p>
                    <a:p>
                      <a:pPr marL="0" marR="0" algn="ctr">
                        <a:spcBef>
                          <a:spcPts val="0"/>
                        </a:spcBef>
                        <a:spcAft>
                          <a:spcPts val="0"/>
                        </a:spcAft>
                      </a:pPr>
                      <a:r>
                        <a:rPr lang="en-US" sz="1200" b="1" dirty="0">
                          <a:effectLst/>
                          <a:latin typeface="Arial"/>
                          <a:ea typeface="Times New Roman"/>
                          <a:cs typeface="Times New Roman"/>
                        </a:rPr>
                        <a:t>+</a:t>
                      </a:r>
                      <a:endParaRPr lang="en-CA" sz="2400" b="1" dirty="0">
                        <a:effectLst/>
                        <a:latin typeface="Times New Roman"/>
                        <a:ea typeface="Times New Roman"/>
                      </a:endParaRPr>
                    </a:p>
                    <a:p>
                      <a:pPr marL="0" marR="0" algn="ctr">
                        <a:spcBef>
                          <a:spcPts val="0"/>
                        </a:spcBef>
                        <a:spcAft>
                          <a:spcPts val="0"/>
                        </a:spcAft>
                      </a:pPr>
                      <a:r>
                        <a:rPr lang="en-US" sz="1200" b="1" dirty="0" err="1">
                          <a:effectLst/>
                          <a:latin typeface="Arial"/>
                          <a:ea typeface="Times New Roman"/>
                          <a:cs typeface="Times New Roman"/>
                        </a:rPr>
                        <a:t>Trivapro</a:t>
                      </a:r>
                      <a:r>
                        <a:rPr lang="en-US" sz="1200" b="1" dirty="0">
                          <a:effectLst/>
                          <a:latin typeface="Arial"/>
                          <a:ea typeface="Times New Roman"/>
                          <a:cs typeface="Times New Roman"/>
                        </a:rPr>
                        <a:t> B </a:t>
                      </a:r>
                      <a:endParaRPr lang="en-CA" sz="2400" b="1" dirty="0">
                        <a:effectLst/>
                        <a:latin typeface="Times New Roman"/>
                        <a:ea typeface="Times New Roman"/>
                      </a:endParaRPr>
                    </a:p>
                    <a:p>
                      <a:pPr marL="0" marR="0" algn="ctr">
                        <a:spcBef>
                          <a:spcPts val="0"/>
                        </a:spcBef>
                        <a:spcAft>
                          <a:spcPts val="0"/>
                        </a:spcAft>
                      </a:pPr>
                      <a:r>
                        <a:rPr lang="en-US" sz="1200" b="1" dirty="0">
                          <a:effectLst/>
                          <a:latin typeface="Arial"/>
                          <a:ea typeface="Times New Roman"/>
                          <a:cs typeface="Times New Roman"/>
                        </a:rPr>
                        <a:t> </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NL</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330569">
                <a:tc vMerge="1">
                  <a:txBody>
                    <a:bodyPr/>
                    <a:lstStyle/>
                    <a:p>
                      <a:endParaRPr lang="en-CA"/>
                    </a:p>
                  </a:txBody>
                  <a:tcPr/>
                </a:tc>
                <a:tc>
                  <a:txBody>
                    <a:bodyPr/>
                    <a:lstStyle/>
                    <a:p>
                      <a:pPr marL="0" marR="0">
                        <a:spcBef>
                          <a:spcPts val="0"/>
                        </a:spcBef>
                        <a:spcAft>
                          <a:spcPts val="0"/>
                        </a:spcAft>
                      </a:pPr>
                      <a:r>
                        <a:rPr lang="en-US" sz="1200" b="1" dirty="0" err="1">
                          <a:effectLst/>
                          <a:latin typeface="Arial"/>
                          <a:ea typeface="Times New Roman"/>
                          <a:cs typeface="Times New Roman"/>
                        </a:rPr>
                        <a:t>Metconazole</a:t>
                      </a:r>
                      <a:r>
                        <a:rPr lang="en-US" sz="1200" b="1" dirty="0">
                          <a:effectLst/>
                          <a:latin typeface="Arial"/>
                          <a:ea typeface="Times New Roman"/>
                          <a:cs typeface="Times New Roman"/>
                        </a:rPr>
                        <a:t> </a:t>
                      </a:r>
                      <a:endParaRPr lang="en-CA" sz="2400" b="1" dirty="0">
                        <a:effectLst/>
                        <a:latin typeface="Times New Roman"/>
                        <a:ea typeface="Times New Roman"/>
                      </a:endParaRPr>
                    </a:p>
                    <a:p>
                      <a:pPr marL="0" marR="0">
                        <a:spcBef>
                          <a:spcPts val="0"/>
                        </a:spcBef>
                        <a:spcAft>
                          <a:spcPts val="0"/>
                        </a:spcAft>
                      </a:pPr>
                      <a:r>
                        <a:rPr lang="en-US" sz="1200" b="1" dirty="0" err="1">
                          <a:effectLst/>
                          <a:latin typeface="Arial"/>
                          <a:ea typeface="Times New Roman"/>
                          <a:cs typeface="Times New Roman"/>
                        </a:rPr>
                        <a:t>Pyraclostrobin</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smtClean="0">
                          <a:effectLst/>
                          <a:latin typeface="Arial"/>
                          <a:ea typeface="Times New Roman"/>
                          <a:cs typeface="Times New Roman"/>
                        </a:rPr>
                        <a:t>Headline AMP</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cs typeface="Times New Roman"/>
                        </a:rPr>
                        <a:t>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cs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cs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cs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cs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cs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NL</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584364">
                <a:tc vMerge="1">
                  <a:txBody>
                    <a:bodyPr/>
                    <a:lstStyle/>
                    <a:p>
                      <a:endParaRPr lang="en-CA"/>
                    </a:p>
                  </a:txBody>
                  <a:tcPr/>
                </a:tc>
                <a:tc>
                  <a:txBody>
                    <a:bodyPr/>
                    <a:lstStyle/>
                    <a:p>
                      <a:pPr marL="0" marR="0">
                        <a:spcBef>
                          <a:spcPts val="0"/>
                        </a:spcBef>
                        <a:spcAft>
                          <a:spcPts val="0"/>
                        </a:spcAft>
                      </a:pPr>
                      <a:r>
                        <a:rPr lang="en-US" sz="1200" b="1" dirty="0" err="1">
                          <a:effectLst/>
                          <a:latin typeface="Arial"/>
                          <a:ea typeface="Times New Roman"/>
                        </a:rPr>
                        <a:t>Fluxapyroxad</a:t>
                      </a:r>
                      <a:r>
                        <a:rPr lang="en-US" sz="1200" b="1" dirty="0">
                          <a:effectLst/>
                          <a:latin typeface="Arial"/>
                          <a:ea typeface="Times New Roman"/>
                        </a:rPr>
                        <a:t> </a:t>
                      </a:r>
                      <a:endParaRPr lang="en-CA" sz="2400" b="1" dirty="0">
                        <a:effectLst/>
                        <a:latin typeface="Times New Roman"/>
                        <a:ea typeface="Times New Roman"/>
                      </a:endParaRPr>
                    </a:p>
                    <a:p>
                      <a:pPr marL="0" marR="0">
                        <a:spcBef>
                          <a:spcPts val="0"/>
                        </a:spcBef>
                        <a:spcAft>
                          <a:spcPts val="0"/>
                        </a:spcAft>
                      </a:pPr>
                      <a:r>
                        <a:rPr lang="en-US" sz="1200" b="1" dirty="0" err="1">
                          <a:effectLst/>
                          <a:latin typeface="Arial"/>
                          <a:ea typeface="Times New Roman"/>
                        </a:rPr>
                        <a:t>Pyraclostrobin</a:t>
                      </a:r>
                      <a:r>
                        <a:rPr lang="en-US" sz="1200" b="1" dirty="0">
                          <a:effectLst/>
                          <a:latin typeface="Arial"/>
                          <a:ea typeface="Times New Roman"/>
                        </a:rPr>
                        <a:t> </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err="1">
                          <a:effectLst/>
                          <a:latin typeface="Arial"/>
                          <a:ea typeface="Times New Roman"/>
                        </a:rPr>
                        <a:t>Priaxor</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a:effectLst/>
                          <a:latin typeface="Arial"/>
                          <a:ea typeface="Times New Roman"/>
                        </a:rPr>
                        <a:t>E</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a:effectLst/>
                          <a:latin typeface="Arial"/>
                          <a:ea typeface="Times New Roman"/>
                        </a:rPr>
                        <a:t>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NL</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467933">
                <a:tc vMerge="1">
                  <a:txBody>
                    <a:bodyPr/>
                    <a:lstStyle/>
                    <a:p>
                      <a:endParaRPr lang="en-CA"/>
                    </a:p>
                  </a:txBody>
                  <a:tcPr/>
                </a:tc>
                <a:tc>
                  <a:txBody>
                    <a:bodyPr/>
                    <a:lstStyle/>
                    <a:p>
                      <a:pPr marL="0" marR="0">
                        <a:spcBef>
                          <a:spcPts val="0"/>
                        </a:spcBef>
                        <a:spcAft>
                          <a:spcPts val="0"/>
                        </a:spcAft>
                      </a:pPr>
                      <a:r>
                        <a:rPr lang="en-US" sz="1200" b="1" dirty="0" err="1">
                          <a:effectLst/>
                          <a:latin typeface="Arial"/>
                          <a:ea typeface="Times New Roman"/>
                        </a:rPr>
                        <a:t>Propiconazole</a:t>
                      </a:r>
                      <a:r>
                        <a:rPr lang="en-US" sz="1200" b="1" dirty="0">
                          <a:effectLst/>
                          <a:latin typeface="Arial"/>
                          <a:ea typeface="Times New Roman"/>
                        </a:rPr>
                        <a:t> </a:t>
                      </a:r>
                      <a:r>
                        <a:rPr lang="en-US" sz="1200" b="1" dirty="0" err="1" smtClean="0">
                          <a:effectLst/>
                          <a:latin typeface="Arial"/>
                          <a:ea typeface="Times New Roman"/>
                        </a:rPr>
                        <a:t>Azoxystrobin</a:t>
                      </a:r>
                      <a:r>
                        <a:rPr lang="en-US" sz="1200" b="1" dirty="0" smtClean="0">
                          <a:effectLst/>
                          <a:latin typeface="Arial"/>
                          <a:ea typeface="Times New Roman"/>
                        </a:rPr>
                        <a:t> </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Quilt </a:t>
                      </a:r>
                      <a:r>
                        <a:rPr lang="en-US" sz="1200" b="1" baseline="30000" dirty="0" smtClean="0">
                          <a:effectLst/>
                          <a:latin typeface="Arial"/>
                          <a:ea typeface="Times New Roman"/>
                        </a:rPr>
                        <a:t>4</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E</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NL</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569369">
                <a:tc vMerge="1">
                  <a:txBody>
                    <a:bodyPr/>
                    <a:lstStyle/>
                    <a:p>
                      <a:endParaRPr lang="en-CA"/>
                    </a:p>
                  </a:txBody>
                  <a:tcPr/>
                </a:tc>
                <a:tc>
                  <a:txBody>
                    <a:bodyPr/>
                    <a:lstStyle/>
                    <a:p>
                      <a:pPr marL="0" marR="0">
                        <a:spcBef>
                          <a:spcPts val="0"/>
                        </a:spcBef>
                        <a:spcAft>
                          <a:spcPts val="0"/>
                        </a:spcAft>
                      </a:pPr>
                      <a:r>
                        <a:rPr lang="en-US" sz="1200" b="1" dirty="0" err="1">
                          <a:effectLst/>
                          <a:latin typeface="Arial"/>
                          <a:ea typeface="Times New Roman"/>
                        </a:rPr>
                        <a:t>Prothioconazole</a:t>
                      </a:r>
                      <a:r>
                        <a:rPr lang="en-US" sz="1200" b="1" dirty="0">
                          <a:effectLst/>
                          <a:latin typeface="Arial"/>
                          <a:ea typeface="Times New Roman"/>
                        </a:rPr>
                        <a:t> </a:t>
                      </a:r>
                      <a:endParaRPr lang="en-CA" sz="2400" b="1" dirty="0">
                        <a:effectLst/>
                        <a:latin typeface="Times New Roman"/>
                        <a:ea typeface="Times New Roman"/>
                      </a:endParaRPr>
                    </a:p>
                    <a:p>
                      <a:pPr marL="0" marR="0">
                        <a:spcBef>
                          <a:spcPts val="0"/>
                        </a:spcBef>
                        <a:spcAft>
                          <a:spcPts val="0"/>
                        </a:spcAft>
                      </a:pPr>
                      <a:r>
                        <a:rPr lang="en-US" sz="1200" b="1" dirty="0" err="1" smtClean="0">
                          <a:effectLst/>
                          <a:latin typeface="Arial"/>
                          <a:ea typeface="Times New Roman"/>
                        </a:rPr>
                        <a:t>Trifloxystrobin</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a:effectLst/>
                          <a:latin typeface="Arial"/>
                          <a:ea typeface="Times New Roman"/>
                        </a:rPr>
                        <a:t>Stratego PRO</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a:effectLst/>
                          <a:latin typeface="Arial"/>
                          <a:ea typeface="Times New Roman"/>
                        </a:rPr>
                        <a:t>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VG</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a:effectLst/>
                          <a:latin typeface="Arial"/>
                          <a:ea typeface="Times New Roman"/>
                        </a:rPr>
                        <a:t>VG</a:t>
                      </a:r>
                      <a:endParaRPr lang="en-CA" sz="2400" b="1">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200" b="1" dirty="0">
                          <a:effectLst/>
                          <a:latin typeface="Arial"/>
                          <a:ea typeface="Times New Roman"/>
                        </a:rPr>
                        <a:t>NL</a:t>
                      </a:r>
                      <a:endParaRPr lang="en-CA" sz="2400" b="1" dirty="0">
                        <a:effectLst/>
                        <a:latin typeface="Times New Roman"/>
                        <a:ea typeface="Times New Roman"/>
                      </a:endParaRPr>
                    </a:p>
                  </a:txBody>
                  <a:tcPr marL="44042" marR="440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3"/>
                  </a:ext>
                </a:extLst>
              </a:tr>
            </a:tbl>
          </a:graphicData>
        </a:graphic>
      </p:graphicFrame>
      <p:sp>
        <p:nvSpPr>
          <p:cNvPr id="8" name="TextBox 7"/>
          <p:cNvSpPr txBox="1"/>
          <p:nvPr/>
        </p:nvSpPr>
        <p:spPr>
          <a:xfrm>
            <a:off x="107497" y="6488668"/>
            <a:ext cx="8841075" cy="369332"/>
          </a:xfrm>
          <a:prstGeom prst="rect">
            <a:avLst/>
          </a:prstGeom>
          <a:noFill/>
        </p:spPr>
        <p:txBody>
          <a:bodyPr wrap="none" rtlCol="0">
            <a:spAutoFit/>
          </a:bodyPr>
          <a:lstStyle/>
          <a:p>
            <a:pPr marL="0" marR="0" lvl="0" indent="0" algn="l" defTabSz="91148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The North Central Regional Committee on Management of Small Grain Diseases (</a:t>
            </a:r>
            <a:r>
              <a:rPr kumimoji="0" lang="en-CA" sz="1800" b="0" i="0" u="none" strike="noStrike" kern="1200" cap="none" spc="0" normalizeH="0" baseline="0" noProof="0" dirty="0" smtClean="0">
                <a:ln>
                  <a:noFill/>
                </a:ln>
                <a:solidFill>
                  <a:prstClr val="black"/>
                </a:solidFill>
                <a:effectLst/>
                <a:uLnTx/>
                <a:uFillTx/>
                <a:latin typeface="Calibri"/>
                <a:ea typeface="+mn-ea"/>
                <a:cs typeface="+mn-cs"/>
              </a:rPr>
              <a:t>NCERA-184)</a:t>
            </a: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p:cNvSpPr txBox="1"/>
          <p:nvPr/>
        </p:nvSpPr>
        <p:spPr>
          <a:xfrm>
            <a:off x="1995577" y="0"/>
            <a:ext cx="5243423" cy="523220"/>
          </a:xfrm>
          <a:prstGeom prst="rect">
            <a:avLst/>
          </a:prstGeom>
          <a:solidFill>
            <a:schemeClr val="bg1"/>
          </a:solidFill>
        </p:spPr>
        <p:txBody>
          <a:bodyPr wrap="none" rtlCol="0">
            <a:spAutoFit/>
          </a:bodyPr>
          <a:lstStyle/>
          <a:p>
            <a:r>
              <a:rPr lang="en-US" sz="2800" b="1" dirty="0" smtClean="0"/>
              <a:t>www.fieldcroppathology.msu.edu</a:t>
            </a:r>
            <a:endParaRPr lang="en-US" sz="2800" b="1" dirty="0"/>
          </a:p>
        </p:txBody>
      </p:sp>
      <p:sp>
        <p:nvSpPr>
          <p:cNvPr id="3" name="Rectangle 2"/>
          <p:cNvSpPr/>
          <p:nvPr/>
        </p:nvSpPr>
        <p:spPr>
          <a:xfrm>
            <a:off x="6553200" y="533400"/>
            <a:ext cx="609600" cy="595526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2000" y="533400"/>
            <a:ext cx="609600" cy="595526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078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nvPr>
        </p:nvGraphicFramePr>
        <p:xfrm>
          <a:off x="76200" y="20782"/>
          <a:ext cx="4045279" cy="6827520"/>
        </p:xfrm>
        <a:graphic>
          <a:graphicData uri="http://schemas.openxmlformats.org/drawingml/2006/table">
            <a:tbl>
              <a:tblPr firstRow="1" firstCol="1" bandRow="1">
                <a:tableStyleId>{5C22544A-7EE6-4342-B048-85BDC9FD1C3A}</a:tableStyleId>
              </a:tblPr>
              <a:tblGrid>
                <a:gridCol w="2163077">
                  <a:extLst>
                    <a:ext uri="{9D8B030D-6E8A-4147-A177-3AD203B41FA5}">
                      <a16:colId xmlns:a16="http://schemas.microsoft.com/office/drawing/2014/main" val="2547090917"/>
                    </a:ext>
                  </a:extLst>
                </a:gridCol>
                <a:gridCol w="1231024">
                  <a:extLst>
                    <a:ext uri="{9D8B030D-6E8A-4147-A177-3AD203B41FA5}">
                      <a16:colId xmlns:a16="http://schemas.microsoft.com/office/drawing/2014/main" val="795704188"/>
                    </a:ext>
                  </a:extLst>
                </a:gridCol>
                <a:gridCol w="651178">
                  <a:extLst>
                    <a:ext uri="{9D8B030D-6E8A-4147-A177-3AD203B41FA5}">
                      <a16:colId xmlns:a16="http://schemas.microsoft.com/office/drawing/2014/main" val="4262588696"/>
                    </a:ext>
                  </a:extLst>
                </a:gridCol>
              </a:tblGrid>
              <a:tr h="178100">
                <a:tc>
                  <a:txBody>
                    <a:bodyPr/>
                    <a:lstStyle/>
                    <a:p>
                      <a:pPr marL="0" marR="0">
                        <a:spcBef>
                          <a:spcPts val="0"/>
                        </a:spcBef>
                        <a:spcAft>
                          <a:spcPts val="0"/>
                        </a:spcAft>
                      </a:pPr>
                      <a:r>
                        <a:rPr lang="en-US" sz="1600">
                          <a:effectLst/>
                        </a:rPr>
                        <a:t>Variety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ctr"/>
                </a:tc>
                <a:tc>
                  <a:txBody>
                    <a:bodyPr/>
                    <a:lstStyle/>
                    <a:p>
                      <a:pPr marL="0" marR="0" algn="ctr">
                        <a:spcBef>
                          <a:spcPts val="0"/>
                        </a:spcBef>
                        <a:spcAft>
                          <a:spcPts val="0"/>
                        </a:spcAft>
                      </a:pPr>
                      <a:r>
                        <a:rPr lang="en-US" sz="1600" dirty="0">
                          <a:effectLst/>
                        </a:rPr>
                        <a:t>% Infection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ctr"/>
                </a:tc>
                <a:tc>
                  <a:txBody>
                    <a:bodyPr/>
                    <a:lstStyle/>
                    <a:p>
                      <a:pPr marL="0" marR="0" algn="ctr">
                        <a:spcBef>
                          <a:spcPts val="0"/>
                        </a:spcBef>
                        <a:spcAft>
                          <a:spcPts val="0"/>
                        </a:spcAft>
                      </a:pPr>
                      <a:r>
                        <a:rPr lang="en-US" sz="1600">
                          <a:effectLst/>
                        </a:rPr>
                        <a:t>Class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ctr"/>
                </a:tc>
                <a:extLst>
                  <a:ext uri="{0D108BD9-81ED-4DB2-BD59-A6C34878D82A}">
                    <a16:rowId xmlns:a16="http://schemas.microsoft.com/office/drawing/2014/main" val="4175153717"/>
                  </a:ext>
                </a:extLst>
              </a:tr>
              <a:tr h="160290">
                <a:tc>
                  <a:txBody>
                    <a:bodyPr/>
                    <a:lstStyle/>
                    <a:p>
                      <a:pPr marL="0" marR="0">
                        <a:spcBef>
                          <a:spcPts val="0"/>
                        </a:spcBef>
                        <a:spcAft>
                          <a:spcPts val="0"/>
                        </a:spcAft>
                      </a:pPr>
                      <a:r>
                        <a:rPr lang="en-US" sz="1600">
                          <a:effectLst/>
                        </a:rPr>
                        <a:t>L 11528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3340906660"/>
                  </a:ext>
                </a:extLst>
              </a:tr>
              <a:tr h="160290">
                <a:tc>
                  <a:txBody>
                    <a:bodyPr/>
                    <a:lstStyle/>
                    <a:p>
                      <a:pPr marL="0" marR="0">
                        <a:spcBef>
                          <a:spcPts val="0"/>
                        </a:spcBef>
                        <a:spcAft>
                          <a:spcPts val="0"/>
                        </a:spcAft>
                      </a:pPr>
                      <a:r>
                        <a:rPr lang="en-US" sz="1600">
                          <a:effectLst/>
                        </a:rPr>
                        <a:t>SY 100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2525117926"/>
                  </a:ext>
                </a:extLst>
              </a:tr>
              <a:tr h="160290">
                <a:tc>
                  <a:txBody>
                    <a:bodyPr/>
                    <a:lstStyle/>
                    <a:p>
                      <a:pPr marL="0" marR="0">
                        <a:spcBef>
                          <a:spcPts val="0"/>
                        </a:spcBef>
                        <a:spcAft>
                          <a:spcPts val="0"/>
                        </a:spcAft>
                      </a:pPr>
                      <a:r>
                        <a:rPr lang="en-US" sz="1600">
                          <a:effectLst/>
                        </a:rPr>
                        <a:t>AgriMAXX 413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4262357199"/>
                  </a:ext>
                </a:extLst>
              </a:tr>
              <a:tr h="160290">
                <a:tc>
                  <a:txBody>
                    <a:bodyPr/>
                    <a:lstStyle/>
                    <a:p>
                      <a:pPr marL="0" marR="0">
                        <a:spcBef>
                          <a:spcPts val="0"/>
                        </a:spcBef>
                        <a:spcAft>
                          <a:spcPts val="0"/>
                        </a:spcAft>
                      </a:pPr>
                      <a:r>
                        <a:rPr lang="en-US" sz="1600">
                          <a:effectLst/>
                        </a:rPr>
                        <a:t>SY 483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3295614624"/>
                  </a:ext>
                </a:extLst>
              </a:tr>
              <a:tr h="160290">
                <a:tc>
                  <a:txBody>
                    <a:bodyPr/>
                    <a:lstStyle/>
                    <a:p>
                      <a:pPr marL="0" marR="0">
                        <a:spcBef>
                          <a:spcPts val="0"/>
                        </a:spcBef>
                        <a:spcAft>
                          <a:spcPts val="0"/>
                        </a:spcAft>
                      </a:pPr>
                      <a:r>
                        <a:rPr lang="en-US" sz="1600">
                          <a:effectLst/>
                        </a:rPr>
                        <a:t>DF 105 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1025634452"/>
                  </a:ext>
                </a:extLst>
              </a:tr>
              <a:tr h="160290">
                <a:tc>
                  <a:txBody>
                    <a:bodyPr/>
                    <a:lstStyle/>
                    <a:p>
                      <a:pPr marL="0" marR="0">
                        <a:spcBef>
                          <a:spcPts val="0"/>
                        </a:spcBef>
                        <a:spcAft>
                          <a:spcPts val="0"/>
                        </a:spcAft>
                      </a:pPr>
                      <a:r>
                        <a:rPr lang="en-US" sz="1600">
                          <a:effectLst/>
                        </a:rPr>
                        <a:t>Diener 496W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3921873400"/>
                  </a:ext>
                </a:extLst>
              </a:tr>
              <a:tr h="160290">
                <a:tc>
                  <a:txBody>
                    <a:bodyPr/>
                    <a:lstStyle/>
                    <a:p>
                      <a:pPr marL="0" marR="0">
                        <a:spcBef>
                          <a:spcPts val="0"/>
                        </a:spcBef>
                        <a:spcAft>
                          <a:spcPts val="0"/>
                        </a:spcAft>
                      </a:pPr>
                      <a:r>
                        <a:rPr lang="en-US" sz="1600">
                          <a:effectLst/>
                        </a:rPr>
                        <a:t>RS 972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1242707564"/>
                  </a:ext>
                </a:extLst>
              </a:tr>
              <a:tr h="160290">
                <a:tc>
                  <a:txBody>
                    <a:bodyPr/>
                    <a:lstStyle/>
                    <a:p>
                      <a:pPr marL="0" marR="0">
                        <a:spcBef>
                          <a:spcPts val="0"/>
                        </a:spcBef>
                        <a:spcAft>
                          <a:spcPts val="0"/>
                        </a:spcAft>
                      </a:pPr>
                      <a:r>
                        <a:rPr lang="en-US" sz="1600">
                          <a:effectLst/>
                        </a:rPr>
                        <a:t>MCIA Venus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dirty="0">
                          <a:effectLst/>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2579354919"/>
                  </a:ext>
                </a:extLst>
              </a:tr>
              <a:tr h="160290">
                <a:tc>
                  <a:txBody>
                    <a:bodyPr/>
                    <a:lstStyle/>
                    <a:p>
                      <a:pPr marL="0" marR="0">
                        <a:spcBef>
                          <a:spcPts val="0"/>
                        </a:spcBef>
                        <a:spcAft>
                          <a:spcPts val="0"/>
                        </a:spcAft>
                      </a:pPr>
                      <a:r>
                        <a:rPr lang="en-US" sz="1600">
                          <a:effectLst/>
                        </a:rPr>
                        <a:t>Pioneer Brand 25R25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1180156002"/>
                  </a:ext>
                </a:extLst>
              </a:tr>
              <a:tr h="160290">
                <a:tc>
                  <a:txBody>
                    <a:bodyPr/>
                    <a:lstStyle/>
                    <a:p>
                      <a:pPr marL="0" marR="0">
                        <a:spcBef>
                          <a:spcPts val="0"/>
                        </a:spcBef>
                        <a:spcAft>
                          <a:spcPts val="0"/>
                        </a:spcAft>
                      </a:pPr>
                      <a:r>
                        <a:rPr lang="en-US" sz="1600">
                          <a:effectLst/>
                        </a:rPr>
                        <a:t>Pioneer Brand 25R40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1710978299"/>
                  </a:ext>
                </a:extLst>
              </a:tr>
              <a:tr h="160290">
                <a:tc>
                  <a:txBody>
                    <a:bodyPr/>
                    <a:lstStyle/>
                    <a:p>
                      <a:pPr marL="0" marR="0">
                        <a:spcBef>
                          <a:spcPts val="0"/>
                        </a:spcBef>
                        <a:spcAft>
                          <a:spcPts val="0"/>
                        </a:spcAft>
                      </a:pPr>
                      <a:r>
                        <a:rPr lang="en-US" sz="1600">
                          <a:effectLst/>
                        </a:rPr>
                        <a:t>AgriMAXX 438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1276343346"/>
                  </a:ext>
                </a:extLst>
              </a:tr>
              <a:tr h="160290">
                <a:tc>
                  <a:txBody>
                    <a:bodyPr/>
                    <a:lstStyle/>
                    <a:p>
                      <a:pPr marL="0" marR="0">
                        <a:spcBef>
                          <a:spcPts val="0"/>
                        </a:spcBef>
                        <a:spcAft>
                          <a:spcPts val="0"/>
                        </a:spcAft>
                      </a:pPr>
                      <a:r>
                        <a:rPr lang="en-US" sz="1600">
                          <a:effectLst/>
                        </a:rPr>
                        <a:t>Hilliard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184546580"/>
                  </a:ext>
                </a:extLst>
              </a:tr>
              <a:tr h="160290">
                <a:tc>
                  <a:txBody>
                    <a:bodyPr/>
                    <a:lstStyle/>
                    <a:p>
                      <a:pPr marL="0" marR="0">
                        <a:spcBef>
                          <a:spcPts val="0"/>
                        </a:spcBef>
                        <a:spcAft>
                          <a:spcPts val="0"/>
                        </a:spcAft>
                      </a:pPr>
                      <a:r>
                        <a:rPr lang="en-US" sz="1600">
                          <a:effectLst/>
                        </a:rPr>
                        <a:t>AgriMAXX 444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3379177382"/>
                  </a:ext>
                </a:extLst>
              </a:tr>
              <a:tr h="160290">
                <a:tc>
                  <a:txBody>
                    <a:bodyPr/>
                    <a:lstStyle/>
                    <a:p>
                      <a:pPr marL="0" marR="0">
                        <a:spcBef>
                          <a:spcPts val="0"/>
                        </a:spcBef>
                        <a:spcAft>
                          <a:spcPts val="0"/>
                        </a:spcAft>
                      </a:pPr>
                      <a:r>
                        <a:rPr lang="en-US" sz="1600">
                          <a:effectLst/>
                        </a:rPr>
                        <a:t>DF 112 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733689145"/>
                  </a:ext>
                </a:extLst>
              </a:tr>
              <a:tr h="160290">
                <a:tc>
                  <a:txBody>
                    <a:bodyPr/>
                    <a:lstStyle/>
                    <a:p>
                      <a:pPr marL="0" marR="0">
                        <a:spcBef>
                          <a:spcPts val="0"/>
                        </a:spcBef>
                        <a:spcAft>
                          <a:spcPts val="0"/>
                        </a:spcAft>
                      </a:pPr>
                      <a:r>
                        <a:rPr lang="en-US" sz="1600">
                          <a:effectLst/>
                        </a:rPr>
                        <a:t>9552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3979867580"/>
                  </a:ext>
                </a:extLst>
              </a:tr>
              <a:tr h="160290">
                <a:tc>
                  <a:txBody>
                    <a:bodyPr/>
                    <a:lstStyle/>
                    <a:p>
                      <a:pPr marL="0" marR="0">
                        <a:spcBef>
                          <a:spcPts val="0"/>
                        </a:spcBef>
                        <a:spcAft>
                          <a:spcPts val="0"/>
                        </a:spcAft>
                      </a:pPr>
                      <a:r>
                        <a:rPr lang="en-US" sz="1600">
                          <a:effectLst/>
                        </a:rPr>
                        <a:t>LCS 2214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2171189440"/>
                  </a:ext>
                </a:extLst>
              </a:tr>
              <a:tr h="160290">
                <a:tc>
                  <a:txBody>
                    <a:bodyPr/>
                    <a:lstStyle/>
                    <a:p>
                      <a:pPr marL="0" marR="0">
                        <a:spcBef>
                          <a:spcPts val="0"/>
                        </a:spcBef>
                        <a:spcAft>
                          <a:spcPts val="0"/>
                        </a:spcAft>
                      </a:pPr>
                      <a:r>
                        <a:rPr lang="en-US" sz="1600">
                          <a:effectLst/>
                        </a:rPr>
                        <a:t>L-334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3710522388"/>
                  </a:ext>
                </a:extLst>
              </a:tr>
              <a:tr h="180326">
                <a:tc>
                  <a:txBody>
                    <a:bodyPr/>
                    <a:lstStyle/>
                    <a:p>
                      <a:pPr marL="0" marR="0">
                        <a:spcBef>
                          <a:spcPts val="0"/>
                        </a:spcBef>
                        <a:spcAft>
                          <a:spcPts val="0"/>
                        </a:spcAft>
                      </a:pPr>
                      <a:r>
                        <a:rPr lang="en-US" sz="1600">
                          <a:effectLst/>
                        </a:rPr>
                        <a:t>Jupiter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16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3736026576"/>
                  </a:ext>
                </a:extLst>
              </a:tr>
              <a:tr h="160290">
                <a:tc>
                  <a:txBody>
                    <a:bodyPr/>
                    <a:lstStyle/>
                    <a:p>
                      <a:pPr marL="0" marR="0">
                        <a:spcBef>
                          <a:spcPts val="0"/>
                        </a:spcBef>
                        <a:spcAft>
                          <a:spcPts val="0"/>
                        </a:spcAft>
                      </a:pPr>
                      <a:r>
                        <a:rPr lang="en-US" sz="1600">
                          <a:effectLst/>
                        </a:rPr>
                        <a:t>MCIA Red Devil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2017596168"/>
                  </a:ext>
                </a:extLst>
              </a:tr>
              <a:tr h="160290">
                <a:tc>
                  <a:txBody>
                    <a:bodyPr/>
                    <a:lstStyle/>
                    <a:p>
                      <a:pPr marL="0" marR="0">
                        <a:spcBef>
                          <a:spcPts val="0"/>
                        </a:spcBef>
                        <a:spcAft>
                          <a:spcPts val="0"/>
                        </a:spcAft>
                      </a:pPr>
                      <a:r>
                        <a:rPr lang="en-US" sz="1600">
                          <a:effectLst/>
                        </a:rPr>
                        <a:t>Equity Brand Butler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2671791928"/>
                  </a:ext>
                </a:extLst>
              </a:tr>
              <a:tr h="160290">
                <a:tc>
                  <a:txBody>
                    <a:bodyPr/>
                    <a:lstStyle/>
                    <a:p>
                      <a:pPr marL="0" marR="0">
                        <a:spcBef>
                          <a:spcPts val="0"/>
                        </a:spcBef>
                        <a:spcAft>
                          <a:spcPts val="0"/>
                        </a:spcAft>
                      </a:pPr>
                      <a:r>
                        <a:rPr lang="en-US" sz="1600">
                          <a:effectLst/>
                        </a:rPr>
                        <a:t>MCIA Red Dragon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32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4052607608"/>
                  </a:ext>
                </a:extLst>
              </a:tr>
              <a:tr h="160290">
                <a:tc>
                  <a:txBody>
                    <a:bodyPr/>
                    <a:lstStyle/>
                    <a:p>
                      <a:pPr marL="0" marR="0">
                        <a:spcBef>
                          <a:spcPts val="0"/>
                        </a:spcBef>
                        <a:spcAft>
                          <a:spcPts val="0"/>
                        </a:spcAft>
                      </a:pPr>
                      <a:r>
                        <a:rPr lang="en-US" sz="1600">
                          <a:effectLst/>
                        </a:rPr>
                        <a:t>9522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1531214909"/>
                  </a:ext>
                </a:extLst>
              </a:tr>
              <a:tr h="160290">
                <a:tc>
                  <a:txBody>
                    <a:bodyPr/>
                    <a:lstStyle/>
                    <a:p>
                      <a:pPr marL="0" marR="0">
                        <a:spcBef>
                          <a:spcPts val="0"/>
                        </a:spcBef>
                        <a:spcAft>
                          <a:spcPts val="0"/>
                        </a:spcAft>
                      </a:pPr>
                      <a:r>
                        <a:rPr lang="en-US" sz="1600">
                          <a:effectLst/>
                        </a:rPr>
                        <a:t>DF 109 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797955110"/>
                  </a:ext>
                </a:extLst>
              </a:tr>
              <a:tr h="160290">
                <a:tc>
                  <a:txBody>
                    <a:bodyPr/>
                    <a:lstStyle/>
                    <a:p>
                      <a:pPr marL="0" marR="0">
                        <a:spcBef>
                          <a:spcPts val="0"/>
                        </a:spcBef>
                        <a:spcAft>
                          <a:spcPts val="0"/>
                        </a:spcAft>
                      </a:pPr>
                      <a:r>
                        <a:rPr lang="en-US" sz="1600">
                          <a:effectLst/>
                        </a:rPr>
                        <a:t>W 202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11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1907643447"/>
                  </a:ext>
                </a:extLst>
              </a:tr>
              <a:tr h="160290">
                <a:tc>
                  <a:txBody>
                    <a:bodyPr/>
                    <a:lstStyle/>
                    <a:p>
                      <a:pPr marL="0" marR="0">
                        <a:spcBef>
                          <a:spcPts val="0"/>
                        </a:spcBef>
                        <a:spcAft>
                          <a:spcPts val="0"/>
                        </a:spcAft>
                      </a:pPr>
                      <a:r>
                        <a:rPr lang="en-US" sz="1600">
                          <a:effectLst/>
                        </a:rPr>
                        <a:t>W 307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12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2605861586"/>
                  </a:ext>
                </a:extLst>
              </a:tr>
              <a:tr h="160290">
                <a:tc>
                  <a:txBody>
                    <a:bodyPr/>
                    <a:lstStyle/>
                    <a:p>
                      <a:pPr marL="0" marR="0">
                        <a:spcBef>
                          <a:spcPts val="0"/>
                        </a:spcBef>
                        <a:spcAft>
                          <a:spcPts val="0"/>
                        </a:spcAft>
                      </a:pPr>
                      <a:r>
                        <a:rPr lang="en-US" sz="1600">
                          <a:effectLst/>
                        </a:rPr>
                        <a:t>Sunburst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MR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2635280792"/>
                  </a:ext>
                </a:extLst>
              </a:tr>
              <a:tr h="160290">
                <a:tc>
                  <a:txBody>
                    <a:bodyPr/>
                    <a:lstStyle/>
                    <a:p>
                      <a:pPr marL="0" marR="0">
                        <a:spcBef>
                          <a:spcPts val="0"/>
                        </a:spcBef>
                        <a:spcAft>
                          <a:spcPts val="0"/>
                        </a:spcAft>
                      </a:pPr>
                      <a:r>
                        <a:rPr lang="en-US" sz="1600">
                          <a:effectLst/>
                        </a:rPr>
                        <a:t>9242W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a:effectLst/>
                        </a:rPr>
                        <a:t>37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tc>
                  <a:txBody>
                    <a:bodyPr/>
                    <a:lstStyle/>
                    <a:p>
                      <a:pPr marL="0" marR="0" algn="ctr">
                        <a:spcBef>
                          <a:spcPts val="0"/>
                        </a:spcBef>
                        <a:spcAft>
                          <a:spcPts val="0"/>
                        </a:spcAft>
                      </a:pPr>
                      <a:r>
                        <a:rPr lang="en-US" sz="1600" dirty="0">
                          <a:effectLst/>
                        </a:rPr>
                        <a:t>MR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0109" marR="60109" marT="0" marB="0" anchor="b"/>
                </a:tc>
                <a:extLst>
                  <a:ext uri="{0D108BD9-81ED-4DB2-BD59-A6C34878D82A}">
                    <a16:rowId xmlns:a16="http://schemas.microsoft.com/office/drawing/2014/main" val="3350673480"/>
                  </a:ext>
                </a:extLst>
              </a:tr>
            </a:tbl>
          </a:graphicData>
        </a:graphic>
      </p:graphicFrame>
      <p:graphicFrame>
        <p:nvGraphicFramePr>
          <p:cNvPr id="5" name="Table 4"/>
          <p:cNvGraphicFramePr>
            <a:graphicFrameLocks noGrp="1"/>
          </p:cNvGraphicFramePr>
          <p:nvPr>
            <p:extLst/>
          </p:nvPr>
        </p:nvGraphicFramePr>
        <p:xfrm>
          <a:off x="4727977" y="20782"/>
          <a:ext cx="3958823" cy="8305764"/>
        </p:xfrm>
        <a:graphic>
          <a:graphicData uri="http://schemas.openxmlformats.org/drawingml/2006/table">
            <a:tbl>
              <a:tblPr firstRow="1" firstCol="1" bandRow="1">
                <a:tableStyleId>{5C22544A-7EE6-4342-B048-85BDC9FD1C3A}</a:tableStyleId>
              </a:tblPr>
              <a:tblGrid>
                <a:gridCol w="2137149">
                  <a:extLst>
                    <a:ext uri="{9D8B030D-6E8A-4147-A177-3AD203B41FA5}">
                      <a16:colId xmlns:a16="http://schemas.microsoft.com/office/drawing/2014/main" val="3088547478"/>
                    </a:ext>
                  </a:extLst>
                </a:gridCol>
                <a:gridCol w="1205096">
                  <a:extLst>
                    <a:ext uri="{9D8B030D-6E8A-4147-A177-3AD203B41FA5}">
                      <a16:colId xmlns:a16="http://schemas.microsoft.com/office/drawing/2014/main" val="1111422720"/>
                    </a:ext>
                  </a:extLst>
                </a:gridCol>
                <a:gridCol w="616578">
                  <a:extLst>
                    <a:ext uri="{9D8B030D-6E8A-4147-A177-3AD203B41FA5}">
                      <a16:colId xmlns:a16="http://schemas.microsoft.com/office/drawing/2014/main" val="2224872015"/>
                    </a:ext>
                  </a:extLst>
                </a:gridCol>
              </a:tblGrid>
              <a:tr h="125721">
                <a:tc>
                  <a:txBody>
                    <a:bodyPr/>
                    <a:lstStyle/>
                    <a:p>
                      <a:pPr marL="0" marR="0">
                        <a:spcBef>
                          <a:spcPts val="0"/>
                        </a:spcBef>
                        <a:spcAft>
                          <a:spcPts val="0"/>
                        </a:spcAft>
                      </a:pPr>
                      <a:r>
                        <a:rPr lang="en-US" sz="1600">
                          <a:effectLst/>
                        </a:rPr>
                        <a:t>Variety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dirty="0">
                          <a:effectLst/>
                        </a:rPr>
                        <a:t>% Infection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Class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1743191329"/>
                  </a:ext>
                </a:extLst>
              </a:tr>
              <a:tr h="125721">
                <a:tc>
                  <a:txBody>
                    <a:bodyPr/>
                    <a:lstStyle/>
                    <a:p>
                      <a:pPr marL="0" marR="0">
                        <a:spcBef>
                          <a:spcPts val="0"/>
                        </a:spcBef>
                        <a:spcAft>
                          <a:spcPts val="0"/>
                        </a:spcAft>
                      </a:pPr>
                      <a:r>
                        <a:rPr lang="en-US" sz="1600">
                          <a:effectLst/>
                        </a:rPr>
                        <a:t>SC 1335-15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4159994557"/>
                  </a:ext>
                </a:extLst>
              </a:tr>
              <a:tr h="125721">
                <a:tc>
                  <a:txBody>
                    <a:bodyPr/>
                    <a:lstStyle/>
                    <a:p>
                      <a:pPr marL="0" marR="0">
                        <a:spcBef>
                          <a:spcPts val="0"/>
                        </a:spcBef>
                        <a:spcAft>
                          <a:spcPts val="0"/>
                        </a:spcAft>
                      </a:pPr>
                      <a:r>
                        <a:rPr lang="en-US" sz="1600">
                          <a:effectLst/>
                        </a:rPr>
                        <a:t>TW528-003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27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433368642"/>
                  </a:ext>
                </a:extLst>
              </a:tr>
              <a:tr h="125721">
                <a:tc>
                  <a:txBody>
                    <a:bodyPr/>
                    <a:lstStyle/>
                    <a:p>
                      <a:pPr marL="0" marR="0">
                        <a:spcBef>
                          <a:spcPts val="0"/>
                        </a:spcBef>
                        <a:spcAft>
                          <a:spcPts val="0"/>
                        </a:spcAft>
                      </a:pPr>
                      <a:r>
                        <a:rPr lang="en-US" sz="1600">
                          <a:effectLst/>
                        </a:rPr>
                        <a:t>RS 910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2475976507"/>
                  </a:ext>
                </a:extLst>
              </a:tr>
              <a:tr h="125721">
                <a:tc>
                  <a:txBody>
                    <a:bodyPr/>
                    <a:lstStyle/>
                    <a:p>
                      <a:pPr marL="0" marR="0">
                        <a:spcBef>
                          <a:spcPts val="0"/>
                        </a:spcBef>
                        <a:spcAft>
                          <a:spcPts val="0"/>
                        </a:spcAft>
                      </a:pPr>
                      <a:r>
                        <a:rPr lang="en-US" sz="1600">
                          <a:effectLst/>
                        </a:rPr>
                        <a:t>Diener 491W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28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1755617212"/>
                  </a:ext>
                </a:extLst>
              </a:tr>
              <a:tr h="251442">
                <a:tc>
                  <a:txBody>
                    <a:bodyPr/>
                    <a:lstStyle/>
                    <a:p>
                      <a:pPr marL="0" marR="0">
                        <a:spcBef>
                          <a:spcPts val="0"/>
                        </a:spcBef>
                        <a:spcAft>
                          <a:spcPts val="0"/>
                        </a:spcAft>
                      </a:pPr>
                      <a:r>
                        <a:rPr lang="en-US" sz="1600">
                          <a:effectLst/>
                        </a:rPr>
                        <a:t>Pioneer Brand 25R50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108405656"/>
                  </a:ext>
                </a:extLst>
              </a:tr>
              <a:tr h="125721">
                <a:tc>
                  <a:txBody>
                    <a:bodyPr/>
                    <a:lstStyle/>
                    <a:p>
                      <a:pPr marL="0" marR="0">
                        <a:spcBef>
                          <a:spcPts val="0"/>
                        </a:spcBef>
                        <a:spcAft>
                          <a:spcPts val="0"/>
                        </a:spcAft>
                      </a:pPr>
                      <a:r>
                        <a:rPr lang="en-US" sz="1600">
                          <a:effectLst/>
                        </a:rPr>
                        <a:t>MCIA Whale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3167917361"/>
                  </a:ext>
                </a:extLst>
              </a:tr>
              <a:tr h="125721">
                <a:tc>
                  <a:txBody>
                    <a:bodyPr/>
                    <a:lstStyle/>
                    <a:p>
                      <a:pPr marL="0" marR="0">
                        <a:spcBef>
                          <a:spcPts val="0"/>
                        </a:spcBef>
                        <a:spcAft>
                          <a:spcPts val="0"/>
                        </a:spcAft>
                      </a:pPr>
                      <a:r>
                        <a:rPr lang="en-US" sz="1600">
                          <a:effectLst/>
                        </a:rPr>
                        <a:t>LCS 3677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27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712363692"/>
                  </a:ext>
                </a:extLst>
              </a:tr>
              <a:tr h="125721">
                <a:tc>
                  <a:txBody>
                    <a:bodyPr/>
                    <a:lstStyle/>
                    <a:p>
                      <a:pPr marL="0" marR="0">
                        <a:spcBef>
                          <a:spcPts val="0"/>
                        </a:spcBef>
                        <a:spcAft>
                          <a:spcPts val="0"/>
                        </a:spcAft>
                      </a:pPr>
                      <a:r>
                        <a:rPr lang="en-US" sz="1600">
                          <a:effectLst/>
                        </a:rPr>
                        <a:t>MSU  6012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1515578801"/>
                  </a:ext>
                </a:extLst>
              </a:tr>
              <a:tr h="125721">
                <a:tc>
                  <a:txBody>
                    <a:bodyPr/>
                    <a:lstStyle/>
                    <a:p>
                      <a:pPr marL="0" marR="0">
                        <a:spcBef>
                          <a:spcPts val="0"/>
                        </a:spcBef>
                        <a:spcAft>
                          <a:spcPts val="0"/>
                        </a:spcAft>
                      </a:pPr>
                      <a:r>
                        <a:rPr lang="en-US" sz="1600">
                          <a:effectLst/>
                        </a:rPr>
                        <a:t>SC 1315-15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2731901016"/>
                  </a:ext>
                </a:extLst>
              </a:tr>
              <a:tr h="125721">
                <a:tc>
                  <a:txBody>
                    <a:bodyPr/>
                    <a:lstStyle/>
                    <a:p>
                      <a:pPr marL="0" marR="0">
                        <a:spcBef>
                          <a:spcPts val="0"/>
                        </a:spcBef>
                        <a:spcAft>
                          <a:spcPts val="0"/>
                        </a:spcAft>
                      </a:pPr>
                      <a:r>
                        <a:rPr lang="en-US" sz="1600">
                          <a:effectLst/>
                        </a:rPr>
                        <a:t>AC Mountain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1799847504"/>
                  </a:ext>
                </a:extLst>
              </a:tr>
              <a:tr h="125721">
                <a:tc>
                  <a:txBody>
                    <a:bodyPr/>
                    <a:lstStyle/>
                    <a:p>
                      <a:pPr marL="0" marR="0">
                        <a:spcBef>
                          <a:spcPts val="0"/>
                        </a:spcBef>
                        <a:spcAft>
                          <a:spcPts val="0"/>
                        </a:spcAft>
                      </a:pPr>
                      <a:r>
                        <a:rPr lang="en-US" sz="1600">
                          <a:effectLst/>
                        </a:rPr>
                        <a:t>W 204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37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1210563781"/>
                  </a:ext>
                </a:extLst>
              </a:tr>
              <a:tr h="125721">
                <a:tc>
                  <a:txBody>
                    <a:bodyPr/>
                    <a:lstStyle/>
                    <a:p>
                      <a:pPr marL="0" marR="0">
                        <a:spcBef>
                          <a:spcPts val="0"/>
                        </a:spcBef>
                        <a:spcAft>
                          <a:spcPts val="0"/>
                        </a:spcAft>
                      </a:pPr>
                      <a:r>
                        <a:rPr lang="en-US" sz="1600">
                          <a:effectLst/>
                        </a:rPr>
                        <a:t>W 303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419463047"/>
                  </a:ext>
                </a:extLst>
              </a:tr>
              <a:tr h="125721">
                <a:tc>
                  <a:txBody>
                    <a:bodyPr/>
                    <a:lstStyle/>
                    <a:p>
                      <a:pPr marL="0" marR="0">
                        <a:spcBef>
                          <a:spcPts val="0"/>
                        </a:spcBef>
                        <a:spcAft>
                          <a:spcPts val="0"/>
                        </a:spcAft>
                      </a:pPr>
                      <a:r>
                        <a:rPr lang="en-US" sz="1600">
                          <a:effectLst/>
                        </a:rPr>
                        <a:t>HS 284R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34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2217969679"/>
                  </a:ext>
                </a:extLst>
              </a:tr>
              <a:tr h="125721">
                <a:tc>
                  <a:txBody>
                    <a:bodyPr/>
                    <a:lstStyle/>
                    <a:p>
                      <a:pPr marL="0" marR="0">
                        <a:spcBef>
                          <a:spcPts val="0"/>
                        </a:spcBef>
                        <a:spcAft>
                          <a:spcPts val="0"/>
                        </a:spcAft>
                      </a:pPr>
                      <a:r>
                        <a:rPr lang="en-US" sz="1600">
                          <a:effectLst/>
                        </a:rPr>
                        <a:t>L 11418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24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MS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380189338"/>
                  </a:ext>
                </a:extLst>
              </a:tr>
              <a:tr h="125721">
                <a:tc>
                  <a:txBody>
                    <a:bodyPr/>
                    <a:lstStyle/>
                    <a:p>
                      <a:pPr marL="0" marR="0">
                        <a:spcBef>
                          <a:spcPts val="0"/>
                        </a:spcBef>
                        <a:spcAft>
                          <a:spcPts val="0"/>
                        </a:spcAft>
                      </a:pPr>
                      <a:r>
                        <a:rPr lang="en-US" sz="1600">
                          <a:effectLst/>
                        </a:rPr>
                        <a:t>Francis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1798887516"/>
                  </a:ext>
                </a:extLst>
              </a:tr>
              <a:tr h="125721">
                <a:tc>
                  <a:txBody>
                    <a:bodyPr/>
                    <a:lstStyle/>
                    <a:p>
                      <a:pPr marL="0" marR="0">
                        <a:spcBef>
                          <a:spcPts val="0"/>
                        </a:spcBef>
                        <a:spcAft>
                          <a:spcPts val="0"/>
                        </a:spcAft>
                      </a:pPr>
                      <a:r>
                        <a:rPr lang="en-US" sz="1600" dirty="0">
                          <a:effectLst/>
                        </a:rPr>
                        <a:t>W 206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3144679962"/>
                  </a:ext>
                </a:extLst>
              </a:tr>
              <a:tr h="125721">
                <a:tc>
                  <a:txBody>
                    <a:bodyPr/>
                    <a:lstStyle/>
                    <a:p>
                      <a:pPr marL="0" marR="0">
                        <a:spcBef>
                          <a:spcPts val="0"/>
                        </a:spcBef>
                        <a:spcAft>
                          <a:spcPts val="0"/>
                        </a:spcAft>
                      </a:pPr>
                      <a:r>
                        <a:rPr lang="en-US" sz="1600">
                          <a:effectLst/>
                        </a:rPr>
                        <a:t>Hopewell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2435970392"/>
                  </a:ext>
                </a:extLst>
              </a:tr>
              <a:tr h="125721">
                <a:tc>
                  <a:txBody>
                    <a:bodyPr/>
                    <a:lstStyle/>
                    <a:p>
                      <a:pPr marL="0" marR="0">
                        <a:spcBef>
                          <a:spcPts val="0"/>
                        </a:spcBef>
                        <a:spcAft>
                          <a:spcPts val="0"/>
                        </a:spcAft>
                      </a:pPr>
                      <a:r>
                        <a:rPr lang="en-US" sz="1600">
                          <a:effectLst/>
                        </a:rPr>
                        <a:t>Aubrey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104728559"/>
                  </a:ext>
                </a:extLst>
              </a:tr>
              <a:tr h="125721">
                <a:tc>
                  <a:txBody>
                    <a:bodyPr/>
                    <a:lstStyle/>
                    <a:p>
                      <a:pPr marL="0" marR="0">
                        <a:spcBef>
                          <a:spcPts val="0"/>
                        </a:spcBef>
                        <a:spcAft>
                          <a:spcPts val="0"/>
                        </a:spcAft>
                      </a:pPr>
                      <a:r>
                        <a:rPr lang="en-US" sz="1600">
                          <a:effectLst/>
                        </a:rPr>
                        <a:t>Shirley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47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3707125867"/>
                  </a:ext>
                </a:extLst>
              </a:tr>
              <a:tr h="125721">
                <a:tc>
                  <a:txBody>
                    <a:bodyPr/>
                    <a:lstStyle/>
                    <a:p>
                      <a:pPr marL="0" marR="0">
                        <a:spcBef>
                          <a:spcPts val="0"/>
                        </a:spcBef>
                        <a:spcAft>
                          <a:spcPts val="0"/>
                        </a:spcAft>
                      </a:pPr>
                      <a:r>
                        <a:rPr lang="en-US" sz="1600">
                          <a:effectLst/>
                        </a:rPr>
                        <a:t>SC 1325-15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42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1632736664"/>
                  </a:ext>
                </a:extLst>
              </a:tr>
              <a:tr h="125721">
                <a:tc>
                  <a:txBody>
                    <a:bodyPr/>
                    <a:lstStyle/>
                    <a:p>
                      <a:pPr marL="0" marR="0">
                        <a:spcBef>
                          <a:spcPts val="0"/>
                        </a:spcBef>
                        <a:spcAft>
                          <a:spcPts val="0"/>
                        </a:spcAft>
                      </a:pPr>
                      <a:r>
                        <a:rPr lang="en-US" sz="1600">
                          <a:effectLst/>
                        </a:rPr>
                        <a:t>L-241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1050390122"/>
                  </a:ext>
                </a:extLst>
              </a:tr>
              <a:tr h="125721">
                <a:tc>
                  <a:txBody>
                    <a:bodyPr/>
                    <a:lstStyle/>
                    <a:p>
                      <a:pPr marL="0" marR="0">
                        <a:spcBef>
                          <a:spcPts val="0"/>
                        </a:spcBef>
                        <a:spcAft>
                          <a:spcPts val="0"/>
                        </a:spcAft>
                      </a:pPr>
                      <a:r>
                        <a:rPr lang="en-US" sz="1600">
                          <a:effectLst/>
                        </a:rPr>
                        <a:t>Ambassador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39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2238308604"/>
                  </a:ext>
                </a:extLst>
              </a:tr>
              <a:tr h="125721">
                <a:tc>
                  <a:txBody>
                    <a:bodyPr/>
                    <a:lstStyle/>
                    <a:p>
                      <a:pPr marL="0" marR="0">
                        <a:spcBef>
                          <a:spcPts val="0"/>
                        </a:spcBef>
                        <a:spcAft>
                          <a:spcPts val="0"/>
                        </a:spcAft>
                      </a:pPr>
                      <a:r>
                        <a:rPr lang="en-US" sz="1600">
                          <a:effectLst/>
                        </a:rPr>
                        <a:t>AgriMAXX 454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29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2287287653"/>
                  </a:ext>
                </a:extLst>
              </a:tr>
              <a:tr h="125721">
                <a:tc>
                  <a:txBody>
                    <a:bodyPr/>
                    <a:lstStyle/>
                    <a:p>
                      <a:pPr marL="0" marR="0">
                        <a:spcBef>
                          <a:spcPts val="0"/>
                        </a:spcBef>
                        <a:spcAft>
                          <a:spcPts val="0"/>
                        </a:spcAft>
                      </a:pPr>
                      <a:r>
                        <a:rPr lang="en-US" sz="1600">
                          <a:effectLst/>
                        </a:rPr>
                        <a:t>Red Ruby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2901550032"/>
                  </a:ext>
                </a:extLst>
              </a:tr>
              <a:tr h="125721">
                <a:tc>
                  <a:txBody>
                    <a:bodyPr/>
                    <a:lstStyle/>
                    <a:p>
                      <a:pPr marL="0" marR="0">
                        <a:spcBef>
                          <a:spcPts val="0"/>
                        </a:spcBef>
                        <a:spcAft>
                          <a:spcPts val="0"/>
                        </a:spcAft>
                      </a:pPr>
                      <a:r>
                        <a:rPr lang="en-US" sz="1600">
                          <a:effectLst/>
                        </a:rPr>
                        <a:t>W 304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641478712"/>
                  </a:ext>
                </a:extLst>
              </a:tr>
              <a:tr h="125721">
                <a:tc>
                  <a:txBody>
                    <a:bodyPr/>
                    <a:lstStyle/>
                    <a:p>
                      <a:pPr marL="0" marR="0">
                        <a:spcBef>
                          <a:spcPts val="0"/>
                        </a:spcBef>
                        <a:spcAft>
                          <a:spcPts val="0"/>
                        </a:spcAft>
                      </a:pPr>
                      <a:r>
                        <a:rPr lang="en-US" sz="1600">
                          <a:effectLst/>
                        </a:rPr>
                        <a:t>9692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18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2932394201"/>
                  </a:ext>
                </a:extLst>
              </a:tr>
              <a:tr h="125721">
                <a:tc>
                  <a:txBody>
                    <a:bodyPr/>
                    <a:lstStyle/>
                    <a:p>
                      <a:pPr marL="0" marR="0">
                        <a:spcBef>
                          <a:spcPts val="0"/>
                        </a:spcBef>
                        <a:spcAft>
                          <a:spcPts val="0"/>
                        </a:spcAft>
                      </a:pPr>
                      <a:r>
                        <a:rPr lang="en-US" sz="1600">
                          <a:effectLst/>
                        </a:rPr>
                        <a:t>RS 9XP011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37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2126082309"/>
                  </a:ext>
                </a:extLst>
              </a:tr>
              <a:tr h="125721">
                <a:tc>
                  <a:txBody>
                    <a:bodyPr/>
                    <a:lstStyle/>
                    <a:p>
                      <a:pPr marL="0" marR="0">
                        <a:spcBef>
                          <a:spcPts val="0"/>
                        </a:spcBef>
                        <a:spcAft>
                          <a:spcPts val="0"/>
                        </a:spcAft>
                      </a:pPr>
                      <a:r>
                        <a:rPr lang="en-US" sz="1600">
                          <a:effectLst/>
                        </a:rPr>
                        <a:t>Skeet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29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4103949378"/>
                  </a:ext>
                </a:extLst>
              </a:tr>
              <a:tr h="125721">
                <a:tc>
                  <a:txBody>
                    <a:bodyPr/>
                    <a:lstStyle/>
                    <a:p>
                      <a:pPr marL="0" marR="0">
                        <a:spcBef>
                          <a:spcPts val="0"/>
                        </a:spcBef>
                        <a:spcAft>
                          <a:spcPts val="0"/>
                        </a:spcAft>
                      </a:pPr>
                      <a:r>
                        <a:rPr lang="en-US" sz="1600">
                          <a:effectLst/>
                        </a:rPr>
                        <a:t>SC 13S26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38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2980606307"/>
                  </a:ext>
                </a:extLst>
              </a:tr>
              <a:tr h="251442">
                <a:tc>
                  <a:txBody>
                    <a:bodyPr/>
                    <a:lstStyle/>
                    <a:p>
                      <a:pPr marL="0" marR="0">
                        <a:spcBef>
                          <a:spcPts val="0"/>
                        </a:spcBef>
                        <a:spcAft>
                          <a:spcPts val="0"/>
                        </a:spcAft>
                      </a:pPr>
                      <a:r>
                        <a:rPr lang="en-US" sz="1600">
                          <a:effectLst/>
                        </a:rPr>
                        <a:t>Pioneer Brand 25R46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38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3634761088"/>
                  </a:ext>
                </a:extLst>
              </a:tr>
              <a:tr h="125721">
                <a:tc>
                  <a:txBody>
                    <a:bodyPr/>
                    <a:lstStyle/>
                    <a:p>
                      <a:pPr marL="0" marR="0">
                        <a:spcBef>
                          <a:spcPts val="0"/>
                        </a:spcBef>
                        <a:spcAft>
                          <a:spcPts val="0"/>
                        </a:spcAft>
                      </a:pPr>
                      <a:r>
                        <a:rPr lang="en-US" sz="1600">
                          <a:effectLst/>
                        </a:rPr>
                        <a:t>HS 30.06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2020221091"/>
                  </a:ext>
                </a:extLst>
              </a:tr>
              <a:tr h="125721">
                <a:tc>
                  <a:txBody>
                    <a:bodyPr/>
                    <a:lstStyle/>
                    <a:p>
                      <a:pPr marL="0" marR="0">
                        <a:spcBef>
                          <a:spcPts val="0"/>
                        </a:spcBef>
                        <a:spcAft>
                          <a:spcPts val="0"/>
                        </a:spcAft>
                      </a:pPr>
                      <a:r>
                        <a:rPr lang="en-US" sz="1600">
                          <a:effectLst/>
                        </a:rPr>
                        <a:t>DF 111 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52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1341021847"/>
                  </a:ext>
                </a:extLst>
              </a:tr>
              <a:tr h="125721">
                <a:tc>
                  <a:txBody>
                    <a:bodyPr/>
                    <a:lstStyle/>
                    <a:p>
                      <a:pPr marL="0" marR="0">
                        <a:spcBef>
                          <a:spcPts val="0"/>
                        </a:spcBef>
                        <a:spcAft>
                          <a:spcPts val="0"/>
                        </a:spcAft>
                      </a:pPr>
                      <a:r>
                        <a:rPr lang="en-US" sz="1600">
                          <a:effectLst/>
                        </a:rPr>
                        <a:t>9491W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a:effectLst/>
                        </a:rPr>
                        <a:t>82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tc>
                  <a:txBody>
                    <a:bodyPr/>
                    <a:lstStyle/>
                    <a:p>
                      <a:pPr marL="0" marR="0" algn="ctr">
                        <a:spcBef>
                          <a:spcPts val="0"/>
                        </a:spcBef>
                        <a:spcAft>
                          <a:spcPts val="0"/>
                        </a:spcAft>
                      </a:pPr>
                      <a:r>
                        <a:rPr lang="en-US" sz="1600" dirty="0">
                          <a:effectLst/>
                        </a:rPr>
                        <a: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7145" marR="47145" marT="0" marB="0" anchor="b"/>
                </a:tc>
                <a:extLst>
                  <a:ext uri="{0D108BD9-81ED-4DB2-BD59-A6C34878D82A}">
                    <a16:rowId xmlns:a16="http://schemas.microsoft.com/office/drawing/2014/main" val="2041042802"/>
                  </a:ext>
                </a:extLst>
              </a:tr>
            </a:tbl>
          </a:graphicData>
        </a:graphic>
      </p:graphicFrame>
      <p:sp>
        <p:nvSpPr>
          <p:cNvPr id="6" name="TextBox 5"/>
          <p:cNvSpPr txBox="1"/>
          <p:nvPr/>
        </p:nvSpPr>
        <p:spPr>
          <a:xfrm>
            <a:off x="3409360" y="6553200"/>
            <a:ext cx="5743432" cy="369332"/>
          </a:xfrm>
          <a:prstGeom prst="rect">
            <a:avLst/>
          </a:prstGeom>
          <a:solidFill>
            <a:schemeClr val="bg1"/>
          </a:solidFill>
        </p:spPr>
        <p:txBody>
          <a:bodyPr wrap="none" rtlCol="0">
            <a:spAutoFit/>
          </a:bodyPr>
          <a:lstStyle/>
          <a:p>
            <a:r>
              <a:rPr lang="en-US" dirty="0"/>
              <a:t>Lee Siler</a:t>
            </a:r>
            <a:r>
              <a:rPr lang="en-US" i="1" baseline="30000" dirty="0"/>
              <a:t>1</a:t>
            </a:r>
            <a:r>
              <a:rPr lang="en-US" dirty="0"/>
              <a:t>, Andrew Wiersma</a:t>
            </a:r>
            <a:r>
              <a:rPr lang="en-US" i="1" baseline="30000" dirty="0"/>
              <a:t>1</a:t>
            </a:r>
            <a:r>
              <a:rPr lang="en-US" dirty="0"/>
              <a:t>, Martin Nagelkirk</a:t>
            </a:r>
            <a:r>
              <a:rPr lang="en-US" i="1" baseline="30000" dirty="0"/>
              <a:t>2</a:t>
            </a:r>
            <a:r>
              <a:rPr lang="en-US" dirty="0"/>
              <a:t>, Eric Olson</a:t>
            </a:r>
            <a:r>
              <a:rPr lang="en-US" i="1" baseline="30000" dirty="0"/>
              <a:t>1</a:t>
            </a:r>
            <a:endParaRPr lang="en-US" dirty="0"/>
          </a:p>
        </p:txBody>
      </p:sp>
    </p:spTree>
    <p:extLst>
      <p:ext uri="{BB962C8B-B14F-4D97-AF65-F5344CB8AC3E}">
        <p14:creationId xmlns:p14="http://schemas.microsoft.com/office/powerpoint/2010/main" val="18852580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Stripe Rust Management</a:t>
            </a:r>
            <a:endParaRPr lang="en-US" b="1" dirty="0"/>
          </a:p>
        </p:txBody>
      </p:sp>
      <p:sp>
        <p:nvSpPr>
          <p:cNvPr id="4" name="Content Placeholder 3"/>
          <p:cNvSpPr>
            <a:spLocks noGrp="1"/>
          </p:cNvSpPr>
          <p:nvPr>
            <p:ph idx="1"/>
          </p:nvPr>
        </p:nvSpPr>
        <p:spPr/>
        <p:txBody>
          <a:bodyPr>
            <a:normAutofit lnSpcReduction="10000"/>
          </a:bodyPr>
          <a:lstStyle/>
          <a:p>
            <a:r>
              <a:rPr lang="en-US" dirty="0" smtClean="0"/>
              <a:t>Resistant varieties</a:t>
            </a:r>
          </a:p>
          <a:p>
            <a:pPr lvl="1"/>
            <a:r>
              <a:rPr lang="en-US" dirty="0" smtClean="0"/>
              <a:t>Moderate resistant (smaller lesions, fewer spores)</a:t>
            </a:r>
          </a:p>
          <a:p>
            <a:pPr lvl="1"/>
            <a:r>
              <a:rPr lang="en-US" dirty="0" smtClean="0"/>
              <a:t>Highly resistant (few to no symptoms)</a:t>
            </a:r>
          </a:p>
          <a:p>
            <a:endParaRPr lang="en-US" dirty="0"/>
          </a:p>
          <a:p>
            <a:r>
              <a:rPr lang="en-US" dirty="0" smtClean="0"/>
              <a:t>Fungicides</a:t>
            </a:r>
          </a:p>
          <a:p>
            <a:pPr lvl="1"/>
            <a:r>
              <a:rPr lang="en-US" u="sng" dirty="0" smtClean="0"/>
              <a:t>Strobilurins</a:t>
            </a:r>
            <a:r>
              <a:rPr lang="en-US" dirty="0" smtClean="0"/>
              <a:t>: best if applied preventatively</a:t>
            </a:r>
          </a:p>
          <a:p>
            <a:pPr lvl="1"/>
            <a:r>
              <a:rPr lang="en-US" u="sng" dirty="0" err="1" smtClean="0"/>
              <a:t>Triazoles</a:t>
            </a:r>
            <a:r>
              <a:rPr lang="en-US" dirty="0" smtClean="0"/>
              <a:t>: best if applied preventatively, but also have post-infection activity.  </a:t>
            </a:r>
            <a:r>
              <a:rPr lang="en-US" i="1" dirty="0" smtClean="0"/>
              <a:t>Recommended if stripe rust already present in field.</a:t>
            </a:r>
            <a:endParaRPr lang="en-US" i="1" dirty="0"/>
          </a:p>
        </p:txBody>
      </p:sp>
    </p:spTree>
    <p:extLst>
      <p:ext uri="{BB962C8B-B14F-4D97-AF65-F5344CB8AC3E}">
        <p14:creationId xmlns:p14="http://schemas.microsoft.com/office/powerpoint/2010/main" val="27268390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hilvers\Pictures\Work Photos\2015\Wheat\IMG_945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499" b="2750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5576" y="104596"/>
            <a:ext cx="8823180" cy="1066800"/>
          </a:xfrm>
          <a:solidFill>
            <a:schemeClr val="bg1">
              <a:alpha val="48000"/>
            </a:schemeClr>
          </a:solidFill>
        </p:spPr>
        <p:txBody>
          <a:bodyPr>
            <a:noAutofit/>
          </a:bodyPr>
          <a:lstStyle/>
          <a:p>
            <a:r>
              <a:rPr lang="en-US" sz="5400" b="1" dirty="0" smtClean="0"/>
              <a:t>Head scab management</a:t>
            </a:r>
            <a:endParaRPr lang="en-US" sz="5400" b="1" dirty="0"/>
          </a:p>
        </p:txBody>
      </p:sp>
      <p:sp>
        <p:nvSpPr>
          <p:cNvPr id="5" name="Subtitle 4"/>
          <p:cNvSpPr>
            <a:spLocks noGrp="1"/>
          </p:cNvSpPr>
          <p:nvPr>
            <p:ph type="subTitle" idx="1"/>
          </p:nvPr>
        </p:nvSpPr>
        <p:spPr/>
        <p:txBody>
          <a:bodyPr/>
          <a:lstStyle/>
          <a:p>
            <a:endParaRPr lang="en-US" dirty="0"/>
          </a:p>
        </p:txBody>
      </p:sp>
      <p:sp>
        <p:nvSpPr>
          <p:cNvPr id="4" name="AutoShape 4" descr="Image result for michigan wheat pro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191000"/>
            <a:ext cx="4200525" cy="2590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319954"/>
            <a:ext cx="2133600" cy="2461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67950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516351"/>
            <a:ext cx="1954195" cy="120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76200" y="533400"/>
            <a:ext cx="7098765" cy="1433937"/>
          </a:xfrm>
        </p:spPr>
        <p:txBody>
          <a:bodyPr>
            <a:normAutofit fontScale="90000"/>
          </a:bodyPr>
          <a:lstStyle/>
          <a:p>
            <a:r>
              <a:rPr lang="en-US" b="1" dirty="0"/>
              <a:t>Characterizing population of fungi causing Fusarium head blight </a:t>
            </a:r>
            <a:br>
              <a:rPr lang="en-US" b="1" dirty="0"/>
            </a:br>
            <a:endParaRPr lang="en-US" b="1" i="1" dirty="0"/>
          </a:p>
        </p:txBody>
      </p:sp>
      <p:sp>
        <p:nvSpPr>
          <p:cNvPr id="11" name="Rectangle 10"/>
          <p:cNvSpPr/>
          <p:nvPr/>
        </p:nvSpPr>
        <p:spPr>
          <a:xfrm>
            <a:off x="406910" y="1644085"/>
            <a:ext cx="6127057" cy="378565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a:ea typeface="+mn-ea"/>
                <a:cs typeface="+mn-cs"/>
              </a:rPr>
              <a:t>What species are present in Michigan?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a:ea typeface="+mn-ea"/>
                <a:cs typeface="+mn-cs"/>
              </a:rPr>
              <a:t>Knowing what fungal species allows us to make the most accurate management recommendations </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a:ea typeface="+mn-ea"/>
                <a:cs typeface="+mn-cs"/>
              </a:rPr>
              <a:t>What types of toxins can they produce?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a:ea typeface="+mn-ea"/>
                <a:cs typeface="+mn-cs"/>
              </a:rPr>
              <a:t>DON is the major toxins tested, what about others? (3A-DON, 15A-DON, NIV, ZEN </a:t>
            </a:r>
            <a:r>
              <a:rPr kumimoji="0" lang="en-US" sz="2000" b="0" i="0" u="none" strike="noStrike" kern="0" cap="none" spc="0" normalizeH="0" baseline="0" noProof="0" dirty="0" err="1">
                <a:ln>
                  <a:noFill/>
                </a:ln>
                <a:solidFill>
                  <a:sysClr val="windowText" lastClr="000000"/>
                </a:solidFill>
                <a:effectLst/>
                <a:uLnTx/>
                <a:uFillTx/>
                <a:latin typeface="Calibri" panose="020F0502020204030204"/>
                <a:ea typeface="+mn-ea"/>
                <a:cs typeface="+mn-cs"/>
              </a:rPr>
              <a:t>etc</a:t>
            </a:r>
            <a:r>
              <a:rPr kumimoji="0" lang="en-US" sz="2000" b="0" i="0" u="none" strike="noStrike" kern="0" cap="none" spc="0" normalizeH="0" baseline="0" noProof="0" dirty="0">
                <a:ln>
                  <a:noFill/>
                </a:ln>
                <a:solidFill>
                  <a:sysClr val="windowText" lastClr="000000"/>
                </a:solidFill>
                <a:effectLst/>
                <a:uLnTx/>
                <a:uFillTx/>
                <a:latin typeface="Calibri" panose="020F0502020204030204"/>
                <a:ea typeface="+mn-ea"/>
                <a:cs typeface="+mn-cs"/>
              </a:rPr>
              <a:t>)</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a:ea typeface="+mn-ea"/>
                <a:cs typeface="+mn-cs"/>
              </a:rPr>
              <a:t>What level of fungicide sensitivity is present in Michigan populations?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a:ea typeface="+mn-ea"/>
                <a:cs typeface="+mn-cs"/>
              </a:rPr>
              <a:t>Is there any resistance in the population? </a:t>
            </a:r>
          </a:p>
        </p:txBody>
      </p:sp>
      <p:sp>
        <p:nvSpPr>
          <p:cNvPr id="2" name="TextBox 1"/>
          <p:cNvSpPr txBox="1"/>
          <p:nvPr/>
        </p:nvSpPr>
        <p:spPr>
          <a:xfrm>
            <a:off x="406910" y="5530791"/>
            <a:ext cx="823847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Got Samples of Corn or Wheat Grain? </a:t>
            </a:r>
            <a:r>
              <a:rPr kumimoji="0" lang="en-US" sz="2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breunigm@msu.edu</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74965" y="358460"/>
            <a:ext cx="1838898" cy="2332381"/>
          </a:xfrm>
          <a:prstGeom prst="rect">
            <a:avLst/>
          </a:prstGeom>
        </p:spPr>
      </p:pic>
      <p:pic>
        <p:nvPicPr>
          <p:cNvPr id="3" name="Picture 2"/>
          <p:cNvPicPr>
            <a:picLocks noChangeAspect="1"/>
          </p:cNvPicPr>
          <p:nvPr/>
        </p:nvPicPr>
        <p:blipFill>
          <a:blip r:embed="rId5"/>
          <a:stretch>
            <a:fillRect/>
          </a:stretch>
        </p:blipFill>
        <p:spPr>
          <a:xfrm>
            <a:off x="7183757" y="2791895"/>
            <a:ext cx="1838898" cy="2451863"/>
          </a:xfrm>
          <a:prstGeom prst="rect">
            <a:avLst/>
          </a:prstGeom>
        </p:spPr>
      </p:pic>
      <p:sp>
        <p:nvSpPr>
          <p:cNvPr id="4" name="TextBox 3"/>
          <p:cNvSpPr txBox="1"/>
          <p:nvPr/>
        </p:nvSpPr>
        <p:spPr>
          <a:xfrm>
            <a:off x="8457594" y="5203872"/>
            <a:ext cx="686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latin typeface="Calibri" panose="020F0502020204030204"/>
                <a:ea typeface="+mn-ea"/>
                <a:cs typeface="+mn-cs"/>
              </a:rPr>
              <a:t>apsnet.org</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2915" y="5429737"/>
            <a:ext cx="1114885" cy="1366633"/>
          </a:xfrm>
          <a:prstGeom prst="rect">
            <a:avLst/>
          </a:prstGeom>
        </p:spPr>
      </p:pic>
    </p:spTree>
    <p:extLst>
      <p:ext uri="{BB962C8B-B14F-4D97-AF65-F5344CB8AC3E}">
        <p14:creationId xmlns:p14="http://schemas.microsoft.com/office/powerpoint/2010/main" val="2638749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48106"/>
            <a:ext cx="6532580" cy="5552694"/>
          </a:xfrm>
        </p:spPr>
      </p:pic>
      <p:sp>
        <p:nvSpPr>
          <p:cNvPr id="3" name="TextBox 2"/>
          <p:cNvSpPr txBox="1"/>
          <p:nvPr/>
        </p:nvSpPr>
        <p:spPr>
          <a:xfrm>
            <a:off x="5544506" y="381000"/>
            <a:ext cx="3458817" cy="3170099"/>
          </a:xfrm>
          <a:prstGeom prst="rect">
            <a:avLst/>
          </a:prstGeom>
          <a:noFill/>
        </p:spPr>
        <p:txBody>
          <a:bodyPr wrap="square" rtlCol="0">
            <a:spAutoFit/>
          </a:bodyPr>
          <a:lstStyle/>
          <a:p>
            <a:r>
              <a:rPr lang="en-US" sz="3200" b="1" dirty="0"/>
              <a:t>Diseases affecting :</a:t>
            </a:r>
          </a:p>
          <a:p>
            <a:endParaRPr lang="en-US" sz="2400" b="1" dirty="0"/>
          </a:p>
          <a:p>
            <a:pPr marL="214313" indent="-214313">
              <a:buFontTx/>
              <a:buChar char="-"/>
            </a:pPr>
            <a:r>
              <a:rPr lang="en-US" sz="2400" b="1" dirty="0"/>
              <a:t>heads and grain</a:t>
            </a:r>
          </a:p>
          <a:p>
            <a:pPr marL="214313" indent="-214313">
              <a:buFontTx/>
              <a:buChar char="-"/>
            </a:pPr>
            <a:endParaRPr lang="en-US" sz="2400" b="1" dirty="0"/>
          </a:p>
          <a:p>
            <a:pPr marL="214313" indent="-214313">
              <a:buFontTx/>
              <a:buChar char="-"/>
            </a:pPr>
            <a:r>
              <a:rPr lang="en-US" sz="2400" b="1" dirty="0"/>
              <a:t>leaves  (foliar)</a:t>
            </a:r>
          </a:p>
          <a:p>
            <a:pPr marL="214313" indent="-214313">
              <a:buFontTx/>
              <a:buChar char="-"/>
            </a:pPr>
            <a:endParaRPr lang="en-US" sz="2400" b="1" dirty="0"/>
          </a:p>
          <a:p>
            <a:pPr marL="214313" indent="-214313">
              <a:buFontTx/>
              <a:buChar char="-"/>
            </a:pPr>
            <a:r>
              <a:rPr lang="en-US" sz="2400" b="1" dirty="0"/>
              <a:t>lower stems and  roots </a:t>
            </a:r>
          </a:p>
          <a:p>
            <a:r>
              <a:rPr lang="en-US" sz="2400" b="1" dirty="0"/>
              <a:t> </a:t>
            </a:r>
          </a:p>
        </p:txBody>
      </p:sp>
      <p:sp>
        <p:nvSpPr>
          <p:cNvPr id="5" name="TextBox 4"/>
          <p:cNvSpPr txBox="1"/>
          <p:nvPr/>
        </p:nvSpPr>
        <p:spPr>
          <a:xfrm>
            <a:off x="5544506" y="3733800"/>
            <a:ext cx="3581400" cy="1323439"/>
          </a:xfrm>
          <a:prstGeom prst="rect">
            <a:avLst/>
          </a:prstGeom>
          <a:noFill/>
        </p:spPr>
        <p:txBody>
          <a:bodyPr wrap="square" rtlCol="0">
            <a:spAutoFit/>
          </a:bodyPr>
          <a:lstStyle/>
          <a:p>
            <a:r>
              <a:rPr lang="en-US" sz="2000" i="1" dirty="0"/>
              <a:t>Other than a few viral and bacterial pathogens,  greatest losses are due to fungal pathogens </a:t>
            </a:r>
          </a:p>
        </p:txBody>
      </p:sp>
    </p:spTree>
    <p:extLst>
      <p:ext uri="{BB962C8B-B14F-4D97-AF65-F5344CB8AC3E}">
        <p14:creationId xmlns:p14="http://schemas.microsoft.com/office/powerpoint/2010/main" val="35634048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495800"/>
          </a:xfrm>
        </p:spPr>
        <p:txBody>
          <a:bodyPr/>
          <a:lstStyle/>
          <a:p>
            <a:pPr marL="57150" indent="0">
              <a:buNone/>
            </a:pPr>
            <a:r>
              <a:rPr lang="en-US" sz="2400" dirty="0" smtClean="0"/>
              <a:t>Which fungicide is the most effective at reducing FHB and DON compared to a non-treated control?</a:t>
            </a:r>
          </a:p>
          <a:p>
            <a:r>
              <a:rPr lang="en-US" sz="2400" dirty="0"/>
              <a:t>309 trials in </a:t>
            </a:r>
            <a:r>
              <a:rPr lang="en-US" sz="2400" dirty="0" smtClean="0"/>
              <a:t>total with meta-analyses</a:t>
            </a:r>
          </a:p>
          <a:p>
            <a:r>
              <a:rPr lang="en-US" sz="2400" dirty="0" smtClean="0"/>
              <a:t>All applied at early </a:t>
            </a:r>
            <a:r>
              <a:rPr lang="en-US" sz="2400" dirty="0" err="1" smtClean="0"/>
              <a:t>anthesis</a:t>
            </a:r>
            <a:r>
              <a:rPr lang="en-US" sz="2400" dirty="0" smtClean="0"/>
              <a:t> (</a:t>
            </a:r>
            <a:r>
              <a:rPr lang="en-US" sz="2400" dirty="0" err="1" smtClean="0"/>
              <a:t>Zadoks</a:t>
            </a:r>
            <a:r>
              <a:rPr lang="en-US" sz="2400" dirty="0" smtClean="0"/>
              <a:t> 60-65):</a:t>
            </a:r>
          </a:p>
          <a:p>
            <a:pPr lvl="1"/>
            <a:r>
              <a:rPr lang="en-US" sz="2000" dirty="0" err="1" smtClean="0"/>
              <a:t>Tebuconazole</a:t>
            </a:r>
            <a:r>
              <a:rPr lang="en-US" sz="2000" dirty="0" smtClean="0"/>
              <a:t> (generally </a:t>
            </a:r>
            <a:r>
              <a:rPr lang="en-US" sz="2000" dirty="0" err="1" smtClean="0"/>
              <a:t>Folicur</a:t>
            </a:r>
            <a:r>
              <a:rPr lang="en-US" sz="2000" dirty="0" smtClean="0"/>
              <a:t>, but a few others)</a:t>
            </a:r>
          </a:p>
          <a:p>
            <a:pPr lvl="1"/>
            <a:r>
              <a:rPr lang="en-US" sz="2000" dirty="0" err="1" smtClean="0"/>
              <a:t>Proline</a:t>
            </a:r>
            <a:endParaRPr lang="en-US" sz="2000" dirty="0" smtClean="0"/>
          </a:p>
          <a:p>
            <a:pPr lvl="1"/>
            <a:r>
              <a:rPr lang="en-US" sz="2000" dirty="0" err="1" smtClean="0"/>
              <a:t>Prosaro</a:t>
            </a:r>
            <a:endParaRPr lang="en-US" sz="2000" dirty="0" smtClean="0"/>
          </a:p>
          <a:p>
            <a:pPr lvl="1"/>
            <a:r>
              <a:rPr lang="en-US" sz="2000" dirty="0" err="1" smtClean="0"/>
              <a:t>Caramba</a:t>
            </a:r>
            <a:endParaRPr lang="en-US" sz="2000" dirty="0"/>
          </a:p>
        </p:txBody>
      </p:sp>
      <p:sp>
        <p:nvSpPr>
          <p:cNvPr id="4" name="Title 1"/>
          <p:cNvSpPr>
            <a:spLocks noGrp="1"/>
          </p:cNvSpPr>
          <p:nvPr>
            <p:ph type="title"/>
          </p:nvPr>
        </p:nvSpPr>
        <p:spPr>
          <a:solidFill>
            <a:srgbClr val="0070C0"/>
          </a:solidFill>
        </p:spPr>
        <p:txBody>
          <a:bodyPr/>
          <a:lstStyle/>
          <a:p>
            <a:r>
              <a:rPr lang="en-US" sz="3600" dirty="0" smtClean="0">
                <a:solidFill>
                  <a:schemeClr val="bg1"/>
                </a:solidFill>
                <a:effectLst/>
              </a:rPr>
              <a:t>Uniform Fungicide Trials</a:t>
            </a:r>
            <a:br>
              <a:rPr lang="en-US" sz="3600" dirty="0" smtClean="0">
                <a:solidFill>
                  <a:schemeClr val="bg1"/>
                </a:solidFill>
                <a:effectLst/>
              </a:rPr>
            </a:br>
            <a:r>
              <a:rPr lang="en-US" sz="3600" dirty="0" smtClean="0">
                <a:solidFill>
                  <a:schemeClr val="bg1"/>
                </a:solidFill>
                <a:effectLst/>
              </a:rPr>
              <a:t>1995-2013</a:t>
            </a:r>
            <a:endParaRPr lang="en-US" sz="3600" dirty="0">
              <a:solidFill>
                <a:schemeClr val="bg1"/>
              </a:solidFill>
              <a:effectLst/>
            </a:endParaRPr>
          </a:p>
        </p:txBody>
      </p:sp>
      <p:pic>
        <p:nvPicPr>
          <p:cNvPr id="5" name="Picture 4"/>
          <p:cNvPicPr>
            <a:picLocks noChangeAspect="1"/>
          </p:cNvPicPr>
          <p:nvPr/>
        </p:nvPicPr>
        <p:blipFill>
          <a:blip r:embed="rId2"/>
          <a:stretch>
            <a:fillRect/>
          </a:stretch>
        </p:blipFill>
        <p:spPr>
          <a:xfrm>
            <a:off x="2971800" y="3426436"/>
            <a:ext cx="4381733" cy="3277675"/>
          </a:xfrm>
          <a:prstGeom prst="rect">
            <a:avLst/>
          </a:prstGeom>
        </p:spPr>
      </p:pic>
      <p:sp>
        <p:nvSpPr>
          <p:cNvPr id="6" name="TextBox 5"/>
          <p:cNvSpPr txBox="1"/>
          <p:nvPr/>
        </p:nvSpPr>
        <p:spPr>
          <a:xfrm>
            <a:off x="4862623" y="6550223"/>
            <a:ext cx="42813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Tahoma"/>
                <a:ea typeface="+mn-ea"/>
                <a:cs typeface="+mn-cs"/>
              </a:rPr>
              <a:t>Graphic courtesy Dr. Larry Madden, Ohio State Univ.</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1051541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5145"/>
            <a:ext cx="8229600" cy="905576"/>
          </a:xfrm>
        </p:spPr>
        <p:txBody>
          <a:bodyPr>
            <a:normAutofit/>
          </a:bodyPr>
          <a:lstStyle/>
          <a:p>
            <a:r>
              <a:rPr lang="en-US" b="1" dirty="0" smtClean="0"/>
              <a:t>Effect of fungicides on FHB</a:t>
            </a:r>
            <a:endParaRPr lang="en-US" b="1" dirty="0"/>
          </a:p>
        </p:txBody>
      </p:sp>
      <p:graphicFrame>
        <p:nvGraphicFramePr>
          <p:cNvPr id="6" name="Content Placeholder 5"/>
          <p:cNvGraphicFramePr>
            <a:graphicFrameLocks noGrp="1"/>
          </p:cNvGraphicFramePr>
          <p:nvPr>
            <p:ph idx="1"/>
            <p:extLst/>
          </p:nvPr>
        </p:nvGraphicFramePr>
        <p:xfrm>
          <a:off x="0" y="882502"/>
          <a:ext cx="9144000" cy="59754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65042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5145"/>
            <a:ext cx="8229600" cy="905576"/>
          </a:xfrm>
        </p:spPr>
        <p:txBody>
          <a:bodyPr>
            <a:normAutofit/>
          </a:bodyPr>
          <a:lstStyle/>
          <a:p>
            <a:r>
              <a:rPr lang="en-US" b="1" dirty="0" smtClean="0"/>
              <a:t>Effect of fungicides on DON</a:t>
            </a:r>
            <a:endParaRPr lang="en-US" b="1" dirty="0"/>
          </a:p>
        </p:txBody>
      </p:sp>
      <p:graphicFrame>
        <p:nvGraphicFramePr>
          <p:cNvPr id="6" name="Content Placeholder 5"/>
          <p:cNvGraphicFramePr>
            <a:graphicFrameLocks noGrp="1"/>
          </p:cNvGraphicFramePr>
          <p:nvPr>
            <p:ph idx="1"/>
            <p:extLst/>
          </p:nvPr>
        </p:nvGraphicFramePr>
        <p:xfrm>
          <a:off x="0" y="882502"/>
          <a:ext cx="9144000" cy="59754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2939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smtClean="0"/>
              <a:t>Head scab management trial</a:t>
            </a:r>
            <a:endParaRPr lang="en-US" b="1" dirty="0"/>
          </a:p>
        </p:txBody>
      </p:sp>
      <p:sp>
        <p:nvSpPr>
          <p:cNvPr id="3" name="Content Placeholder 2"/>
          <p:cNvSpPr>
            <a:spLocks noGrp="1"/>
          </p:cNvSpPr>
          <p:nvPr>
            <p:ph idx="1"/>
          </p:nvPr>
        </p:nvSpPr>
        <p:spPr>
          <a:xfrm>
            <a:off x="457200" y="655637"/>
            <a:ext cx="8229600" cy="4525963"/>
          </a:xfrm>
        </p:spPr>
        <p:txBody>
          <a:bodyPr>
            <a:noAutofit/>
          </a:bodyPr>
          <a:lstStyle/>
          <a:p>
            <a:pPr marL="0" indent="0">
              <a:buNone/>
            </a:pPr>
            <a:r>
              <a:rPr lang="en-US" sz="2400" b="1" u="sng" dirty="0"/>
              <a:t>4 </a:t>
            </a:r>
            <a:r>
              <a:rPr lang="en-US" sz="2400" b="1" u="sng" dirty="0" smtClean="0"/>
              <a:t>SWWW varieties</a:t>
            </a:r>
            <a:r>
              <a:rPr lang="en-US" sz="2400" b="1" u="sng" dirty="0"/>
              <a:t>:</a:t>
            </a:r>
            <a:endParaRPr lang="en-US" sz="2400" b="1" dirty="0"/>
          </a:p>
          <a:p>
            <a:pPr lvl="0"/>
            <a:r>
              <a:rPr lang="en-US" sz="2400" b="1" dirty="0"/>
              <a:t>Ambassador – susceptible check</a:t>
            </a:r>
          </a:p>
          <a:p>
            <a:pPr lvl="0"/>
            <a:r>
              <a:rPr lang="en-US" sz="2400" b="1" dirty="0" err="1"/>
              <a:t>DynaGro</a:t>
            </a:r>
            <a:r>
              <a:rPr lang="en-US" sz="2400" b="1" dirty="0"/>
              <a:t> 9242W – partially resistant check</a:t>
            </a:r>
          </a:p>
          <a:p>
            <a:pPr lvl="0"/>
            <a:r>
              <a:rPr lang="en-US" sz="2400" b="1" dirty="0"/>
              <a:t>F1014 (line from Dr. Olsen’s program)</a:t>
            </a:r>
          </a:p>
          <a:p>
            <a:pPr lvl="0"/>
            <a:r>
              <a:rPr lang="en-US" sz="2400" b="1" dirty="0"/>
              <a:t>E6012 (line from Dr. Olsen’s program)</a:t>
            </a:r>
          </a:p>
          <a:p>
            <a:pPr marL="0" indent="0">
              <a:buNone/>
            </a:pPr>
            <a:r>
              <a:rPr lang="en-US" sz="2400" b="1" dirty="0"/>
              <a:t> </a:t>
            </a:r>
          </a:p>
          <a:p>
            <a:pPr marL="0" indent="0">
              <a:buNone/>
            </a:pPr>
            <a:r>
              <a:rPr lang="en-US" sz="2400" b="1" u="sng" dirty="0"/>
              <a:t>6 </a:t>
            </a:r>
            <a:r>
              <a:rPr lang="en-US" sz="2400" b="1" u="sng" dirty="0" err="1" smtClean="0"/>
              <a:t>Prosaro</a:t>
            </a:r>
            <a:r>
              <a:rPr lang="en-US" sz="2400" b="1" u="sng" dirty="0" smtClean="0"/>
              <a:t> fungicide </a:t>
            </a:r>
            <a:r>
              <a:rPr lang="en-US" sz="2400" b="1" u="sng" dirty="0"/>
              <a:t>timing treatments:</a:t>
            </a:r>
            <a:endParaRPr lang="en-US" sz="2400" b="1" dirty="0"/>
          </a:p>
          <a:p>
            <a:pPr lvl="0"/>
            <a:r>
              <a:rPr lang="en-US" sz="2400" b="1" dirty="0"/>
              <a:t>Non-sprayed, non-inoculated check</a:t>
            </a:r>
          </a:p>
          <a:p>
            <a:pPr lvl="0"/>
            <a:r>
              <a:rPr lang="en-US" sz="2400" b="1" dirty="0"/>
              <a:t>Inoculated, non-sprayed check</a:t>
            </a:r>
          </a:p>
          <a:p>
            <a:pPr lvl="0"/>
            <a:r>
              <a:rPr lang="en-US" sz="2400" b="1" dirty="0"/>
              <a:t>Fungicide at flowering</a:t>
            </a:r>
          </a:p>
          <a:p>
            <a:pPr lvl="0"/>
            <a:r>
              <a:rPr lang="en-US" sz="2400" b="1" dirty="0"/>
              <a:t>Fungicide 2 days post flowering</a:t>
            </a:r>
          </a:p>
          <a:p>
            <a:pPr lvl="0"/>
            <a:r>
              <a:rPr lang="en-US" sz="2400" b="1" dirty="0"/>
              <a:t>Fungicide 4 days post flowering</a:t>
            </a:r>
          </a:p>
          <a:p>
            <a:pPr lvl="0"/>
            <a:r>
              <a:rPr lang="en-US" sz="2400" b="1" dirty="0"/>
              <a:t>Fungicide 6 days post flowering</a:t>
            </a:r>
          </a:p>
          <a:p>
            <a:pPr marL="0" indent="0">
              <a:buNone/>
            </a:pPr>
            <a:r>
              <a:rPr lang="en-US" sz="2400" b="1" dirty="0"/>
              <a:t/>
            </a:r>
            <a:br>
              <a:rPr lang="en-US" sz="2400" b="1" dirty="0"/>
            </a:br>
            <a:endParaRPr lang="en-US" sz="2400" b="1" dirty="0"/>
          </a:p>
        </p:txBody>
      </p:sp>
      <p:sp>
        <p:nvSpPr>
          <p:cNvPr id="4" name="TextBox 3"/>
          <p:cNvSpPr txBox="1"/>
          <p:nvPr/>
        </p:nvSpPr>
        <p:spPr>
          <a:xfrm>
            <a:off x="6331527" y="5105400"/>
            <a:ext cx="28194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Planted 10/17/2014</a:t>
            </a:r>
          </a:p>
          <a:p>
            <a:pPr marL="285750" lvl="0" indent="-285750">
              <a:buFont typeface="Arial" panose="020B0604020202020204" pitchFamily="34" charset="0"/>
              <a:buChar char="•"/>
            </a:pPr>
            <a:r>
              <a:rPr lang="en-US" dirty="0" smtClean="0"/>
              <a:t>90 </a:t>
            </a:r>
            <a:r>
              <a:rPr lang="en-US" dirty="0" err="1"/>
              <a:t>lbs</a:t>
            </a:r>
            <a:r>
              <a:rPr lang="en-US" dirty="0"/>
              <a:t> N/A applied at green </a:t>
            </a:r>
            <a:r>
              <a:rPr lang="en-US" dirty="0" smtClean="0"/>
              <a:t>up</a:t>
            </a:r>
          </a:p>
          <a:p>
            <a:pPr marL="285750" indent="-285750">
              <a:buFont typeface="Arial" panose="020B0604020202020204" pitchFamily="34" charset="0"/>
              <a:buChar char="•"/>
            </a:pPr>
            <a:r>
              <a:rPr lang="en-US" dirty="0" smtClean="0"/>
              <a:t>31.24 g of colonized sorghum applied on both 14 &amp; 26 May 2015</a:t>
            </a:r>
            <a:endParaRPr lang="en-US" dirty="0"/>
          </a:p>
        </p:txBody>
      </p:sp>
    </p:spTree>
    <p:extLst>
      <p:ext uri="{BB962C8B-B14F-4D97-AF65-F5344CB8AC3E}">
        <p14:creationId xmlns:p14="http://schemas.microsoft.com/office/powerpoint/2010/main" val="20460614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chilvers\Pictures\Work Photos\2015\Wheat\IMG_9468.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4"/>
          <p:cNvGraphicFramePr>
            <a:graphicFrameLocks noGrp="1"/>
          </p:cNvGraphicFramePr>
          <p:nvPr>
            <p:ph idx="1"/>
            <p:extLst/>
          </p:nvPr>
        </p:nvGraphicFramePr>
        <p:xfrm>
          <a:off x="-381000" y="135835"/>
          <a:ext cx="4343400" cy="1828800"/>
        </p:xfrm>
        <a:graphic>
          <a:graphicData uri="http://schemas.openxmlformats.org/drawingml/2006/table">
            <a:tbl>
              <a:tblPr>
                <a:tableStyleId>{5C22544A-7EE6-4342-B048-85BDC9FD1C3A}</a:tableStyleId>
              </a:tblPr>
              <a:tblGrid>
                <a:gridCol w="1990725">
                  <a:extLst>
                    <a:ext uri="{9D8B030D-6E8A-4147-A177-3AD203B41FA5}">
                      <a16:colId xmlns:a16="http://schemas.microsoft.com/office/drawing/2014/main" val="20000"/>
                    </a:ext>
                  </a:extLst>
                </a:gridCol>
                <a:gridCol w="2352675">
                  <a:extLst>
                    <a:ext uri="{9D8B030D-6E8A-4147-A177-3AD203B41FA5}">
                      <a16:colId xmlns:a16="http://schemas.microsoft.com/office/drawing/2014/main" val="20001"/>
                    </a:ext>
                  </a:extLst>
                </a:gridCol>
              </a:tblGrid>
              <a:tr h="228600">
                <a:tc>
                  <a:txBody>
                    <a:bodyPr/>
                    <a:lstStyle/>
                    <a:p>
                      <a:pPr algn="ctr" fontAlgn="b"/>
                      <a:r>
                        <a:rPr lang="en-US" sz="2400" b="1" i="0" u="none" strike="noStrike" dirty="0" smtClean="0">
                          <a:effectLst/>
                          <a:latin typeface="Arial"/>
                        </a:rPr>
                        <a:t>Variety</a:t>
                      </a:r>
                      <a:endParaRPr lang="en-US" sz="2400" b="1" i="0" u="none" strike="noStrike" dirty="0">
                        <a:effectLst/>
                        <a:latin typeface="Arial"/>
                      </a:endParaRPr>
                    </a:p>
                  </a:txBody>
                  <a:tcPr marL="0" marR="0" marT="0" marB="0" anchor="b"/>
                </a:tc>
                <a:tc>
                  <a:txBody>
                    <a:bodyPr/>
                    <a:lstStyle/>
                    <a:p>
                      <a:pPr algn="ctr" fontAlgn="b"/>
                      <a:r>
                        <a:rPr lang="en-US" sz="2400" b="1" i="0" u="none" strike="noStrike" dirty="0" smtClean="0">
                          <a:effectLst/>
                          <a:latin typeface="Arial"/>
                        </a:rPr>
                        <a:t>Flowering date</a:t>
                      </a:r>
                      <a:endParaRPr lang="en-US" sz="2400" b="1" i="0" u="none" strike="noStrike" dirty="0">
                        <a:effectLst/>
                        <a:latin typeface="Arial"/>
                      </a:endParaRPr>
                    </a:p>
                  </a:txBody>
                  <a:tcPr marL="0" marR="0" marT="0" marB="0" anchor="b"/>
                </a:tc>
                <a:extLst>
                  <a:ext uri="{0D108BD9-81ED-4DB2-BD59-A6C34878D82A}">
                    <a16:rowId xmlns:a16="http://schemas.microsoft.com/office/drawing/2014/main" val="10000"/>
                  </a:ext>
                </a:extLst>
              </a:tr>
              <a:tr h="228600">
                <a:tc>
                  <a:txBody>
                    <a:bodyPr/>
                    <a:lstStyle/>
                    <a:p>
                      <a:pPr algn="ctr" fontAlgn="b"/>
                      <a:r>
                        <a:rPr lang="en-US" sz="2400" b="1" u="none" strike="noStrike" dirty="0">
                          <a:effectLst/>
                        </a:rPr>
                        <a:t>Ambassador</a:t>
                      </a:r>
                      <a:endParaRPr lang="en-US" sz="2400" b="1" i="0" u="none" strike="noStrike" dirty="0">
                        <a:effectLst/>
                        <a:latin typeface="Arial"/>
                      </a:endParaRPr>
                    </a:p>
                  </a:txBody>
                  <a:tcPr marL="0" marR="0" marT="0" marB="0" anchor="b"/>
                </a:tc>
                <a:tc>
                  <a:txBody>
                    <a:bodyPr/>
                    <a:lstStyle/>
                    <a:p>
                      <a:pPr algn="ctr" fontAlgn="b"/>
                      <a:r>
                        <a:rPr lang="en-US" sz="2400" b="1" u="none" strike="noStrike" dirty="0">
                          <a:effectLst/>
                        </a:rPr>
                        <a:t>6/4/2015</a:t>
                      </a:r>
                      <a:endParaRPr lang="en-US" sz="2400" b="1" i="0" u="none" strike="noStrike" dirty="0">
                        <a:effectLst/>
                        <a:latin typeface="Arial"/>
                      </a:endParaRPr>
                    </a:p>
                  </a:txBody>
                  <a:tcPr marL="0" marR="0" marT="0" marB="0" anchor="b"/>
                </a:tc>
                <a:extLst>
                  <a:ext uri="{0D108BD9-81ED-4DB2-BD59-A6C34878D82A}">
                    <a16:rowId xmlns:a16="http://schemas.microsoft.com/office/drawing/2014/main" val="10001"/>
                  </a:ext>
                </a:extLst>
              </a:tr>
              <a:tr h="228600">
                <a:tc>
                  <a:txBody>
                    <a:bodyPr/>
                    <a:lstStyle/>
                    <a:p>
                      <a:pPr algn="ctr" fontAlgn="b"/>
                      <a:r>
                        <a:rPr lang="en-US" sz="2400" b="1" u="none" strike="noStrike">
                          <a:effectLst/>
                        </a:rPr>
                        <a:t>9242W</a:t>
                      </a:r>
                      <a:endParaRPr lang="en-US" sz="2400" b="1" i="0" u="none" strike="noStrike">
                        <a:effectLst/>
                        <a:latin typeface="Arial"/>
                      </a:endParaRPr>
                    </a:p>
                  </a:txBody>
                  <a:tcPr marL="0" marR="0" marT="0" marB="0" anchor="b"/>
                </a:tc>
                <a:tc>
                  <a:txBody>
                    <a:bodyPr/>
                    <a:lstStyle/>
                    <a:p>
                      <a:pPr algn="ctr" fontAlgn="b"/>
                      <a:r>
                        <a:rPr lang="en-US" sz="2400" b="1" u="none" strike="noStrike">
                          <a:effectLst/>
                        </a:rPr>
                        <a:t>6/4/2015</a:t>
                      </a:r>
                      <a:endParaRPr lang="en-US" sz="2400" b="1" i="0" u="none" strike="noStrike">
                        <a:effectLst/>
                        <a:latin typeface="Arial"/>
                      </a:endParaRPr>
                    </a:p>
                  </a:txBody>
                  <a:tcPr marL="0" marR="0" marT="0" marB="0" anchor="b"/>
                </a:tc>
                <a:extLst>
                  <a:ext uri="{0D108BD9-81ED-4DB2-BD59-A6C34878D82A}">
                    <a16:rowId xmlns:a16="http://schemas.microsoft.com/office/drawing/2014/main" val="10002"/>
                  </a:ext>
                </a:extLst>
              </a:tr>
              <a:tr h="228600">
                <a:tc>
                  <a:txBody>
                    <a:bodyPr/>
                    <a:lstStyle/>
                    <a:p>
                      <a:pPr algn="ctr" fontAlgn="b"/>
                      <a:r>
                        <a:rPr lang="en-US" sz="2400" b="1" u="none" strike="noStrike">
                          <a:effectLst/>
                        </a:rPr>
                        <a:t>F1014</a:t>
                      </a:r>
                      <a:endParaRPr lang="en-US" sz="2400" b="1" i="0" u="none" strike="noStrike">
                        <a:effectLst/>
                        <a:latin typeface="Arial"/>
                      </a:endParaRPr>
                    </a:p>
                  </a:txBody>
                  <a:tcPr marL="0" marR="0" marT="0" marB="0" anchor="b"/>
                </a:tc>
                <a:tc>
                  <a:txBody>
                    <a:bodyPr/>
                    <a:lstStyle/>
                    <a:p>
                      <a:pPr algn="ctr" fontAlgn="b"/>
                      <a:r>
                        <a:rPr lang="en-US" sz="2400" b="1" u="none" strike="noStrike" dirty="0">
                          <a:effectLst/>
                        </a:rPr>
                        <a:t>6/8/2015</a:t>
                      </a:r>
                      <a:endParaRPr lang="en-US" sz="2400" b="1" i="0" u="none" strike="noStrike" dirty="0">
                        <a:effectLst/>
                        <a:latin typeface="Arial"/>
                      </a:endParaRPr>
                    </a:p>
                  </a:txBody>
                  <a:tcPr marL="0" marR="0" marT="0" marB="0" anchor="b"/>
                </a:tc>
                <a:extLst>
                  <a:ext uri="{0D108BD9-81ED-4DB2-BD59-A6C34878D82A}">
                    <a16:rowId xmlns:a16="http://schemas.microsoft.com/office/drawing/2014/main" val="10003"/>
                  </a:ext>
                </a:extLst>
              </a:tr>
              <a:tr h="228600">
                <a:tc>
                  <a:txBody>
                    <a:bodyPr/>
                    <a:lstStyle/>
                    <a:p>
                      <a:pPr algn="ctr" fontAlgn="b"/>
                      <a:r>
                        <a:rPr lang="en-US" sz="2400" b="1" u="none" strike="noStrike" dirty="0">
                          <a:effectLst/>
                        </a:rPr>
                        <a:t>E6012</a:t>
                      </a:r>
                      <a:endParaRPr lang="en-US" sz="2400" b="1" i="0" u="none" strike="noStrike" dirty="0">
                        <a:effectLst/>
                        <a:latin typeface="Arial"/>
                      </a:endParaRPr>
                    </a:p>
                  </a:txBody>
                  <a:tcPr marL="0" marR="0" marT="0" marB="0" anchor="b"/>
                </a:tc>
                <a:tc>
                  <a:txBody>
                    <a:bodyPr/>
                    <a:lstStyle/>
                    <a:p>
                      <a:pPr algn="ctr" fontAlgn="b"/>
                      <a:r>
                        <a:rPr lang="en-US" sz="2400" b="1" u="none" strike="noStrike" dirty="0">
                          <a:effectLst/>
                        </a:rPr>
                        <a:t>6/4/2015</a:t>
                      </a:r>
                      <a:endParaRPr lang="en-US" sz="2400" b="1" i="0" u="none" strike="noStrike" dirty="0">
                        <a:effectLst/>
                        <a:latin typeface="Arial"/>
                      </a:endParaRPr>
                    </a:p>
                  </a:txBody>
                  <a:tcPr marL="0" marR="0" marT="0" marB="0" anchor="b"/>
                </a:tc>
                <a:extLst>
                  <a:ext uri="{0D108BD9-81ED-4DB2-BD59-A6C34878D82A}">
                    <a16:rowId xmlns:a16="http://schemas.microsoft.com/office/drawing/2014/main" val="10004"/>
                  </a:ext>
                </a:extLst>
              </a:tr>
            </a:tbl>
          </a:graphicData>
        </a:graphic>
      </p:graphicFrame>
      <p:sp>
        <p:nvSpPr>
          <p:cNvPr id="3" name="TextBox 2"/>
          <p:cNvSpPr txBox="1"/>
          <p:nvPr/>
        </p:nvSpPr>
        <p:spPr>
          <a:xfrm>
            <a:off x="4129094" y="6458248"/>
            <a:ext cx="5689891" cy="369332"/>
          </a:xfrm>
          <a:prstGeom prst="rect">
            <a:avLst/>
          </a:prstGeom>
          <a:solidFill>
            <a:schemeClr val="bg1"/>
          </a:solidFill>
        </p:spPr>
        <p:txBody>
          <a:bodyPr wrap="none" rtlCol="0">
            <a:spAutoFit/>
          </a:bodyPr>
          <a:lstStyle/>
          <a:p>
            <a:r>
              <a:rPr lang="en-US" b="1" dirty="0" err="1"/>
              <a:t>TeeJet</a:t>
            </a:r>
            <a:r>
              <a:rPr lang="en-US" b="1" dirty="0"/>
              <a:t> DG </a:t>
            </a:r>
            <a:r>
              <a:rPr lang="en-US" b="1" dirty="0" err="1"/>
              <a:t>TwinJet</a:t>
            </a:r>
            <a:r>
              <a:rPr lang="en-US" b="1" dirty="0"/>
              <a:t> nozzles (drift guard twin flat spray tips)</a:t>
            </a:r>
          </a:p>
        </p:txBody>
      </p:sp>
    </p:spTree>
    <p:extLst>
      <p:ext uri="{BB962C8B-B14F-4D97-AF65-F5344CB8AC3E}">
        <p14:creationId xmlns:p14="http://schemas.microsoft.com/office/powerpoint/2010/main" val="3242785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0" y="609600"/>
          <a:ext cx="9143999" cy="62484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1" y="0"/>
            <a:ext cx="7461825" cy="715962"/>
          </a:xfrm>
        </p:spPr>
        <p:txBody>
          <a:bodyPr>
            <a:noAutofit/>
          </a:bodyPr>
          <a:lstStyle/>
          <a:p>
            <a:r>
              <a:rPr lang="en-US" sz="3600" b="1" dirty="0"/>
              <a:t>Head Scab disease index (0-100</a:t>
            </a:r>
            <a:r>
              <a:rPr lang="en-US" sz="3600" b="1" dirty="0" smtClean="0"/>
              <a:t>)</a:t>
            </a:r>
            <a:endParaRPr lang="en-US" sz="3600" b="1" dirty="0"/>
          </a:p>
        </p:txBody>
      </p:sp>
      <p:cxnSp>
        <p:nvCxnSpPr>
          <p:cNvPr id="5" name="Straight Connector 4"/>
          <p:cNvCxnSpPr/>
          <p:nvPr/>
        </p:nvCxnSpPr>
        <p:spPr>
          <a:xfrm flipV="1">
            <a:off x="2895600" y="838200"/>
            <a:ext cx="0" cy="6019800"/>
          </a:xfrm>
          <a:prstGeom prst="line">
            <a:avLst/>
          </a:prstGeom>
          <a:ln w="38100">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4953000" y="838200"/>
            <a:ext cx="0" cy="6019800"/>
          </a:xfrm>
          <a:prstGeom prst="line">
            <a:avLst/>
          </a:prstGeom>
          <a:ln w="38100">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010400" y="838200"/>
            <a:ext cx="0" cy="6019800"/>
          </a:xfrm>
          <a:prstGeom prst="line">
            <a:avLst/>
          </a:prstGeom>
          <a:ln w="38100">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015" t="33333" r="20526" b="11111"/>
          <a:stretch/>
        </p:blipFill>
        <p:spPr>
          <a:xfrm>
            <a:off x="7281593" y="0"/>
            <a:ext cx="1862408" cy="2362200"/>
          </a:xfrm>
          <a:prstGeom prst="rect">
            <a:avLst/>
          </a:prstGeom>
        </p:spPr>
      </p:pic>
    </p:spTree>
    <p:extLst>
      <p:ext uri="{BB962C8B-B14F-4D97-AF65-F5344CB8AC3E}">
        <p14:creationId xmlns:p14="http://schemas.microsoft.com/office/powerpoint/2010/main" val="1578198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smtClean="0"/>
              <a:t>3rd Generation Scab Trial</a:t>
            </a:r>
            <a:endParaRPr lang="en-US" b="1" dirty="0"/>
          </a:p>
        </p:txBody>
      </p:sp>
      <p:graphicFrame>
        <p:nvGraphicFramePr>
          <p:cNvPr id="4" name="Content Placeholder 3"/>
          <p:cNvGraphicFramePr>
            <a:graphicFrameLocks noGrp="1"/>
          </p:cNvGraphicFramePr>
          <p:nvPr>
            <p:ph idx="1"/>
            <p:extLst/>
          </p:nvPr>
        </p:nvGraphicFramePr>
        <p:xfrm>
          <a:off x="52218" y="990601"/>
          <a:ext cx="9091782" cy="3836936"/>
        </p:xfrm>
        <a:graphic>
          <a:graphicData uri="http://schemas.openxmlformats.org/drawingml/2006/table">
            <a:tbl>
              <a:tblPr firstRow="1" firstCol="1" bandRow="1">
                <a:tableStyleId>{5C22544A-7EE6-4342-B048-85BDC9FD1C3A}</a:tableStyleId>
              </a:tblPr>
              <a:tblGrid>
                <a:gridCol w="1348839">
                  <a:extLst>
                    <a:ext uri="{9D8B030D-6E8A-4147-A177-3AD203B41FA5}">
                      <a16:colId xmlns:a16="http://schemas.microsoft.com/office/drawing/2014/main" val="3287302189"/>
                    </a:ext>
                  </a:extLst>
                </a:gridCol>
                <a:gridCol w="3292983">
                  <a:extLst>
                    <a:ext uri="{9D8B030D-6E8A-4147-A177-3AD203B41FA5}">
                      <a16:colId xmlns:a16="http://schemas.microsoft.com/office/drawing/2014/main" val="3129628388"/>
                    </a:ext>
                  </a:extLst>
                </a:gridCol>
                <a:gridCol w="1313103">
                  <a:extLst>
                    <a:ext uri="{9D8B030D-6E8A-4147-A177-3AD203B41FA5}">
                      <a16:colId xmlns:a16="http://schemas.microsoft.com/office/drawing/2014/main" val="3510973124"/>
                    </a:ext>
                  </a:extLst>
                </a:gridCol>
                <a:gridCol w="3136857">
                  <a:extLst>
                    <a:ext uri="{9D8B030D-6E8A-4147-A177-3AD203B41FA5}">
                      <a16:colId xmlns:a16="http://schemas.microsoft.com/office/drawing/2014/main" val="3150806672"/>
                    </a:ext>
                  </a:extLst>
                </a:gridCol>
              </a:tblGrid>
              <a:tr h="608446">
                <a:tc>
                  <a:txBody>
                    <a:bodyPr/>
                    <a:lstStyle/>
                    <a:p>
                      <a:pPr marL="0" marR="0" algn="ctr">
                        <a:spcBef>
                          <a:spcPts val="0"/>
                        </a:spcBef>
                        <a:spcAft>
                          <a:spcPts val="0"/>
                        </a:spcAft>
                      </a:pPr>
                      <a:r>
                        <a:rPr lang="en-US" sz="1800" b="1" dirty="0">
                          <a:effectLst/>
                        </a:rPr>
                        <a:t> </a:t>
                      </a:r>
                      <a:r>
                        <a:rPr lang="en-US" sz="1800" b="1" dirty="0" smtClean="0">
                          <a:effectLst/>
                        </a:rPr>
                        <a:t>Treatment</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b="1" dirty="0">
                          <a:effectLst/>
                        </a:rPr>
                        <a:t>Product</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800" b="1">
                          <a:effectLst/>
                        </a:rPr>
                        <a:t>Rate</a:t>
                      </a:r>
                      <a:endParaRPr lang="en-US" sz="1800" b="1">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b="1">
                          <a:effectLst/>
                        </a:rPr>
                        <a:t>Timing</a:t>
                      </a:r>
                      <a:endParaRPr lang="en-US" sz="1800" b="1">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784539830"/>
                  </a:ext>
                </a:extLst>
              </a:tr>
              <a:tr h="304224">
                <a:tc>
                  <a:txBody>
                    <a:bodyPr/>
                    <a:lstStyle/>
                    <a:p>
                      <a:pPr marL="0" marR="0" algn="ctr">
                        <a:spcBef>
                          <a:spcPts val="0"/>
                        </a:spcBef>
                        <a:spcAft>
                          <a:spcPts val="0"/>
                        </a:spcAft>
                      </a:pPr>
                      <a:r>
                        <a:rPr lang="en-US" sz="1800" b="1">
                          <a:effectLst/>
                        </a:rPr>
                        <a:t>1</a:t>
                      </a:r>
                      <a:endParaRPr lang="en-US" sz="1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b="1">
                          <a:effectLst/>
                        </a:rPr>
                        <a:t>Untreated check</a:t>
                      </a:r>
                      <a:endParaRPr lang="en-US" sz="1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b="1">
                          <a:effectLst/>
                        </a:rPr>
                        <a:t>… </a:t>
                      </a:r>
                      <a:endParaRPr lang="en-US" sz="1800" b="1">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b="1">
                          <a:effectLst/>
                        </a:rPr>
                        <a:t> …</a:t>
                      </a:r>
                      <a:endParaRPr lang="en-US" sz="1800" b="1">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378002612"/>
                  </a:ext>
                </a:extLst>
              </a:tr>
              <a:tr h="304224">
                <a:tc>
                  <a:txBody>
                    <a:bodyPr/>
                    <a:lstStyle/>
                    <a:p>
                      <a:pPr marL="0" marR="0" algn="ctr">
                        <a:spcBef>
                          <a:spcPts val="0"/>
                        </a:spcBef>
                        <a:spcAft>
                          <a:spcPts val="0"/>
                        </a:spcAft>
                      </a:pPr>
                      <a:r>
                        <a:rPr lang="en-US" sz="1800" b="1">
                          <a:effectLst/>
                        </a:rPr>
                        <a:t>2</a:t>
                      </a:r>
                      <a:endParaRPr lang="en-US" sz="1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b="1">
                          <a:effectLst/>
                        </a:rPr>
                        <a:t>Prosaro</a:t>
                      </a:r>
                      <a:endParaRPr lang="en-US" sz="1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b="1">
                          <a:effectLst/>
                        </a:rPr>
                        <a:t>6.5 fl oz/A</a:t>
                      </a:r>
                      <a:endParaRPr lang="en-US" sz="1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1">
                          <a:effectLst/>
                        </a:rPr>
                        <a:t>Anthesis</a:t>
                      </a:r>
                      <a:endParaRPr lang="en-US" sz="1800" b="1">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80376496"/>
                  </a:ext>
                </a:extLst>
              </a:tr>
              <a:tr h="304224">
                <a:tc>
                  <a:txBody>
                    <a:bodyPr/>
                    <a:lstStyle/>
                    <a:p>
                      <a:pPr marL="0" marR="0" algn="ctr">
                        <a:spcBef>
                          <a:spcPts val="0"/>
                        </a:spcBef>
                        <a:spcAft>
                          <a:spcPts val="0"/>
                        </a:spcAft>
                      </a:pPr>
                      <a:r>
                        <a:rPr lang="en-US" sz="1800" b="1">
                          <a:effectLst/>
                        </a:rPr>
                        <a:t>3</a:t>
                      </a:r>
                      <a:endParaRPr lang="en-US" sz="1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b="1" dirty="0">
                          <a:effectLst/>
                        </a:rPr>
                        <a:t>Prosaro</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b="1">
                          <a:effectLst/>
                        </a:rPr>
                        <a:t>6.5 fl oz/A</a:t>
                      </a:r>
                      <a:endParaRPr lang="en-US" sz="1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1">
                          <a:effectLst/>
                        </a:rPr>
                        <a:t>Anthesis</a:t>
                      </a:r>
                      <a:endParaRPr lang="en-US" sz="1800" b="1">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670174185"/>
                  </a:ext>
                </a:extLst>
              </a:tr>
              <a:tr h="304224">
                <a:tc>
                  <a:txBody>
                    <a:bodyPr/>
                    <a:lstStyle/>
                    <a:p>
                      <a:pPr marL="0" marR="0" algn="ctr">
                        <a:spcBef>
                          <a:spcPts val="0"/>
                        </a:spcBef>
                        <a:spcAft>
                          <a:spcPts val="0"/>
                        </a:spcAft>
                      </a:pPr>
                      <a:r>
                        <a:rPr lang="en-US" sz="1800" b="1">
                          <a:effectLst/>
                        </a:rPr>
                        <a:t> </a:t>
                      </a:r>
                      <a:endParaRPr lang="en-US" sz="1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b="1" dirty="0" err="1">
                          <a:effectLst/>
                        </a:rPr>
                        <a:t>Caramba</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800" b="1" dirty="0">
                          <a:effectLst/>
                        </a:rPr>
                        <a:t>14 </a:t>
                      </a:r>
                      <a:r>
                        <a:rPr lang="en-US" sz="1800" b="1" dirty="0" err="1">
                          <a:effectLst/>
                        </a:rPr>
                        <a:t>fl</a:t>
                      </a:r>
                      <a:r>
                        <a:rPr lang="en-US" sz="1800" b="1" dirty="0">
                          <a:effectLst/>
                        </a:rPr>
                        <a:t> </a:t>
                      </a:r>
                      <a:r>
                        <a:rPr lang="en-US" sz="1800" b="1" dirty="0" err="1">
                          <a:effectLst/>
                        </a:rPr>
                        <a:t>oz</a:t>
                      </a:r>
                      <a:r>
                        <a:rPr lang="en-US" sz="1800" b="1" dirty="0">
                          <a:effectLst/>
                        </a:rPr>
                        <a:t>/A</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1" dirty="0">
                          <a:effectLst/>
                        </a:rPr>
                        <a:t> 4 days after anthesis</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88028484"/>
                  </a:ext>
                </a:extLst>
              </a:tr>
              <a:tr h="304224">
                <a:tc>
                  <a:txBody>
                    <a:bodyPr/>
                    <a:lstStyle/>
                    <a:p>
                      <a:pPr marL="0" marR="0" algn="ctr">
                        <a:spcBef>
                          <a:spcPts val="0"/>
                        </a:spcBef>
                        <a:spcAft>
                          <a:spcPts val="0"/>
                        </a:spcAft>
                      </a:pPr>
                      <a:r>
                        <a:rPr lang="en-US" sz="1800" b="1">
                          <a:effectLst/>
                        </a:rPr>
                        <a:t>4</a:t>
                      </a:r>
                      <a:endParaRPr lang="en-US" sz="1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b="1" dirty="0" err="1">
                          <a:effectLst/>
                        </a:rPr>
                        <a:t>Caramba</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b="1">
                          <a:effectLst/>
                        </a:rPr>
                        <a:t>14 fl oz/A</a:t>
                      </a:r>
                      <a:endParaRPr lang="en-US" sz="1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1">
                          <a:effectLst/>
                        </a:rPr>
                        <a:t>Anthesis</a:t>
                      </a:r>
                      <a:endParaRPr lang="en-US" sz="1800" b="1">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21423729"/>
                  </a:ext>
                </a:extLst>
              </a:tr>
              <a:tr h="385033">
                <a:tc>
                  <a:txBody>
                    <a:bodyPr/>
                    <a:lstStyle/>
                    <a:p>
                      <a:pPr algn="ctr"/>
                      <a:endParaRPr lang="en-US" sz="1200" b="1">
                        <a:effectLst/>
                        <a:latin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b="1" dirty="0" err="1" smtClean="0">
                          <a:effectLst/>
                        </a:rPr>
                        <a:t>Folicur</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800" b="1">
                          <a:effectLst/>
                        </a:rPr>
                        <a:t>4 fl oz/A</a:t>
                      </a:r>
                      <a:endParaRPr lang="en-US" sz="1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1" dirty="0">
                          <a:effectLst/>
                        </a:rPr>
                        <a:t>4 days after anthesis </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84637168"/>
                  </a:ext>
                </a:extLst>
              </a:tr>
              <a:tr h="304224">
                <a:tc>
                  <a:txBody>
                    <a:bodyPr/>
                    <a:lstStyle/>
                    <a:p>
                      <a:pPr marL="0" marR="0" algn="ctr">
                        <a:spcBef>
                          <a:spcPts val="0"/>
                        </a:spcBef>
                        <a:spcAft>
                          <a:spcPts val="0"/>
                        </a:spcAft>
                      </a:pPr>
                      <a:r>
                        <a:rPr lang="en-US" sz="1800" b="1">
                          <a:effectLst/>
                        </a:rPr>
                        <a:t>5</a:t>
                      </a:r>
                      <a:endParaRPr lang="en-US" sz="1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b="1" dirty="0" err="1">
                          <a:effectLst/>
                        </a:rPr>
                        <a:t>Proline</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800" b="1" dirty="0">
                          <a:effectLst/>
                        </a:rPr>
                        <a:t>5.7 </a:t>
                      </a:r>
                      <a:r>
                        <a:rPr lang="en-US" sz="1800" b="1" dirty="0" err="1">
                          <a:effectLst/>
                        </a:rPr>
                        <a:t>fl</a:t>
                      </a:r>
                      <a:r>
                        <a:rPr lang="en-US" sz="1800" b="1" dirty="0">
                          <a:effectLst/>
                        </a:rPr>
                        <a:t> </a:t>
                      </a:r>
                      <a:r>
                        <a:rPr lang="en-US" sz="1800" b="1" dirty="0" err="1">
                          <a:effectLst/>
                        </a:rPr>
                        <a:t>oz</a:t>
                      </a:r>
                      <a:r>
                        <a:rPr lang="en-US" sz="1800" b="1" dirty="0">
                          <a:effectLst/>
                        </a:rPr>
                        <a:t>/A</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b="1" dirty="0">
                          <a:effectLst/>
                        </a:rPr>
                        <a:t>Anthesis</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294960727"/>
                  </a:ext>
                </a:extLst>
              </a:tr>
              <a:tr h="457776">
                <a:tc>
                  <a:txBody>
                    <a:bodyPr/>
                    <a:lstStyle/>
                    <a:p>
                      <a:pPr marL="0" marR="0" algn="ctr">
                        <a:spcBef>
                          <a:spcPts val="0"/>
                        </a:spcBef>
                        <a:spcAft>
                          <a:spcPts val="0"/>
                        </a:spcAft>
                      </a:pPr>
                      <a:r>
                        <a:rPr lang="en-US" sz="1800" b="1">
                          <a:effectLst/>
                        </a:rPr>
                        <a:t> </a:t>
                      </a:r>
                      <a:endParaRPr lang="en-US" sz="1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b="1" dirty="0" err="1" smtClean="0">
                          <a:effectLst/>
                        </a:rPr>
                        <a:t>Folicur</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800" b="1">
                          <a:effectLst/>
                        </a:rPr>
                        <a:t>4 fl oz/A</a:t>
                      </a:r>
                      <a:endParaRPr lang="en-US" sz="1800" b="1">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b="1" dirty="0">
                          <a:effectLst/>
                        </a:rPr>
                        <a:t> 4 days after anthesis</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179057974"/>
                  </a:ext>
                </a:extLst>
              </a:tr>
              <a:tr h="560337">
                <a:tc>
                  <a:txBody>
                    <a:bodyPr/>
                    <a:lstStyle/>
                    <a:p>
                      <a:pPr marL="0" marR="0" algn="ctr">
                        <a:spcBef>
                          <a:spcPts val="0"/>
                        </a:spcBef>
                        <a:spcAft>
                          <a:spcPts val="0"/>
                        </a:spcAft>
                      </a:pPr>
                      <a:r>
                        <a:rPr lang="en-US" sz="1800" b="1" dirty="0">
                          <a:effectLst/>
                        </a:rPr>
                        <a:t>6</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800" b="1">
                          <a:effectLst/>
                        </a:rPr>
                        <a:t>Untreated, non-inoculated check</a:t>
                      </a:r>
                      <a:endParaRPr lang="en-US" sz="1800" b="1">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800" b="1">
                          <a:effectLst/>
                        </a:rPr>
                        <a:t>…</a:t>
                      </a:r>
                      <a:endParaRPr lang="en-US" sz="1800" b="1">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b="1" dirty="0">
                          <a:effectLst/>
                        </a:rPr>
                        <a:t>…</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141089393"/>
                  </a:ext>
                </a:extLst>
              </a:tr>
            </a:tbl>
          </a:graphicData>
        </a:graphic>
      </p:graphicFrame>
    </p:spTree>
    <p:extLst>
      <p:ext uri="{BB962C8B-B14F-4D97-AF65-F5344CB8AC3E}">
        <p14:creationId xmlns:p14="http://schemas.microsoft.com/office/powerpoint/2010/main" val="29289313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a:t>w</a:t>
            </a:r>
            <a:r>
              <a:rPr lang="en-US" b="1" dirty="0" smtClean="0"/>
              <a:t>heatscab.psu.edu</a:t>
            </a:r>
            <a:endParaRPr lang="en-US" b="1" dirty="0"/>
          </a:p>
        </p:txBody>
      </p:sp>
      <p:pic>
        <p:nvPicPr>
          <p:cNvPr id="4" name="Content Placeholder 3"/>
          <p:cNvPicPr>
            <a:picLocks noGrp="1" noChangeAspect="1"/>
          </p:cNvPicPr>
          <p:nvPr>
            <p:ph idx="1"/>
          </p:nvPr>
        </p:nvPicPr>
        <p:blipFill rotWithShape="1">
          <a:blip r:embed="rId2"/>
          <a:srcRect t="3484"/>
          <a:stretch/>
        </p:blipFill>
        <p:spPr>
          <a:xfrm>
            <a:off x="-914400" y="685800"/>
            <a:ext cx="11936163" cy="6477000"/>
          </a:xfrm>
          <a:prstGeom prst="rect">
            <a:avLst/>
          </a:prstGeom>
        </p:spPr>
      </p:pic>
    </p:spTree>
    <p:extLst>
      <p:ext uri="{BB962C8B-B14F-4D97-AF65-F5344CB8AC3E}">
        <p14:creationId xmlns:p14="http://schemas.microsoft.com/office/powerpoint/2010/main" val="42681672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Effect of Headline (6 fl oz/A) applied at different growth stages on DON</a:t>
            </a:r>
            <a:br>
              <a:rPr lang="en-US" sz="3600" dirty="0" smtClean="0"/>
            </a:br>
            <a:r>
              <a:rPr lang="en-US" sz="2800" dirty="0" smtClean="0"/>
              <a:t>2010</a:t>
            </a:r>
            <a:endParaRPr lang="en-US" sz="2800" dirty="0"/>
          </a:p>
        </p:txBody>
      </p:sp>
      <p:graphicFrame>
        <p:nvGraphicFramePr>
          <p:cNvPr id="4" name="Content Placeholder 3"/>
          <p:cNvGraphicFramePr>
            <a:graphicFrameLocks noGrp="1"/>
          </p:cNvGraphicFramePr>
          <p:nvPr>
            <p:ph idx="1"/>
            <p:extLst/>
          </p:nvPr>
        </p:nvGraphicFramePr>
        <p:xfrm>
          <a:off x="457200" y="1600200"/>
          <a:ext cx="8229600" cy="44958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bwMode="auto">
          <a:xfrm>
            <a:off x="1371600" y="3429000"/>
            <a:ext cx="7543800"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pic>
        <p:nvPicPr>
          <p:cNvPr id="9" name="Picture 4" descr="ILExtensionPortrait"/>
          <p:cNvPicPr>
            <a:picLocks noChangeAspect="1" noChangeArrowheads="1"/>
          </p:cNvPicPr>
          <p:nvPr/>
        </p:nvPicPr>
        <p:blipFill>
          <a:blip r:embed="rId4" cstate="print"/>
          <a:srcRect/>
          <a:stretch>
            <a:fillRect/>
          </a:stretch>
        </p:blipFill>
        <p:spPr bwMode="auto">
          <a:xfrm>
            <a:off x="104140" y="5867400"/>
            <a:ext cx="810260" cy="914400"/>
          </a:xfrm>
          <a:prstGeom prst="rect">
            <a:avLst/>
          </a:prstGeom>
          <a:noFill/>
          <a:ln w="9525">
            <a:noFill/>
            <a:miter lim="800000"/>
            <a:headEnd/>
            <a:tailEnd/>
          </a:ln>
        </p:spPr>
      </p:pic>
    </p:spTree>
    <p:extLst>
      <p:ext uri="{BB962C8B-B14F-4D97-AF65-F5344CB8AC3E}">
        <p14:creationId xmlns:p14="http://schemas.microsoft.com/office/powerpoint/2010/main" val="40998598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91" y="0"/>
            <a:ext cx="2544709" cy="609458"/>
          </a:xfrm>
        </p:spPr>
        <p:txBody>
          <a:bodyPr>
            <a:normAutofit fontScale="90000"/>
          </a:bodyPr>
          <a:lstStyle/>
          <a:p>
            <a:r>
              <a:rPr lang="en-US" u="sng" dirty="0" smtClean="0"/>
              <a:t>Thank you!</a:t>
            </a:r>
            <a:endParaRPr lang="en-US" u="sng"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85259" y="-748915"/>
            <a:ext cx="6965991" cy="4525963"/>
          </a:xfrm>
        </p:spPr>
      </p:pic>
      <p:pic>
        <p:nvPicPr>
          <p:cNvPr id="7" name="Picture 2" descr="http://www.monsanto.com/SharedMonsantoLogos/media-kit/asgr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3907" y="4746577"/>
            <a:ext cx="1062684" cy="8160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agwatchnetwork.com/wp-content/uploads/2014/10/pioneer-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45" r="7408"/>
          <a:stretch/>
        </p:blipFill>
        <p:spPr bwMode="auto">
          <a:xfrm>
            <a:off x="6448865" y="4724928"/>
            <a:ext cx="866335" cy="7866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82338" y="2593519"/>
            <a:ext cx="1186578" cy="990600"/>
          </a:xfrm>
          <a:prstGeom prst="rect">
            <a:avLst/>
          </a:prstGeom>
        </p:spPr>
      </p:pic>
      <p:pic>
        <p:nvPicPr>
          <p:cNvPr id="10" name="Picture 2"/>
          <p:cNvPicPr>
            <a:picLocks noChangeAspect="1" noChangeArrowheads="1"/>
          </p:cNvPicPr>
          <p:nvPr/>
        </p:nvPicPr>
        <p:blipFill>
          <a:blip r:embed="rId7" cstate="print"/>
          <a:srcRect/>
          <a:stretch>
            <a:fillRect/>
          </a:stretch>
        </p:blipFill>
        <p:spPr bwMode="auto">
          <a:xfrm>
            <a:off x="6045678" y="2587043"/>
            <a:ext cx="1735728" cy="951912"/>
          </a:xfrm>
          <a:prstGeom prst="rect">
            <a:avLst/>
          </a:prstGeom>
          <a:noFill/>
          <a:ln w="9525">
            <a:noFill/>
            <a:miter lim="800000"/>
            <a:headEnd/>
            <a:tailEnd/>
          </a:ln>
          <a:effectLst/>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12090" y="4843783"/>
            <a:ext cx="786631" cy="786631"/>
          </a:xfrm>
          <a:prstGeom prst="rect">
            <a:avLst/>
          </a:prstGeom>
        </p:spPr>
      </p:pic>
      <p:pic>
        <p:nvPicPr>
          <p:cNvPr id="12" name="Picture 11" descr="Project-GREEEN2.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46493" y="3866308"/>
            <a:ext cx="1408344" cy="680699"/>
          </a:xfrm>
          <a:prstGeom prst="rect">
            <a:avLst/>
          </a:prstGeom>
          <a:ln>
            <a:noFill/>
          </a:ln>
          <a:effectLst>
            <a:outerShdw blurRad="292100" dist="139700" dir="2700000" algn="tl" rotWithShape="0">
              <a:srgbClr val="333333">
                <a:alpha val="65000"/>
              </a:srgbClr>
            </a:outerShdw>
          </a:effectLst>
        </p:spPr>
      </p:pic>
      <p:pic>
        <p:nvPicPr>
          <p:cNvPr id="13" name="Picture 12" descr="bayer_logo-1020x1024.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90699" y="4816762"/>
            <a:ext cx="797358" cy="800486"/>
          </a:xfrm>
          <a:prstGeom prst="rect">
            <a:avLst/>
          </a:prstGeom>
        </p:spPr>
      </p:pic>
      <p:pic>
        <p:nvPicPr>
          <p:cNvPr id="14" name="Picture 2" descr="C:\Documents and Settings\chilvers\My Documents\ReportsPresentations\usda_nifa_h_rgb_300.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5373740" y="5867401"/>
            <a:ext cx="1563369" cy="1054952"/>
          </a:xfrm>
          <a:prstGeom prst="rect">
            <a:avLst/>
          </a:prstGeom>
          <a:noFill/>
        </p:spPr>
      </p:pic>
      <p:pic>
        <p:nvPicPr>
          <p:cNvPr id="15" name="Picture 2" descr="USDA/NIFA"/>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897740" y="5867400"/>
            <a:ext cx="2246260" cy="1054953"/>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2" descr="Image result for DuPo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p:cNvPicPr>
            <a:picLocks noChangeAspect="1"/>
          </p:cNvPicPr>
          <p:nvPr/>
        </p:nvPicPr>
        <p:blipFill>
          <a:blip r:embed="rId13"/>
          <a:stretch>
            <a:fillRect/>
          </a:stretch>
        </p:blipFill>
        <p:spPr>
          <a:xfrm>
            <a:off x="7620000" y="3993844"/>
            <a:ext cx="1458359" cy="729180"/>
          </a:xfrm>
          <a:prstGeom prst="rect">
            <a:avLst/>
          </a:prstGeom>
        </p:spPr>
      </p:pic>
      <p:pic>
        <p:nvPicPr>
          <p:cNvPr id="18" name="Picture 17"/>
          <p:cNvPicPr>
            <a:picLocks noChangeAspect="1"/>
          </p:cNvPicPr>
          <p:nvPr/>
        </p:nvPicPr>
        <p:blipFill>
          <a:blip r:embed="rId14"/>
          <a:stretch>
            <a:fillRect/>
          </a:stretch>
        </p:blipFill>
        <p:spPr>
          <a:xfrm>
            <a:off x="4712775" y="3969418"/>
            <a:ext cx="1245777" cy="340997"/>
          </a:xfrm>
          <a:prstGeom prst="rect">
            <a:avLst/>
          </a:prstGeom>
        </p:spPr>
      </p:pic>
      <p:pic>
        <p:nvPicPr>
          <p:cNvPr id="20" name="Picture 19"/>
          <p:cNvPicPr>
            <a:picLocks noChangeAspect="1"/>
          </p:cNvPicPr>
          <p:nvPr/>
        </p:nvPicPr>
        <p:blipFill>
          <a:blip r:embed="rId15"/>
          <a:stretch>
            <a:fillRect/>
          </a:stretch>
        </p:blipFill>
        <p:spPr>
          <a:xfrm>
            <a:off x="8020870" y="2587043"/>
            <a:ext cx="1334978" cy="710277"/>
          </a:xfrm>
          <a:prstGeom prst="rect">
            <a:avLst/>
          </a:prstGeom>
        </p:spPr>
      </p:pic>
      <p:sp>
        <p:nvSpPr>
          <p:cNvPr id="19" name="TextBox 18"/>
          <p:cNvSpPr txBox="1"/>
          <p:nvPr/>
        </p:nvSpPr>
        <p:spPr>
          <a:xfrm>
            <a:off x="143538" y="4041319"/>
            <a:ext cx="5150036"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solidFill>
                  <a:srgbClr val="000000"/>
                </a:solidFill>
                <a:effectLst/>
                <a:uLnTx/>
                <a:uFillTx/>
                <a:latin typeface="Calibri"/>
                <a:ea typeface="+mn-ea"/>
                <a:cs typeface="+mn-cs"/>
              </a:rPr>
              <a:t>Dr. Carl </a:t>
            </a:r>
            <a:r>
              <a:rPr kumimoji="0" lang="en-US" sz="2000" b="1" i="0" u="none" strike="noStrike" kern="1200" cap="none" spc="0" normalizeH="0" baseline="0" noProof="0" dirty="0" err="1" smtClean="0">
                <a:ln>
                  <a:noFill/>
                </a:ln>
                <a:solidFill>
                  <a:srgbClr val="000000"/>
                </a:solidFill>
                <a:effectLst/>
                <a:uLnTx/>
                <a:uFillTx/>
                <a:latin typeface="Calibri"/>
                <a:ea typeface="+mn-ea"/>
                <a:cs typeface="+mn-cs"/>
              </a:rPr>
              <a:t>Druskovich</a:t>
            </a:r>
            <a:r>
              <a:rPr kumimoji="0" lang="en-US" sz="2000" b="1" i="0" u="none" strike="noStrike" kern="1200" cap="none" spc="0" normalizeH="0" baseline="0" noProof="0" dirty="0" smtClean="0">
                <a:ln>
                  <a:noFill/>
                </a:ln>
                <a:solidFill>
                  <a:srgbClr val="000000"/>
                </a:solidFill>
                <a:effectLst/>
                <a:uLnTx/>
                <a:uFillTx/>
                <a:latin typeface="Calibri"/>
                <a:ea typeface="+mn-ea"/>
                <a:cs typeface="+mn-cs"/>
              </a:rPr>
              <a:t> </a:t>
            </a:r>
            <a:endParaRPr kumimoji="0" lang="en-US" sz="2000" b="0" i="0" u="none" strike="noStrike" kern="1200" cap="none" spc="0" normalizeH="0" baseline="0" noProof="0" dirty="0" smtClean="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solidFill>
                  <a:srgbClr val="000000"/>
                </a:solidFill>
                <a:effectLst/>
                <a:uLnTx/>
                <a:uFillTx/>
                <a:latin typeface="Calibri"/>
                <a:ea typeface="+mn-ea"/>
                <a:cs typeface="+mn-cs"/>
              </a:rPr>
              <a:t>MSU diagnostic lab, Fred and Jan</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solidFill>
                  <a:srgbClr val="000000"/>
                </a:solidFill>
                <a:effectLst/>
                <a:uLnTx/>
                <a:uFillTx/>
                <a:latin typeface="Calibri"/>
                <a:ea typeface="+mn-ea"/>
                <a:cs typeface="+mn-cs"/>
              </a:rPr>
              <a:t>John </a:t>
            </a:r>
            <a:r>
              <a:rPr kumimoji="0" lang="en-US" sz="2000" b="1" i="0" u="none" strike="noStrike" kern="1200" cap="none" spc="0" normalizeH="0" baseline="0" noProof="0" dirty="0" err="1" smtClean="0">
                <a:ln>
                  <a:noFill/>
                </a:ln>
                <a:solidFill>
                  <a:srgbClr val="000000"/>
                </a:solidFill>
                <a:effectLst/>
                <a:uLnTx/>
                <a:uFillTx/>
                <a:latin typeface="Calibri"/>
                <a:ea typeface="+mn-ea"/>
                <a:cs typeface="+mn-cs"/>
              </a:rPr>
              <a:t>Boyse</a:t>
            </a:r>
            <a:r>
              <a:rPr kumimoji="0" lang="en-US" sz="2000" b="1" i="0" u="none" strike="noStrike" kern="1200" cap="none" spc="0" normalizeH="0" baseline="0" noProof="0" dirty="0" smtClean="0">
                <a:ln>
                  <a:noFill/>
                </a:ln>
                <a:solidFill>
                  <a:srgbClr val="000000"/>
                </a:solidFill>
                <a:effectLst/>
                <a:uLnTx/>
                <a:uFillTx/>
                <a:latin typeface="Calibri"/>
                <a:ea typeface="+mn-ea"/>
                <a:cs typeface="+mn-cs"/>
              </a:rPr>
              <a:t> and Randy </a:t>
            </a:r>
            <a:r>
              <a:rPr kumimoji="0" lang="en-US" sz="2000" b="1" i="0" u="none" strike="noStrike" kern="1200" cap="none" spc="0" normalizeH="0" baseline="0" noProof="0" dirty="0" err="1" smtClean="0">
                <a:ln>
                  <a:noFill/>
                </a:ln>
                <a:solidFill>
                  <a:srgbClr val="000000"/>
                </a:solidFill>
                <a:effectLst/>
                <a:uLnTx/>
                <a:uFillTx/>
                <a:latin typeface="Calibri"/>
                <a:ea typeface="+mn-ea"/>
                <a:cs typeface="+mn-cs"/>
              </a:rPr>
              <a:t>Laurenz</a:t>
            </a:r>
            <a:endParaRPr kumimoji="0" lang="en-US" sz="2000" b="1" i="0" u="none" strike="noStrike" kern="1200" cap="none" spc="0" normalizeH="0" baseline="0" noProof="0" dirty="0" smtClean="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solidFill>
                  <a:srgbClr val="000000"/>
                </a:solidFill>
                <a:effectLst/>
                <a:uLnTx/>
                <a:uFillTx/>
                <a:latin typeface="Calibri"/>
                <a:ea typeface="+mn-ea"/>
                <a:cs typeface="+mn-cs"/>
              </a:rPr>
              <a:t>Tim Dietz and Kyle Johnson</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1200" cap="none" spc="0" normalizeH="0" baseline="0" noProof="0" dirty="0" err="1">
                <a:ln>
                  <a:noFill/>
                </a:ln>
                <a:solidFill>
                  <a:srgbClr val="000000"/>
                </a:solidFill>
                <a:effectLst/>
                <a:uLnTx/>
                <a:uFillTx/>
                <a:latin typeface="Calibri"/>
                <a:ea typeface="+mn-ea"/>
                <a:cs typeface="+mn-cs"/>
              </a:rPr>
              <a:t>Kerrek</a:t>
            </a:r>
            <a:r>
              <a:rPr kumimoji="0" lang="en-US" sz="2000" b="1" i="0" u="none" strike="noStrike" kern="1200" cap="none" spc="0" normalizeH="0" baseline="0" noProof="0" dirty="0">
                <a:ln>
                  <a:noFill/>
                </a:ln>
                <a:solidFill>
                  <a:srgbClr val="000000"/>
                </a:solidFill>
                <a:effectLst/>
                <a:uLnTx/>
                <a:uFillTx/>
                <a:latin typeface="Calibri"/>
                <a:ea typeface="+mn-ea"/>
                <a:cs typeface="+mn-cs"/>
              </a:rPr>
              <a:t> </a:t>
            </a:r>
            <a:r>
              <a:rPr kumimoji="0" lang="en-US" sz="2000" b="1" i="0" u="none" strike="noStrike" kern="1200" cap="none" spc="0" normalizeH="0" baseline="0" noProof="0" dirty="0" err="1" smtClean="0">
                <a:ln>
                  <a:noFill/>
                </a:ln>
                <a:solidFill>
                  <a:srgbClr val="000000"/>
                </a:solidFill>
                <a:effectLst/>
                <a:uLnTx/>
                <a:uFillTx/>
                <a:latin typeface="Calibri"/>
                <a:ea typeface="+mn-ea"/>
                <a:cs typeface="+mn-cs"/>
              </a:rPr>
              <a:t>Griffes</a:t>
            </a:r>
            <a:r>
              <a:rPr kumimoji="0" lang="en-US" sz="2000" b="1" i="0" u="none" strike="noStrike" kern="1200" cap="none" spc="0" normalizeH="0" baseline="0" noProof="0" dirty="0" smtClean="0">
                <a:ln>
                  <a:noFill/>
                </a:ln>
                <a:solidFill>
                  <a:srgbClr val="000000"/>
                </a:solidFill>
                <a:effectLst/>
                <a:uLnTx/>
                <a:uFillTx/>
                <a:latin typeface="Calibri"/>
                <a:ea typeface="+mn-ea"/>
                <a:cs typeface="+mn-cs"/>
              </a:rPr>
              <a:t>, Steve Gower - </a:t>
            </a:r>
            <a:r>
              <a:rPr kumimoji="0" lang="en-US" sz="2000" b="1" i="0" u="none" strike="noStrike" kern="1200" cap="none" spc="0" normalizeH="0" baseline="0" noProof="0" dirty="0" err="1" smtClean="0">
                <a:ln>
                  <a:noFill/>
                </a:ln>
                <a:solidFill>
                  <a:srgbClr val="000000"/>
                </a:solidFill>
                <a:effectLst/>
                <a:uLnTx/>
                <a:uFillTx/>
                <a:latin typeface="Calibri"/>
                <a:ea typeface="+mn-ea"/>
                <a:cs typeface="+mn-cs"/>
              </a:rPr>
              <a:t>Asgrow</a:t>
            </a:r>
            <a:r>
              <a:rPr kumimoji="0" lang="en-US" sz="2000" b="1" i="0" u="none" strike="noStrike" kern="1200" cap="none" spc="0" normalizeH="0" baseline="0" noProof="0" dirty="0" smtClean="0">
                <a:ln>
                  <a:noFill/>
                </a:ln>
                <a:solidFill>
                  <a:srgbClr val="000000"/>
                </a:solidFill>
                <a:effectLst/>
                <a:uLnTx/>
                <a:uFillTx/>
                <a:latin typeface="Calibri"/>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Phil </a:t>
            </a:r>
            <a:r>
              <a:rPr kumimoji="0" lang="en-US" sz="2000" b="1" i="0" u="none" strike="noStrike" kern="1200" cap="none" spc="0" normalizeH="0" baseline="0" noProof="0" dirty="0" smtClean="0">
                <a:ln>
                  <a:noFill/>
                </a:ln>
                <a:solidFill>
                  <a:srgbClr val="000000"/>
                </a:solidFill>
                <a:effectLst/>
                <a:uLnTx/>
                <a:uFillTx/>
                <a:latin typeface="Calibri"/>
                <a:ea typeface="+mn-ea"/>
                <a:cs typeface="+mn-cs"/>
              </a:rPr>
              <a:t>Schneider - GAPS </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solidFill>
                  <a:srgbClr val="000000"/>
                </a:solidFill>
                <a:effectLst/>
                <a:uLnTx/>
                <a:uFillTx/>
                <a:latin typeface="Calibri"/>
                <a:ea typeface="+mn-ea"/>
                <a:cs typeface="+mn-cs"/>
              </a:rPr>
              <a:t>Karen Zuver – Pioneer</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solidFill>
                  <a:srgbClr val="000000"/>
                </a:solidFill>
                <a:effectLst/>
                <a:uLnTx/>
                <a:uFillTx/>
                <a:latin typeface="Calibri"/>
                <a:ea typeface="+mn-ea"/>
                <a:cs typeface="+mn-cs"/>
              </a:rPr>
              <a:t>Bill Widdicombe and Lori Williams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Midwest colleagues: Kiersten Wise et al</a:t>
            </a:r>
            <a:r>
              <a:rPr kumimoji="0" lang="en-US" sz="2000" b="1" i="0" u="none" strike="noStrike" kern="1200" cap="none" spc="0" normalizeH="0" baseline="0" noProof="0" dirty="0" smtClean="0">
                <a:ln>
                  <a:noFill/>
                </a:ln>
                <a:solidFill>
                  <a:srgbClr val="000000"/>
                </a:solidFill>
                <a:effectLst/>
                <a:uLnTx/>
                <a:uFillTx/>
                <a:latin typeface="Calibri"/>
                <a:ea typeface="+mn-ea"/>
                <a:cs typeface="+mn-cs"/>
              </a:rPr>
              <a:t>.</a:t>
            </a: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22"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2725" y="2691167"/>
            <a:ext cx="1965901" cy="1212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descr="http://www.events.anr.msu.edu/images/logo-agbioresearch.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76051" y="3900798"/>
            <a:ext cx="1957968" cy="4096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29976" y="4415130"/>
            <a:ext cx="613157" cy="70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33400" y="873729"/>
            <a:ext cx="1482647" cy="1817438"/>
          </a:xfrm>
          <a:prstGeom prst="rect">
            <a:avLst/>
          </a:prstGeom>
        </p:spPr>
      </p:pic>
      <p:sp>
        <p:nvSpPr>
          <p:cNvPr id="4" name="Rectangle 3"/>
          <p:cNvSpPr/>
          <p:nvPr/>
        </p:nvSpPr>
        <p:spPr>
          <a:xfrm>
            <a:off x="2590800" y="1421331"/>
            <a:ext cx="6675199" cy="954107"/>
          </a:xfrm>
          <a:prstGeom prst="rect">
            <a:avLst/>
          </a:prstGeom>
          <a:solidFill>
            <a:schemeClr val="bg1">
              <a:alpha val="71000"/>
            </a:schemeClr>
          </a:solidFill>
        </p:spPr>
        <p:txBody>
          <a:bodyPr wrap="square">
            <a:spAutoFit/>
          </a:bodyPr>
          <a:lstStyle/>
          <a:p>
            <a:r>
              <a:rPr lang="en-US" sz="2800" b="1" dirty="0">
                <a:hlinkClick r:id="rId20"/>
              </a:rPr>
              <a:t>chilvers@msu.edu</a:t>
            </a:r>
            <a:r>
              <a:rPr lang="en-US" sz="2800" b="1" dirty="0"/>
              <a:t> 	 @MartinChilvers1</a:t>
            </a:r>
          </a:p>
          <a:p>
            <a:pPr algn="ctr"/>
            <a:r>
              <a:rPr lang="en-US" sz="2800" b="1" dirty="0"/>
              <a:t>517-353-9967 </a:t>
            </a:r>
            <a:endParaRPr lang="en-US" sz="2800" dirty="0"/>
          </a:p>
        </p:txBody>
      </p:sp>
      <p:pic>
        <p:nvPicPr>
          <p:cNvPr id="25" name="Picture 2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805249" y="1429949"/>
            <a:ext cx="533400" cy="432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www.maeap.org/uploads/partners/_pthumb/MSPC_vertical_logo_White_CMYK_Hi_Rez.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8622" y="1981200"/>
            <a:ext cx="1458779" cy="1760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274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391730" cy="2771352"/>
          </a:xfrm>
        </p:spPr>
        <p:txBody>
          <a:bodyPr>
            <a:normAutofit fontScale="92500"/>
          </a:bodyPr>
          <a:lstStyle/>
          <a:p>
            <a:r>
              <a:rPr lang="en-US" sz="3000" b="1" dirty="0">
                <a:solidFill>
                  <a:schemeClr val="tx1"/>
                </a:solidFill>
              </a:rPr>
              <a:t>The frequent foliar fungal four  </a:t>
            </a:r>
            <a:r>
              <a:rPr lang="en-US" sz="3000" i="1" dirty="0">
                <a:solidFill>
                  <a:schemeClr val="tx1"/>
                </a:solidFill>
              </a:rPr>
              <a:t>–  plus 1 (?)</a:t>
            </a:r>
          </a:p>
          <a:p>
            <a:endParaRPr lang="en-US" sz="3000" i="1" dirty="0">
              <a:solidFill>
                <a:schemeClr val="tx1"/>
              </a:solidFill>
            </a:endParaRPr>
          </a:p>
          <a:p>
            <a:r>
              <a:rPr lang="en-US" sz="3000" i="1" dirty="0">
                <a:solidFill>
                  <a:schemeClr val="tx1"/>
                </a:solidFill>
              </a:rPr>
              <a:t>-  there are a few leaf diseases that show-up in</a:t>
            </a:r>
          </a:p>
          <a:p>
            <a:pPr marL="0" indent="0">
              <a:buNone/>
            </a:pPr>
            <a:r>
              <a:rPr lang="en-US" sz="3000" i="1" dirty="0">
                <a:solidFill>
                  <a:schemeClr val="tx1"/>
                </a:solidFill>
              </a:rPr>
              <a:t>   	MI wheat each season…….</a:t>
            </a:r>
          </a:p>
          <a:p>
            <a:pPr marL="0" indent="0">
              <a:buNone/>
            </a:pPr>
            <a:r>
              <a:rPr lang="en-US" sz="2400" i="1" dirty="0"/>
              <a:t>	</a:t>
            </a:r>
          </a:p>
        </p:txBody>
      </p:sp>
    </p:spTree>
    <p:extLst>
      <p:ext uri="{BB962C8B-B14F-4D97-AF65-F5344CB8AC3E}">
        <p14:creationId xmlns:p14="http://schemas.microsoft.com/office/powerpoint/2010/main" val="9831455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2"/>
          <p:cNvSpPr>
            <a:spLocks noGrp="1" noChangeArrowheads="1"/>
          </p:cNvSpPr>
          <p:nvPr>
            <p:ph type="title"/>
          </p:nvPr>
        </p:nvSpPr>
        <p:spPr/>
        <p:txBody>
          <a:bodyPr>
            <a:normAutofit fontScale="90000"/>
          </a:bodyPr>
          <a:lstStyle/>
          <a:p>
            <a:pPr eaLnBrk="1" hangingPunct="1">
              <a:defRPr/>
            </a:pPr>
            <a:r>
              <a:rPr lang="en-US" sz="4000" b="1" dirty="0" smtClean="0"/>
              <a:t>Integrated head scab management</a:t>
            </a:r>
            <a:endParaRPr lang="en-US" sz="4000" b="1" dirty="0"/>
          </a:p>
        </p:txBody>
      </p:sp>
      <p:sp>
        <p:nvSpPr>
          <p:cNvPr id="1086467" name="Rectangle 3"/>
          <p:cNvSpPr>
            <a:spLocks noGrp="1" noChangeArrowheads="1"/>
          </p:cNvSpPr>
          <p:nvPr>
            <p:ph idx="1"/>
          </p:nvPr>
        </p:nvSpPr>
        <p:spPr>
          <a:xfrm>
            <a:off x="228600" y="1371600"/>
            <a:ext cx="8686800" cy="4525963"/>
          </a:xfrm>
        </p:spPr>
        <p:txBody>
          <a:bodyPr/>
          <a:lstStyle/>
          <a:p>
            <a:pPr marL="514350" indent="-514350" eaLnBrk="1" hangingPunct="1">
              <a:buFont typeface="+mj-lt"/>
              <a:buAutoNum type="arabicPeriod"/>
              <a:defRPr/>
            </a:pPr>
            <a:r>
              <a:rPr lang="en-US" dirty="0" smtClean="0"/>
              <a:t>Resistant variety</a:t>
            </a:r>
          </a:p>
          <a:p>
            <a:pPr marL="514350" indent="-514350">
              <a:buFont typeface="+mj-lt"/>
              <a:buAutoNum type="arabicPeriod"/>
              <a:defRPr/>
            </a:pPr>
            <a:r>
              <a:rPr lang="en-US" dirty="0"/>
              <a:t>Fungicide </a:t>
            </a:r>
            <a:r>
              <a:rPr lang="en-US" dirty="0" smtClean="0"/>
              <a:t>app. from </a:t>
            </a:r>
            <a:r>
              <a:rPr lang="en-US" dirty="0"/>
              <a:t>flowering to + 6 days</a:t>
            </a:r>
          </a:p>
          <a:p>
            <a:pPr marL="514350" indent="-514350" eaLnBrk="1" hangingPunct="1">
              <a:buFont typeface="+mj-lt"/>
              <a:buAutoNum type="arabicPeriod"/>
              <a:defRPr/>
            </a:pPr>
            <a:r>
              <a:rPr lang="en-US" dirty="0" smtClean="0"/>
              <a:t>Rotation – avoid planting into corn, and wheat residue</a:t>
            </a:r>
            <a:endParaRPr lang="en-US" dirty="0"/>
          </a:p>
          <a:p>
            <a:pPr eaLnBrk="1" hangingPunct="1">
              <a:defRPr/>
            </a:pP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24600" y="3281992"/>
            <a:ext cx="2819400" cy="3576008"/>
          </a:xfrm>
          <a:prstGeom prst="rect">
            <a:avLst/>
          </a:prstGeom>
        </p:spPr>
      </p:pic>
    </p:spTree>
    <p:extLst>
      <p:ext uri="{BB962C8B-B14F-4D97-AF65-F5344CB8AC3E}">
        <p14:creationId xmlns:p14="http://schemas.microsoft.com/office/powerpoint/2010/main" val="102334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6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64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64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56"/>
            <a:ext cx="8229600" cy="1143000"/>
          </a:xfrm>
        </p:spPr>
        <p:txBody>
          <a:bodyPr>
            <a:normAutofit fontScale="90000"/>
          </a:bodyPr>
          <a:lstStyle/>
          <a:p>
            <a:r>
              <a:rPr lang="en-US" b="1" dirty="0"/>
              <a:t>Efficacy of </a:t>
            </a:r>
            <a:r>
              <a:rPr lang="en-US" b="1" dirty="0" smtClean="0"/>
              <a:t>fungicides</a:t>
            </a:r>
            <a:r>
              <a:rPr lang="en-US" dirty="0"/>
              <a:t/>
            </a:r>
            <a:br>
              <a:rPr lang="en-US" dirty="0"/>
            </a:br>
            <a:endParaRPr lang="en-US" dirty="0"/>
          </a:p>
        </p:txBody>
      </p:sp>
      <p:sp>
        <p:nvSpPr>
          <p:cNvPr id="3" name="Content Placeholder 2"/>
          <p:cNvSpPr>
            <a:spLocks noGrp="1"/>
          </p:cNvSpPr>
          <p:nvPr>
            <p:ph idx="1"/>
          </p:nvPr>
        </p:nvSpPr>
        <p:spPr>
          <a:xfrm>
            <a:off x="457200" y="1066800"/>
            <a:ext cx="8229600" cy="4525963"/>
          </a:xfrm>
        </p:spPr>
        <p:txBody>
          <a:bodyPr/>
          <a:lstStyle/>
          <a:p>
            <a:r>
              <a:rPr lang="en-US" u="sng" dirty="0" smtClean="0"/>
              <a:t>No strobilurin </a:t>
            </a:r>
            <a:r>
              <a:rPr lang="en-US" dirty="0" smtClean="0"/>
              <a:t>– can increase DON</a:t>
            </a:r>
          </a:p>
          <a:p>
            <a:endParaRPr lang="en-US" dirty="0"/>
          </a:p>
        </p:txBody>
      </p:sp>
      <p:graphicFrame>
        <p:nvGraphicFramePr>
          <p:cNvPr id="4" name="Table 3"/>
          <p:cNvGraphicFramePr>
            <a:graphicFrameLocks noGrp="1"/>
          </p:cNvGraphicFramePr>
          <p:nvPr>
            <p:extLst/>
          </p:nvPr>
        </p:nvGraphicFramePr>
        <p:xfrm>
          <a:off x="76200" y="1959134"/>
          <a:ext cx="8991600" cy="3222466"/>
        </p:xfrm>
        <a:graphic>
          <a:graphicData uri="http://schemas.openxmlformats.org/drawingml/2006/table">
            <a:tbl>
              <a:tblPr>
                <a:tableStyleId>{5C22544A-7EE6-4342-B048-85BDC9FD1C3A}</a:tableStyleId>
              </a:tblPr>
              <a:tblGrid>
                <a:gridCol w="1676400">
                  <a:extLst>
                    <a:ext uri="{9D8B030D-6E8A-4147-A177-3AD203B41FA5}">
                      <a16:colId xmlns:a16="http://schemas.microsoft.com/office/drawing/2014/main" val="158688464"/>
                    </a:ext>
                  </a:extLst>
                </a:gridCol>
                <a:gridCol w="1281836">
                  <a:extLst>
                    <a:ext uri="{9D8B030D-6E8A-4147-A177-3AD203B41FA5}">
                      <a16:colId xmlns:a16="http://schemas.microsoft.com/office/drawing/2014/main" val="305728147"/>
                    </a:ext>
                  </a:extLst>
                </a:gridCol>
                <a:gridCol w="794856">
                  <a:extLst>
                    <a:ext uri="{9D8B030D-6E8A-4147-A177-3AD203B41FA5}">
                      <a16:colId xmlns:a16="http://schemas.microsoft.com/office/drawing/2014/main" val="1898484277"/>
                    </a:ext>
                  </a:extLst>
                </a:gridCol>
                <a:gridCol w="710337">
                  <a:extLst>
                    <a:ext uri="{9D8B030D-6E8A-4147-A177-3AD203B41FA5}">
                      <a16:colId xmlns:a16="http://schemas.microsoft.com/office/drawing/2014/main" val="246205840"/>
                    </a:ext>
                  </a:extLst>
                </a:gridCol>
                <a:gridCol w="715732">
                  <a:extLst>
                    <a:ext uri="{9D8B030D-6E8A-4147-A177-3AD203B41FA5}">
                      <a16:colId xmlns:a16="http://schemas.microsoft.com/office/drawing/2014/main" val="3972406032"/>
                    </a:ext>
                  </a:extLst>
                </a:gridCol>
                <a:gridCol w="737311">
                  <a:extLst>
                    <a:ext uri="{9D8B030D-6E8A-4147-A177-3AD203B41FA5}">
                      <a16:colId xmlns:a16="http://schemas.microsoft.com/office/drawing/2014/main" val="2346887874"/>
                    </a:ext>
                  </a:extLst>
                </a:gridCol>
                <a:gridCol w="618622">
                  <a:extLst>
                    <a:ext uri="{9D8B030D-6E8A-4147-A177-3AD203B41FA5}">
                      <a16:colId xmlns:a16="http://schemas.microsoft.com/office/drawing/2014/main" val="2966019097"/>
                    </a:ext>
                  </a:extLst>
                </a:gridCol>
                <a:gridCol w="475306">
                  <a:extLst>
                    <a:ext uri="{9D8B030D-6E8A-4147-A177-3AD203B41FA5}">
                      <a16:colId xmlns:a16="http://schemas.microsoft.com/office/drawing/2014/main" val="3967361173"/>
                    </a:ext>
                  </a:extLst>
                </a:gridCol>
                <a:gridCol w="609600">
                  <a:extLst>
                    <a:ext uri="{9D8B030D-6E8A-4147-A177-3AD203B41FA5}">
                      <a16:colId xmlns:a16="http://schemas.microsoft.com/office/drawing/2014/main" val="1434258753"/>
                    </a:ext>
                  </a:extLst>
                </a:gridCol>
                <a:gridCol w="533400">
                  <a:extLst>
                    <a:ext uri="{9D8B030D-6E8A-4147-A177-3AD203B41FA5}">
                      <a16:colId xmlns:a16="http://schemas.microsoft.com/office/drawing/2014/main" val="609083778"/>
                    </a:ext>
                  </a:extLst>
                </a:gridCol>
                <a:gridCol w="838200">
                  <a:extLst>
                    <a:ext uri="{9D8B030D-6E8A-4147-A177-3AD203B41FA5}">
                      <a16:colId xmlns:a16="http://schemas.microsoft.com/office/drawing/2014/main" val="2814064633"/>
                    </a:ext>
                  </a:extLst>
                </a:gridCol>
              </a:tblGrid>
              <a:tr h="454329">
                <a:tc gridSpan="3">
                  <a:txBody>
                    <a:bodyPr/>
                    <a:lstStyle/>
                    <a:p>
                      <a:pPr marL="0" marR="0" algn="ctr">
                        <a:spcBef>
                          <a:spcPts val="0"/>
                        </a:spcBef>
                        <a:spcAft>
                          <a:spcPts val="250"/>
                        </a:spcAft>
                      </a:pPr>
                      <a:r>
                        <a:rPr lang="en-US" sz="1400" b="1" i="1" dirty="0">
                          <a:effectLst/>
                        </a:rPr>
                        <a:t>Fungicide(s)</a:t>
                      </a:r>
                      <a:endParaRPr lang="en-US" sz="2400" b="1" i="1" dirty="0">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8">
                  <a:txBody>
                    <a:bodyPr/>
                    <a:lstStyle/>
                    <a:p>
                      <a:pPr marL="0" marR="0" algn="ctr">
                        <a:spcBef>
                          <a:spcPts val="0"/>
                        </a:spcBef>
                        <a:spcAft>
                          <a:spcPts val="250"/>
                        </a:spcAft>
                      </a:pPr>
                      <a:endParaRPr lang="en-US" sz="1000" b="1" dirty="0">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spcBef>
                          <a:spcPts val="0"/>
                        </a:spcBef>
                        <a:spcAft>
                          <a:spcPts val="250"/>
                        </a:spcAft>
                      </a:pPr>
                      <a:endParaRPr lang="en-US" sz="2400" b="1" dirty="0">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spcBef>
                          <a:spcPts val="0"/>
                        </a:spcBef>
                        <a:spcAft>
                          <a:spcPts val="250"/>
                        </a:spcAft>
                      </a:pPr>
                      <a:endParaRPr lang="en-US" sz="2400" b="1" dirty="0">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spcBef>
                          <a:spcPts val="0"/>
                        </a:spcBef>
                        <a:spcAft>
                          <a:spcPts val="250"/>
                        </a:spcAft>
                      </a:pPr>
                      <a:endParaRPr lang="en-US" sz="2400" b="1" dirty="0">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spcBef>
                          <a:spcPts val="575"/>
                        </a:spcBef>
                        <a:spcAft>
                          <a:spcPts val="250"/>
                        </a:spcAft>
                      </a:pPr>
                      <a:endParaRPr lang="en-US" sz="2400" b="1" dirty="0">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spcBef>
                          <a:spcPts val="0"/>
                        </a:spcBef>
                        <a:spcAft>
                          <a:spcPts val="250"/>
                        </a:spcAft>
                      </a:pPr>
                      <a:endParaRPr lang="en-US" sz="2400" b="1" dirty="0">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spcBef>
                          <a:spcPts val="0"/>
                        </a:spcBef>
                        <a:spcAft>
                          <a:spcPts val="250"/>
                        </a:spcAft>
                      </a:pPr>
                      <a:endParaRPr lang="en-US" sz="2400" b="1" dirty="0">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spcBef>
                          <a:spcPts val="575"/>
                        </a:spcBef>
                        <a:spcAft>
                          <a:spcPts val="0"/>
                        </a:spcAft>
                      </a:pPr>
                      <a:endParaRPr lang="en-US" sz="2400" b="1" dirty="0">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1974486"/>
                  </a:ext>
                </a:extLst>
              </a:tr>
              <a:tr h="427544">
                <a:tc>
                  <a:txBody>
                    <a:bodyPr/>
                    <a:lstStyle/>
                    <a:p>
                      <a:pPr marL="0" marR="0" algn="ctr">
                        <a:spcBef>
                          <a:spcPts val="575"/>
                        </a:spcBef>
                        <a:spcAft>
                          <a:spcPts val="250"/>
                        </a:spcAft>
                      </a:pPr>
                      <a:r>
                        <a:rPr lang="en-US" sz="1400" b="1" dirty="0">
                          <a:effectLst/>
                        </a:rPr>
                        <a:t>Active ingredient</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575"/>
                        </a:spcBef>
                        <a:spcAft>
                          <a:spcPts val="250"/>
                        </a:spcAft>
                      </a:pPr>
                      <a:r>
                        <a:rPr lang="en-US" sz="1400" b="1" dirty="0">
                          <a:effectLst/>
                        </a:rPr>
                        <a:t>Product</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Rate/A  </a:t>
                      </a:r>
                      <a:endParaRPr lang="en-US" sz="2400" b="1">
                        <a:effectLst/>
                      </a:endParaRPr>
                    </a:p>
                    <a:p>
                      <a:pPr marL="0" marR="0" algn="ctr">
                        <a:spcBef>
                          <a:spcPts val="0"/>
                        </a:spcBef>
                        <a:spcAft>
                          <a:spcPts val="0"/>
                        </a:spcAft>
                      </a:pPr>
                      <a:r>
                        <a:rPr lang="en-US" sz="1400" b="1">
                          <a:effectLst/>
                        </a:rPr>
                        <a:t>(fl. oz)</a:t>
                      </a:r>
                      <a:endParaRPr lang="en-US" sz="2400" b="1">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575"/>
                        </a:spcBef>
                        <a:spcAft>
                          <a:spcPts val="250"/>
                        </a:spcAft>
                      </a:pPr>
                      <a:r>
                        <a:rPr lang="en-US" sz="1400" b="1">
                          <a:effectLst/>
                        </a:rPr>
                        <a:t>Powdery mildew</a:t>
                      </a:r>
                      <a:endParaRPr lang="en-US" sz="2400" b="1">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250"/>
                        </a:spcAft>
                      </a:pPr>
                      <a:r>
                        <a:rPr lang="en-US" sz="1400" b="1">
                          <a:effectLst/>
                        </a:rPr>
                        <a:t>Leaf/glume blotch</a:t>
                      </a:r>
                      <a:endParaRPr lang="en-US" sz="2400" b="1">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250"/>
                        </a:spcAft>
                      </a:pPr>
                      <a:r>
                        <a:rPr lang="en-US" sz="1400" b="1">
                          <a:effectLst/>
                        </a:rPr>
                        <a:t>Septoria leaf spot</a:t>
                      </a:r>
                      <a:endParaRPr lang="en-US" sz="2400" b="1">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250"/>
                        </a:spcAft>
                      </a:pPr>
                      <a:r>
                        <a:rPr lang="en-US" sz="1400" b="1">
                          <a:effectLst/>
                        </a:rPr>
                        <a:t>Stripe rust</a:t>
                      </a:r>
                      <a:endParaRPr lang="en-US" sz="2400" b="1">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575"/>
                        </a:spcBef>
                        <a:spcAft>
                          <a:spcPts val="250"/>
                        </a:spcAft>
                      </a:pPr>
                      <a:r>
                        <a:rPr lang="en-US" sz="1400" b="1">
                          <a:effectLst/>
                        </a:rPr>
                        <a:t>Leaf  rust</a:t>
                      </a:r>
                      <a:endParaRPr lang="en-US" sz="2400" b="1">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250"/>
                        </a:spcAft>
                      </a:pPr>
                      <a:r>
                        <a:rPr lang="en-US" sz="1400" b="1">
                          <a:effectLst/>
                        </a:rPr>
                        <a:t>Stem rust</a:t>
                      </a:r>
                      <a:r>
                        <a:rPr lang="en-US" sz="1400" b="1" baseline="30000">
                          <a:effectLst/>
                        </a:rPr>
                        <a:t>4</a:t>
                      </a:r>
                      <a:endParaRPr lang="en-US" sz="2400" b="1">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250"/>
                        </a:spcAft>
                      </a:pPr>
                      <a:r>
                        <a:rPr lang="en-US" sz="1400" b="1" dirty="0">
                          <a:effectLst/>
                        </a:rPr>
                        <a:t>Head scab</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spcBef>
                          <a:spcPts val="0"/>
                        </a:spcBef>
                        <a:spcAft>
                          <a:spcPts val="250"/>
                        </a:spcAft>
                      </a:pPr>
                      <a:r>
                        <a:rPr lang="en-US" sz="1400" b="1">
                          <a:effectLst/>
                        </a:rPr>
                        <a:t>Harvest Restrict.</a:t>
                      </a:r>
                      <a:endParaRPr lang="en-US" sz="2400" b="1">
                        <a:effectLst/>
                        <a:latin typeface="Times New Roman" panose="02020603050405020304" pitchFamily="18" charset="0"/>
                        <a:ea typeface="Times New Roman" panose="02020603050405020304" pitchFamily="18" charset="0"/>
                      </a:endParaRPr>
                    </a:p>
                  </a:txBody>
                  <a:tcPr marL="43132" marR="4313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0540821"/>
                  </a:ext>
                </a:extLst>
              </a:tr>
              <a:tr h="436473">
                <a:tc>
                  <a:txBody>
                    <a:bodyPr/>
                    <a:lstStyle/>
                    <a:p>
                      <a:pPr marL="0" marR="0">
                        <a:lnSpc>
                          <a:spcPct val="50000"/>
                        </a:lnSpc>
                        <a:spcBef>
                          <a:spcPts val="250"/>
                        </a:spcBef>
                        <a:spcAft>
                          <a:spcPts val="0"/>
                        </a:spcAft>
                      </a:pPr>
                      <a:r>
                        <a:rPr lang="en-US" sz="1400" b="1">
                          <a:effectLst/>
                        </a:rPr>
                        <a:t>Metconazole 8.6%</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err="1">
                          <a:effectLst/>
                        </a:rPr>
                        <a:t>Caramba</a:t>
                      </a:r>
                      <a:r>
                        <a:rPr lang="en-US" sz="1400" b="1" dirty="0">
                          <a:effectLst/>
                        </a:rPr>
                        <a:t> 0.75 SL</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575"/>
                        </a:spcBef>
                        <a:spcAft>
                          <a:spcPts val="250"/>
                        </a:spcAft>
                      </a:pPr>
                      <a:r>
                        <a:rPr lang="en-US" sz="1400" b="1">
                          <a:effectLst/>
                        </a:rPr>
                        <a:t>10.0 - 17.0</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VG</a:t>
                      </a:r>
                      <a:r>
                        <a:rPr lang="en-US" sz="1400" b="1" baseline="30000">
                          <a:effectLst/>
                        </a:rPr>
                        <a:t>1</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VG</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VG</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E</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E</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E</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rPr>
                        <a:t>G</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400" b="1" dirty="0" smtClean="0">
                          <a:effectLst/>
                        </a:rPr>
                        <a:t>30 days</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0586917"/>
                  </a:ext>
                </a:extLst>
              </a:tr>
              <a:tr h="525752">
                <a:tc>
                  <a:txBody>
                    <a:bodyPr/>
                    <a:lstStyle/>
                    <a:p>
                      <a:pPr marL="0" marR="0">
                        <a:spcBef>
                          <a:spcPts val="0"/>
                        </a:spcBef>
                        <a:spcAft>
                          <a:spcPts val="0"/>
                        </a:spcAft>
                      </a:pPr>
                      <a:r>
                        <a:rPr lang="en-US" sz="1400" b="1">
                          <a:effectLst/>
                        </a:rPr>
                        <a:t>Prothioconazole 41%</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Proline 480 SC</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575"/>
                        </a:spcBef>
                        <a:spcAft>
                          <a:spcPts val="0"/>
                        </a:spcAft>
                      </a:pPr>
                      <a:r>
                        <a:rPr lang="en-US" sz="1400" b="1">
                          <a:effectLst/>
                        </a:rPr>
                        <a:t>5.0 - 5.7</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rPr>
                        <a:t>--</a:t>
                      </a:r>
                      <a:r>
                        <a:rPr lang="en-US" sz="1400" b="1" baseline="30000" dirty="0">
                          <a:effectLst/>
                        </a:rPr>
                        <a:t>2</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VG</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VG</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VG</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VG</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VG</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rPr>
                        <a:t>G</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400" b="1">
                          <a:effectLst/>
                        </a:rPr>
                        <a:t>30 days</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3875255"/>
                  </a:ext>
                </a:extLst>
              </a:tr>
              <a:tr h="525752">
                <a:tc>
                  <a:txBody>
                    <a:bodyPr/>
                    <a:lstStyle/>
                    <a:p>
                      <a:pPr marL="0" marR="0">
                        <a:lnSpc>
                          <a:spcPct val="50000"/>
                        </a:lnSpc>
                        <a:spcBef>
                          <a:spcPts val="250"/>
                        </a:spcBef>
                        <a:spcAft>
                          <a:spcPts val="0"/>
                        </a:spcAft>
                      </a:pPr>
                      <a:r>
                        <a:rPr lang="en-US" sz="1400" b="1">
                          <a:effectLst/>
                        </a:rPr>
                        <a:t>tebuconazole 38.7%</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various</a:t>
                      </a:r>
                      <a:r>
                        <a:rPr lang="en-US" sz="1400" b="1" baseline="30000">
                          <a:effectLst/>
                        </a:rPr>
                        <a:t>3</a:t>
                      </a:r>
                      <a:r>
                        <a:rPr lang="en-US" sz="1400" b="1">
                          <a:effectLst/>
                        </a:rPr>
                        <a:t> </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575"/>
                        </a:spcBef>
                        <a:spcAft>
                          <a:spcPts val="250"/>
                        </a:spcAft>
                      </a:pPr>
                      <a:r>
                        <a:rPr lang="en-US" sz="1400" b="1">
                          <a:effectLst/>
                        </a:rPr>
                        <a:t>4.0</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G</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rPr>
                        <a:t>VG</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rPr>
                        <a:t>VG</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E</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E</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E</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rPr>
                        <a:t>F</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400" b="1">
                          <a:effectLst/>
                        </a:rPr>
                        <a:t>30 days</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4616533"/>
                  </a:ext>
                </a:extLst>
              </a:tr>
              <a:tr h="525752">
                <a:tc>
                  <a:txBody>
                    <a:bodyPr/>
                    <a:lstStyle/>
                    <a:p>
                      <a:pPr marL="0" marR="0">
                        <a:spcBef>
                          <a:spcPts val="0"/>
                        </a:spcBef>
                        <a:spcAft>
                          <a:spcPts val="0"/>
                        </a:spcAft>
                      </a:pPr>
                      <a:r>
                        <a:rPr lang="en-US" sz="1400" b="1">
                          <a:effectLst/>
                        </a:rPr>
                        <a:t>Prothioconazole19% plus</a:t>
                      </a:r>
                      <a:endParaRPr lang="en-US" sz="2400" b="1">
                        <a:effectLst/>
                      </a:endParaRPr>
                    </a:p>
                    <a:p>
                      <a:pPr marL="0" marR="0">
                        <a:spcBef>
                          <a:spcPts val="0"/>
                        </a:spcBef>
                        <a:spcAft>
                          <a:spcPts val="0"/>
                        </a:spcAft>
                      </a:pPr>
                      <a:r>
                        <a:rPr lang="en-US" sz="1400" b="1">
                          <a:effectLst/>
                        </a:rPr>
                        <a:t>Tebuconazole 19%</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rPr>
                        <a:t>Prosaro 421 SC</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575"/>
                        </a:spcBef>
                        <a:spcAft>
                          <a:spcPts val="250"/>
                        </a:spcAft>
                      </a:pPr>
                      <a:r>
                        <a:rPr lang="en-US" sz="1400" b="1">
                          <a:effectLst/>
                        </a:rPr>
                        <a:t>6.5 - 8.2</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G</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a:effectLst/>
                        </a:rPr>
                        <a:t>VG</a:t>
                      </a:r>
                      <a:endParaRPr lang="en-US" sz="2400" b="1">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rPr>
                        <a:t>VG</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rPr>
                        <a:t>E</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rPr>
                        <a:t>E</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rPr>
                        <a:t>E</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rPr>
                        <a:t>G</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400" b="1" dirty="0">
                          <a:effectLst/>
                        </a:rPr>
                        <a:t>30 days</a:t>
                      </a:r>
                      <a:endParaRPr lang="en-US" sz="2400" b="1" dirty="0">
                        <a:effectLst/>
                        <a:latin typeface="Times New Roman" panose="02020603050405020304" pitchFamily="18" charset="0"/>
                        <a:ea typeface="Times New Roman" panose="02020603050405020304" pitchFamily="18" charset="0"/>
                      </a:endParaRPr>
                    </a:p>
                  </a:txBody>
                  <a:tcPr marL="43132" marR="431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345810"/>
                  </a:ext>
                </a:extLst>
              </a:tr>
            </a:tbl>
          </a:graphicData>
        </a:graphic>
      </p:graphicFrame>
      <p:sp>
        <p:nvSpPr>
          <p:cNvPr id="5" name="TextBox 4"/>
          <p:cNvSpPr txBox="1"/>
          <p:nvPr/>
        </p:nvSpPr>
        <p:spPr>
          <a:xfrm>
            <a:off x="3962400" y="6518830"/>
            <a:ext cx="5325369" cy="369332"/>
          </a:xfrm>
          <a:prstGeom prst="rect">
            <a:avLst/>
          </a:prstGeom>
          <a:noFill/>
        </p:spPr>
        <p:txBody>
          <a:bodyPr wrap="none" rtlCol="0">
            <a:spAutoFit/>
          </a:bodyPr>
          <a:lstStyle/>
          <a:p>
            <a:r>
              <a:rPr lang="en-US" b="1" dirty="0"/>
              <a:t>(source: North Central Region Committee NCERA-184)</a:t>
            </a:r>
          </a:p>
        </p:txBody>
      </p:sp>
      <p:sp>
        <p:nvSpPr>
          <p:cNvPr id="6" name="TextBox 5"/>
          <p:cNvSpPr txBox="1"/>
          <p:nvPr/>
        </p:nvSpPr>
        <p:spPr>
          <a:xfrm>
            <a:off x="2514600" y="687205"/>
            <a:ext cx="3801425" cy="400110"/>
          </a:xfrm>
          <a:prstGeom prst="rect">
            <a:avLst/>
          </a:prstGeom>
          <a:solidFill>
            <a:schemeClr val="bg1"/>
          </a:solidFill>
        </p:spPr>
        <p:txBody>
          <a:bodyPr wrap="none" rtlCol="0">
            <a:spAutoFit/>
          </a:bodyPr>
          <a:lstStyle/>
          <a:p>
            <a:r>
              <a:rPr lang="en-US" sz="2000" b="1" dirty="0" smtClean="0"/>
              <a:t>www.fieldcroppathology.msu.edu</a:t>
            </a:r>
            <a:endParaRPr lang="en-US" sz="2000" b="1" dirty="0"/>
          </a:p>
        </p:txBody>
      </p:sp>
    </p:spTree>
    <p:extLst>
      <p:ext uri="{BB962C8B-B14F-4D97-AF65-F5344CB8AC3E}">
        <p14:creationId xmlns:p14="http://schemas.microsoft.com/office/powerpoint/2010/main" val="3713985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0"/>
            <a:ext cx="10287000" cy="6858000"/>
          </a:xfrm>
          <a:prstGeom prst="rect">
            <a:avLst/>
          </a:prstGeom>
        </p:spPr>
      </p:pic>
      <p:sp>
        <p:nvSpPr>
          <p:cNvPr id="2" name="Title 1"/>
          <p:cNvSpPr>
            <a:spLocks noGrp="1"/>
          </p:cNvSpPr>
          <p:nvPr>
            <p:ph type="title"/>
          </p:nvPr>
        </p:nvSpPr>
        <p:spPr>
          <a:xfrm>
            <a:off x="28575" y="76200"/>
            <a:ext cx="8991600" cy="762000"/>
          </a:xfrm>
          <a:solidFill>
            <a:schemeClr val="bg1"/>
          </a:solidFill>
        </p:spPr>
        <p:txBody>
          <a:bodyPr>
            <a:normAutofit fontScale="90000"/>
          </a:bodyPr>
          <a:lstStyle/>
          <a:p>
            <a:r>
              <a:rPr lang="en-US" b="1" dirty="0" smtClean="0"/>
              <a:t>Head scab management trial conclusions</a:t>
            </a:r>
            <a:endParaRPr lang="en-US" b="1" dirty="0"/>
          </a:p>
        </p:txBody>
      </p:sp>
      <p:sp>
        <p:nvSpPr>
          <p:cNvPr id="3" name="Content Placeholder 2"/>
          <p:cNvSpPr>
            <a:spLocks noGrp="1"/>
          </p:cNvSpPr>
          <p:nvPr>
            <p:ph idx="1"/>
          </p:nvPr>
        </p:nvSpPr>
        <p:spPr>
          <a:xfrm>
            <a:off x="457199" y="3810000"/>
            <a:ext cx="8562975" cy="2286000"/>
          </a:xfrm>
          <a:solidFill>
            <a:schemeClr val="bg1">
              <a:alpha val="82000"/>
            </a:schemeClr>
          </a:solidFill>
        </p:spPr>
        <p:txBody>
          <a:bodyPr>
            <a:normAutofit lnSpcReduction="10000"/>
          </a:bodyPr>
          <a:lstStyle/>
          <a:p>
            <a:r>
              <a:rPr lang="en-US" b="1" dirty="0" smtClean="0"/>
              <a:t>Fungicide up to 6 days post flowering still effective</a:t>
            </a:r>
          </a:p>
          <a:p>
            <a:r>
              <a:rPr lang="en-US" b="1" dirty="0" smtClean="0"/>
              <a:t>Application at flowering protects flag leaf</a:t>
            </a:r>
          </a:p>
          <a:p>
            <a:r>
              <a:rPr lang="en-US" b="1" dirty="0" smtClean="0"/>
              <a:t>Flag leaf protection increased yield</a:t>
            </a:r>
          </a:p>
          <a:p>
            <a:r>
              <a:rPr lang="en-US" b="1" dirty="0" smtClean="0"/>
              <a:t>Efficacy of multiple applications/products?</a:t>
            </a:r>
            <a:endParaRPr lang="en-US" b="1" dirty="0"/>
          </a:p>
        </p:txBody>
      </p:sp>
    </p:spTree>
    <p:extLst>
      <p:ext uri="{BB962C8B-B14F-4D97-AF65-F5344CB8AC3E}">
        <p14:creationId xmlns:p14="http://schemas.microsoft.com/office/powerpoint/2010/main" val="42865697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Gibberella and other ear molds</a:t>
            </a:r>
            <a:endParaRPr lang="en-US" b="1" dirty="0">
              <a:latin typeface="+mn-lt"/>
            </a:endParaRPr>
          </a:p>
        </p:txBody>
      </p:sp>
      <p:sp>
        <p:nvSpPr>
          <p:cNvPr id="3" name="Content Placeholder 2"/>
          <p:cNvSpPr>
            <a:spLocks noGrp="1"/>
          </p:cNvSpPr>
          <p:nvPr>
            <p:ph idx="1"/>
          </p:nvPr>
        </p:nvSpPr>
        <p:spPr>
          <a:xfrm>
            <a:off x="457200" y="1219200"/>
            <a:ext cx="8229600" cy="4525963"/>
          </a:xfrm>
        </p:spPr>
        <p:txBody>
          <a:bodyPr>
            <a:normAutofit/>
          </a:bodyPr>
          <a:lstStyle/>
          <a:p>
            <a:r>
              <a:rPr lang="en-US" sz="3200" i="1" dirty="0" smtClean="0"/>
              <a:t>Gibberella </a:t>
            </a:r>
            <a:r>
              <a:rPr lang="en-US" sz="3200" i="1" dirty="0" err="1" smtClean="0"/>
              <a:t>zeae</a:t>
            </a:r>
            <a:r>
              <a:rPr lang="en-US" sz="3200" i="1" dirty="0" smtClean="0"/>
              <a:t> = Fusarium graminearum</a:t>
            </a:r>
          </a:p>
          <a:p>
            <a:r>
              <a:rPr lang="en-US" dirty="0" err="1"/>
              <a:t>deoxynivalenol</a:t>
            </a:r>
            <a:r>
              <a:rPr lang="en-US" dirty="0"/>
              <a:t> (DON</a:t>
            </a:r>
            <a:r>
              <a:rPr lang="en-US" dirty="0" smtClean="0"/>
              <a:t>) = vomitoxin</a:t>
            </a:r>
            <a:endParaRPr lang="en-US" sz="3200" i="1" dirty="0" smtClean="0"/>
          </a:p>
          <a:p>
            <a:endParaRPr lang="en-US" sz="3200" dirty="0"/>
          </a:p>
        </p:txBody>
      </p:sp>
      <p:pic>
        <p:nvPicPr>
          <p:cNvPr id="4" name="Picture 3" descr="C:\Users\chilvers\Pictures\Work Photos\2016\IMG_3576.JPG"/>
          <p:cNvPicPr/>
          <p:nvPr/>
        </p:nvPicPr>
        <p:blipFill rotWithShape="1">
          <a:blip r:embed="rId2" cstate="print">
            <a:extLst>
              <a:ext uri="{28A0092B-C50C-407E-A947-70E740481C1C}">
                <a14:useLocalDpi xmlns:a14="http://schemas.microsoft.com/office/drawing/2010/main" val="0"/>
              </a:ext>
            </a:extLst>
          </a:blip>
          <a:srcRect l="2389" t="13373" r="6236" b="20712"/>
          <a:stretch/>
        </p:blipFill>
        <p:spPr bwMode="auto">
          <a:xfrm rot="5400000">
            <a:off x="5571511" y="3420091"/>
            <a:ext cx="4190998" cy="2684820"/>
          </a:xfrm>
          <a:prstGeom prst="rect">
            <a:avLst/>
          </a:prstGeom>
          <a:noFill/>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3"/>
          <a:stretch>
            <a:fillRect/>
          </a:stretch>
        </p:blipFill>
        <p:spPr>
          <a:xfrm>
            <a:off x="914400" y="2572757"/>
            <a:ext cx="4035902" cy="6059949"/>
          </a:xfrm>
          <a:prstGeom prst="rect">
            <a:avLst/>
          </a:prstGeom>
        </p:spPr>
      </p:pic>
    </p:spTree>
    <p:extLst>
      <p:ext uri="{BB962C8B-B14F-4D97-AF65-F5344CB8AC3E}">
        <p14:creationId xmlns:p14="http://schemas.microsoft.com/office/powerpoint/2010/main" val="15016266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PChart"/>
          <p:cNvGraphicFramePr/>
          <p:nvPr>
            <p:custDataLst>
              <p:tags r:id="rId2"/>
            </p:custDataLst>
            <p:extLst>
              <p:ext uri="{D42A27DB-BD31-4B8C-83A1-F6EECF244321}">
                <p14:modId xmlns:p14="http://schemas.microsoft.com/office/powerpoint/2010/main" val="1636973890"/>
              </p:ext>
            </p:extLst>
          </p:nvPr>
        </p:nvGraphicFramePr>
        <p:xfrm>
          <a:off x="4508500" y="1600200"/>
          <a:ext cx="4572000" cy="5143500"/>
        </p:xfrm>
        <a:graphic>
          <a:graphicData uri="http://schemas.openxmlformats.org/drawingml/2006/chart">
            <c:chart xmlns:c="http://schemas.openxmlformats.org/drawingml/2006/chart" xmlns:r="http://schemas.openxmlformats.org/officeDocument/2006/relationships" r:id="rId5"/>
          </a:graphicData>
        </a:graphic>
      </p:graphicFrame>
      <p:sp>
        <p:nvSpPr>
          <p:cNvPr id="2" name="TPQuestion"/>
          <p:cNvSpPr>
            <a:spLocks noGrp="1"/>
          </p:cNvSpPr>
          <p:nvPr>
            <p:ph type="title"/>
          </p:nvPr>
        </p:nvSpPr>
        <p:spPr/>
        <p:txBody>
          <a:bodyPr>
            <a:normAutofit fontScale="90000"/>
          </a:bodyPr>
          <a:lstStyle/>
          <a:p>
            <a:r>
              <a:rPr lang="en-US" b="1" dirty="0" smtClean="0"/>
              <a:t>Percentage of fields with DON issues</a:t>
            </a:r>
            <a:endParaRPr lang="en-US" b="1" dirty="0"/>
          </a:p>
        </p:txBody>
      </p:sp>
      <p:sp>
        <p:nvSpPr>
          <p:cNvPr id="3" name="TPAnswers"/>
          <p:cNvSpPr>
            <a:spLocks noGrp="1"/>
          </p:cNvSpPr>
          <p:nvPr>
            <p:ph type="body" idx="1"/>
            <p:custDataLst>
              <p:tags r:id="rId3"/>
            </p:custDataLst>
          </p:nvPr>
        </p:nvSpPr>
        <p:spPr>
          <a:xfrm>
            <a:off x="457200" y="1600200"/>
            <a:ext cx="4114800" cy="4525963"/>
          </a:xfrm>
        </p:spPr>
        <p:txBody>
          <a:bodyPr/>
          <a:lstStyle/>
          <a:p>
            <a:pPr marL="514350" indent="-514350">
              <a:buFont typeface="Arial" pitchFamily="34" charset="0"/>
              <a:buAutoNum type="alphaUcPeriod"/>
            </a:pPr>
            <a:r>
              <a:rPr lang="en-US" dirty="0" smtClean="0"/>
              <a:t>0%</a:t>
            </a:r>
          </a:p>
          <a:p>
            <a:pPr marL="514350" indent="-514350">
              <a:buFont typeface="Arial" pitchFamily="34" charset="0"/>
              <a:buAutoNum type="alphaUcPeriod"/>
            </a:pPr>
            <a:r>
              <a:rPr lang="en-US" dirty="0" smtClean="0"/>
              <a:t>&lt;5%</a:t>
            </a:r>
          </a:p>
          <a:p>
            <a:pPr marL="514350" indent="-514350">
              <a:buFont typeface="Arial" pitchFamily="34" charset="0"/>
              <a:buAutoNum type="alphaUcPeriod"/>
            </a:pPr>
            <a:r>
              <a:rPr lang="en-US" dirty="0" smtClean="0"/>
              <a:t>&gt;5%</a:t>
            </a:r>
          </a:p>
          <a:p>
            <a:pPr marL="514350" indent="-514350">
              <a:buFont typeface="Arial" pitchFamily="34" charset="0"/>
              <a:buAutoNum type="alphaUcPeriod"/>
            </a:pPr>
            <a:r>
              <a:rPr lang="en-US" dirty="0" smtClean="0"/>
              <a:t>&gt;10%</a:t>
            </a:r>
          </a:p>
          <a:p>
            <a:pPr marL="514350" indent="-514350">
              <a:buFont typeface="Arial" pitchFamily="34" charset="0"/>
              <a:buAutoNum type="alphaUcPeriod"/>
            </a:pPr>
            <a:r>
              <a:rPr lang="en-US" dirty="0" smtClean="0"/>
              <a:t>&gt;20%</a:t>
            </a:r>
          </a:p>
          <a:p>
            <a:pPr marL="514350" indent="-514350">
              <a:buFont typeface="Arial" pitchFamily="34" charset="0"/>
              <a:buAutoNum type="alphaUcPeriod"/>
            </a:pPr>
            <a:r>
              <a:rPr lang="en-US" dirty="0" smtClean="0"/>
              <a:t>&gt;50%</a:t>
            </a:r>
          </a:p>
        </p:txBody>
      </p:sp>
    </p:spTree>
    <p:custDataLst>
      <p:tags r:id="rId1"/>
    </p:custDataLst>
    <p:extLst>
      <p:ext uri="{BB962C8B-B14F-4D97-AF65-F5344CB8AC3E}">
        <p14:creationId xmlns:p14="http://schemas.microsoft.com/office/powerpoint/2010/main" val="727434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p:cNvPicPr>
            <a:picLocks noGrp="1" noChangeAspect="1"/>
          </p:cNvPicPr>
          <p:nvPr>
            <p:ph idx="1"/>
          </p:nvPr>
        </p:nvPicPr>
        <p:blipFill rotWithShape="1">
          <a:blip r:embed="rId3"/>
          <a:srcRect l="43210" t="12730" r="27160" b="39424"/>
          <a:stretch/>
        </p:blipFill>
        <p:spPr>
          <a:xfrm>
            <a:off x="-914400" y="-762000"/>
            <a:ext cx="9144000" cy="8305800"/>
          </a:xfrm>
          <a:prstGeom prst="rect">
            <a:avLst/>
          </a:prstGeom>
        </p:spPr>
      </p:pic>
      <p:sp>
        <p:nvSpPr>
          <p:cNvPr id="6" name="Title 1"/>
          <p:cNvSpPr txBox="1">
            <a:spLocks/>
          </p:cNvSpPr>
          <p:nvPr/>
        </p:nvSpPr>
        <p:spPr>
          <a:xfrm>
            <a:off x="101600" y="228600"/>
            <a:ext cx="8229600"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mn-lt"/>
              </a:rPr>
              <a:t>August rainfall departure from normal - 2016</a:t>
            </a:r>
            <a:br>
              <a:rPr lang="en-US" sz="3200" b="1" dirty="0" smtClean="0">
                <a:latin typeface="+mn-lt"/>
              </a:rPr>
            </a:br>
            <a:endParaRPr lang="en-US" sz="3200" b="1" dirty="0">
              <a:latin typeface="+mn-lt"/>
            </a:endParaRPr>
          </a:p>
        </p:txBody>
      </p:sp>
      <p:pic>
        <p:nvPicPr>
          <p:cNvPr id="10" name="Content Placeholder 8"/>
          <p:cNvPicPr>
            <a:picLocks noChangeAspect="1"/>
          </p:cNvPicPr>
          <p:nvPr/>
        </p:nvPicPr>
        <p:blipFill rotWithShape="1">
          <a:blip r:embed="rId3"/>
          <a:srcRect l="93868" t="10571" b="26623"/>
          <a:stretch/>
        </p:blipFill>
        <p:spPr>
          <a:xfrm>
            <a:off x="7909828" y="-76199"/>
            <a:ext cx="1335772" cy="7696200"/>
          </a:xfrm>
          <a:prstGeom prst="rect">
            <a:avLst/>
          </a:prstGeom>
        </p:spPr>
      </p:pic>
      <p:sp>
        <p:nvSpPr>
          <p:cNvPr id="11" name="Content Placeholder 3"/>
          <p:cNvSpPr txBox="1">
            <a:spLocks/>
          </p:cNvSpPr>
          <p:nvPr/>
        </p:nvSpPr>
        <p:spPr>
          <a:xfrm>
            <a:off x="4546600" y="950580"/>
            <a:ext cx="44958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Dry July</a:t>
            </a:r>
          </a:p>
          <a:p>
            <a:r>
              <a:rPr lang="en-US" dirty="0" smtClean="0"/>
              <a:t>Ear tips didn’t pollinate</a:t>
            </a:r>
          </a:p>
          <a:p>
            <a:r>
              <a:rPr lang="en-US" dirty="0" smtClean="0"/>
              <a:t>Silks remained green</a:t>
            </a:r>
          </a:p>
          <a:p>
            <a:r>
              <a:rPr lang="en-US" dirty="0" smtClean="0"/>
              <a:t>WBC</a:t>
            </a:r>
          </a:p>
        </p:txBody>
      </p:sp>
    </p:spTree>
    <p:extLst>
      <p:ext uri="{BB962C8B-B14F-4D97-AF65-F5344CB8AC3E}">
        <p14:creationId xmlns:p14="http://schemas.microsoft.com/office/powerpoint/2010/main" val="16056053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24231" y="1336636"/>
            <a:ext cx="7315200" cy="1000125"/>
          </a:xfrm>
          <a:prstGeom prst="rect">
            <a:avLst/>
          </a:prstGeom>
        </p:spPr>
      </p:pic>
      <p:sp>
        <p:nvSpPr>
          <p:cNvPr id="2" name="Title 1"/>
          <p:cNvSpPr>
            <a:spLocks noGrp="1"/>
          </p:cNvSpPr>
          <p:nvPr>
            <p:ph type="title"/>
          </p:nvPr>
        </p:nvSpPr>
        <p:spPr>
          <a:xfrm>
            <a:off x="467031" y="304800"/>
            <a:ext cx="8229600" cy="1143000"/>
          </a:xfrm>
        </p:spPr>
        <p:txBody>
          <a:bodyPr>
            <a:normAutofit fontScale="90000"/>
          </a:bodyPr>
          <a:lstStyle/>
          <a:p>
            <a:r>
              <a:rPr lang="en-US" b="1" dirty="0"/>
              <a:t>2016 Grain Corn Ear </a:t>
            </a:r>
            <a:r>
              <a:rPr lang="en-US" b="1" dirty="0" smtClean="0"/>
              <a:t>Mold </a:t>
            </a:r>
            <a:r>
              <a:rPr lang="en-US" b="1" dirty="0"/>
              <a:t>and Vomitoxin (DON) Survey</a:t>
            </a:r>
            <a:br>
              <a:rPr lang="en-US" b="1" dirty="0"/>
            </a:br>
            <a:endParaRPr lang="en-US" b="1" dirty="0"/>
          </a:p>
        </p:txBody>
      </p:sp>
      <p:pic>
        <p:nvPicPr>
          <p:cNvPr id="4" name="Content Placeholder 3"/>
          <p:cNvPicPr>
            <a:picLocks noGrp="1" noChangeAspect="1"/>
          </p:cNvPicPr>
          <p:nvPr>
            <p:ph idx="1"/>
          </p:nvPr>
        </p:nvPicPr>
        <p:blipFill>
          <a:blip r:embed="rId3"/>
          <a:stretch>
            <a:fillRect/>
          </a:stretch>
        </p:blipFill>
        <p:spPr>
          <a:xfrm>
            <a:off x="1431135" y="2058988"/>
            <a:ext cx="6281730" cy="4067175"/>
          </a:xfrm>
          <a:prstGeom prst="rect">
            <a:avLst/>
          </a:prstGeom>
        </p:spPr>
      </p:pic>
      <p:sp>
        <p:nvSpPr>
          <p:cNvPr id="3" name="TextBox 2"/>
          <p:cNvSpPr txBox="1"/>
          <p:nvPr/>
        </p:nvSpPr>
        <p:spPr>
          <a:xfrm>
            <a:off x="5558793" y="5638800"/>
            <a:ext cx="2540119" cy="369332"/>
          </a:xfrm>
          <a:prstGeom prst="rect">
            <a:avLst/>
          </a:prstGeom>
          <a:noFill/>
        </p:spPr>
        <p:txBody>
          <a:bodyPr wrap="none" rtlCol="0">
            <a:spAutoFit/>
          </a:bodyPr>
          <a:lstStyle/>
          <a:p>
            <a:r>
              <a:rPr lang="en-US" dirty="0" smtClean="0"/>
              <a:t>www.fieldcropnews.com</a:t>
            </a:r>
            <a:endParaRPr lang="en-US" dirty="0"/>
          </a:p>
        </p:txBody>
      </p:sp>
    </p:spTree>
    <p:extLst>
      <p:ext uri="{BB962C8B-B14F-4D97-AF65-F5344CB8AC3E}">
        <p14:creationId xmlns:p14="http://schemas.microsoft.com/office/powerpoint/2010/main" val="38800834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6166173"/>
            <a:ext cx="4343400" cy="691827"/>
          </a:xfrm>
        </p:spPr>
        <p:txBody>
          <a:bodyPr>
            <a:normAutofit/>
          </a:bodyPr>
          <a:lstStyle/>
          <a:p>
            <a:r>
              <a:rPr lang="en-US" sz="2800" dirty="0" smtClean="0"/>
              <a:t>www.cornmycotoxins.com</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7894093"/>
              </p:ext>
            </p:extLst>
          </p:nvPr>
        </p:nvGraphicFramePr>
        <p:xfrm>
          <a:off x="0" y="1219200"/>
          <a:ext cx="9144000" cy="4599432"/>
        </p:xfrm>
        <a:graphic>
          <a:graphicData uri="http://schemas.openxmlformats.org/drawingml/2006/table">
            <a:tbl>
              <a:tblPr firstRow="1" firstCol="1" bandRow="1"/>
              <a:tblGrid>
                <a:gridCol w="2557220">
                  <a:extLst>
                    <a:ext uri="{9D8B030D-6E8A-4147-A177-3AD203B41FA5}">
                      <a16:colId xmlns:a16="http://schemas.microsoft.com/office/drawing/2014/main" val="1463687556"/>
                    </a:ext>
                  </a:extLst>
                </a:gridCol>
                <a:gridCol w="6586780">
                  <a:extLst>
                    <a:ext uri="{9D8B030D-6E8A-4147-A177-3AD203B41FA5}">
                      <a16:colId xmlns:a16="http://schemas.microsoft.com/office/drawing/2014/main" val="2176747613"/>
                    </a:ext>
                  </a:extLst>
                </a:gridCol>
              </a:tblGrid>
              <a:tr h="0">
                <a:tc>
                  <a:txBody>
                    <a:bodyPr/>
                    <a:lstStyle/>
                    <a:p>
                      <a:pPr marL="0" marR="0" algn="ctr">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End Use</a:t>
                      </a:r>
                    </a:p>
                  </a:txBody>
                  <a:tcPr marL="0" marR="0" marT="57150" marB="571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Maximum DON Advisory Levels</a:t>
                      </a:r>
                    </a:p>
                  </a:txBody>
                  <a:tcPr marL="0" marR="0" marT="57150" marB="571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27214849"/>
                  </a:ext>
                </a:extLst>
              </a:tr>
              <a:tr h="0">
                <a:tc>
                  <a:txBody>
                    <a:bodyPr/>
                    <a:lstStyle/>
                    <a:p>
                      <a:pPr marL="0" marR="0" algn="ctr">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Human consumption</a:t>
                      </a:r>
                    </a:p>
                  </a:txBody>
                  <a:tcPr marL="0" marR="0" marT="57150" marB="571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1 ppm</a:t>
                      </a:r>
                      <a:r>
                        <a:rPr lang="en-US" sz="2000">
                          <a:effectLst/>
                          <a:latin typeface="Calibri" panose="020F0502020204030204" pitchFamily="34" charset="0"/>
                          <a:ea typeface="Calibri" panose="020F0502020204030204" pitchFamily="34" charset="0"/>
                          <a:cs typeface="Times New Roman" panose="02020603050405020304" pitchFamily="18" charset="0"/>
                        </a:rPr>
                        <a:t/>
                      </a:r>
                      <a:br>
                        <a:rPr lang="en-US" sz="2000">
                          <a:effectLst/>
                          <a:latin typeface="Calibri" panose="020F0502020204030204" pitchFamily="34" charset="0"/>
                          <a:ea typeface="Calibri" panose="020F0502020204030204" pitchFamily="34" charset="0"/>
                          <a:cs typeface="Times New Roman" panose="02020603050405020304" pitchFamily="18" charset="0"/>
                        </a:rPr>
                      </a:br>
                      <a:r>
                        <a:rPr lang="en-US" sz="2000">
                          <a:effectLst/>
                          <a:latin typeface="Calibri" panose="020F0502020204030204" pitchFamily="34" charset="0"/>
                          <a:ea typeface="Calibri" panose="020F0502020204030204" pitchFamily="34" charset="0"/>
                          <a:cs typeface="Times New Roman" panose="02020603050405020304" pitchFamily="18" charset="0"/>
                        </a:rPr>
                        <a:t>In finished products</a:t>
                      </a:r>
                    </a:p>
                  </a:txBody>
                  <a:tcPr marL="0" marR="0" marT="57150" marB="571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extLst>
                  <a:ext uri="{0D108BD9-81ED-4DB2-BD59-A6C34878D82A}">
                    <a16:rowId xmlns:a16="http://schemas.microsoft.com/office/drawing/2014/main" val="2786350560"/>
                  </a:ext>
                </a:extLst>
              </a:tr>
              <a:tr h="0">
                <a:tc>
                  <a:txBody>
                    <a:bodyPr/>
                    <a:lstStyle/>
                    <a:p>
                      <a:pPr marL="0" marR="0" algn="ctr">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Swine</a:t>
                      </a:r>
                    </a:p>
                  </a:txBody>
                  <a:tcPr marL="0" marR="0" marT="57150" marB="571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5 ppm</a:t>
                      </a:r>
                      <a:br>
                        <a:rPr lang="en-US" sz="2000" b="1"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(not to exceed 20 percent of ration with finished feed = </a:t>
                      </a: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1 ppm</a:t>
                      </a:r>
                      <a:r>
                        <a:rPr lang="en-US" sz="2000" dirty="0">
                          <a:effectLst/>
                          <a:latin typeface="Calibri" panose="020F0502020204030204" pitchFamily="34" charset="0"/>
                          <a:ea typeface="Calibri" panose="020F0502020204030204" pitchFamily="34" charset="0"/>
                          <a:cs typeface="Times New Roman" panose="02020603050405020304" pitchFamily="18" charset="0"/>
                        </a:rPr>
                        <a:t>)</a:t>
                      </a:r>
                    </a:p>
                  </a:txBody>
                  <a:tcPr marL="0" marR="0" marT="57150" marB="571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01553047"/>
                  </a:ext>
                </a:extLst>
              </a:tr>
              <a:tr h="0">
                <a:tc>
                  <a:txBody>
                    <a:bodyPr/>
                    <a:lstStyle/>
                    <a:p>
                      <a:pPr marL="0" marR="0" algn="ctr">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Ruminating beef and feedlot cattle (more than 4 months old)</a:t>
                      </a:r>
                    </a:p>
                  </a:txBody>
                  <a:tcPr marL="0" marR="0" marT="57150" marB="571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10 ppm</a:t>
                      </a:r>
                      <a:br>
                        <a:rPr lang="en-US" sz="2000" b="1"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(not to exceed 50 percent of diet with finished feed = </a:t>
                      </a: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5 ppm</a:t>
                      </a:r>
                      <a:r>
                        <a:rPr lang="en-US" sz="2000" dirty="0">
                          <a:effectLst/>
                          <a:latin typeface="Calibri" panose="020F0502020204030204" pitchFamily="34" charset="0"/>
                          <a:ea typeface="Calibri" panose="020F0502020204030204" pitchFamily="34" charset="0"/>
                          <a:cs typeface="Times New Roman" panose="02020603050405020304" pitchFamily="18" charset="0"/>
                        </a:rPr>
                        <a:t>)</a:t>
                      </a:r>
                    </a:p>
                  </a:txBody>
                  <a:tcPr marL="0" marR="0" marT="57150" marB="571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extLst>
                  <a:ext uri="{0D108BD9-81ED-4DB2-BD59-A6C34878D82A}">
                    <a16:rowId xmlns:a16="http://schemas.microsoft.com/office/drawing/2014/main" val="810188537"/>
                  </a:ext>
                </a:extLst>
              </a:tr>
              <a:tr h="0">
                <a:tc>
                  <a:txBody>
                    <a:bodyPr/>
                    <a:lstStyle/>
                    <a:p>
                      <a:pPr marL="0" marR="0" algn="ctr">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Poultry</a:t>
                      </a:r>
                    </a:p>
                  </a:txBody>
                  <a:tcPr marL="0" marR="0" marT="57150" marB="571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10 ppm</a:t>
                      </a:r>
                      <a:br>
                        <a:rPr lang="en-US" sz="2000" b="1"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(not to exceed 50 percent of diet with finished feed = </a:t>
                      </a: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5 ppm</a:t>
                      </a:r>
                      <a:r>
                        <a:rPr lang="en-US" sz="2000" dirty="0">
                          <a:effectLst/>
                          <a:latin typeface="Calibri" panose="020F0502020204030204" pitchFamily="34" charset="0"/>
                          <a:ea typeface="Calibri" panose="020F0502020204030204" pitchFamily="34" charset="0"/>
                          <a:cs typeface="Times New Roman" panose="02020603050405020304" pitchFamily="18" charset="0"/>
                        </a:rPr>
                        <a:t>)</a:t>
                      </a:r>
                    </a:p>
                  </a:txBody>
                  <a:tcPr marL="0" marR="0" marT="57150" marB="571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60212308"/>
                  </a:ext>
                </a:extLst>
              </a:tr>
              <a:tr h="0">
                <a:tc>
                  <a:txBody>
                    <a:bodyPr/>
                    <a:lstStyle/>
                    <a:p>
                      <a:pPr marL="0" marR="0" algn="ctr">
                        <a:lnSpc>
                          <a:spcPct val="107000"/>
                        </a:lnSpc>
                        <a:spcBef>
                          <a:spcPts val="0"/>
                        </a:spcBef>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All other animals</a:t>
                      </a:r>
                    </a:p>
                  </a:txBody>
                  <a:tcPr marL="0" marR="0" marT="57150" marB="571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5 ppm</a:t>
                      </a:r>
                      <a:br>
                        <a:rPr lang="en-US" sz="2000" b="1"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(not to exceed 40 percent of diet)</a:t>
                      </a:r>
                    </a:p>
                  </a:txBody>
                  <a:tcPr marL="0" marR="0" marT="57150" marB="571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extLst>
                  <a:ext uri="{0D108BD9-81ED-4DB2-BD59-A6C34878D82A}">
                    <a16:rowId xmlns:a16="http://schemas.microsoft.com/office/drawing/2014/main" val="661880716"/>
                  </a:ext>
                </a:extLst>
              </a:tr>
            </a:tbl>
          </a:graphicData>
        </a:graphic>
      </p:graphicFrame>
      <p:sp>
        <p:nvSpPr>
          <p:cNvPr id="5" name="Title 1"/>
          <p:cNvSpPr txBox="1">
            <a:spLocks/>
          </p:cNvSpPr>
          <p:nvPr/>
        </p:nvSpPr>
        <p:spPr>
          <a:xfrm>
            <a:off x="457200" y="152400"/>
            <a:ext cx="8229600" cy="715962"/>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mn-lt"/>
              </a:rPr>
              <a:t>Maximum feed levels</a:t>
            </a:r>
            <a:endParaRPr lang="en-US" b="1" dirty="0">
              <a:latin typeface="+mn-lt"/>
            </a:endParaRPr>
          </a:p>
        </p:txBody>
      </p:sp>
    </p:spTree>
    <p:extLst>
      <p:ext uri="{BB962C8B-B14F-4D97-AF65-F5344CB8AC3E}">
        <p14:creationId xmlns:p14="http://schemas.microsoft.com/office/powerpoint/2010/main" val="33228513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 of ear molds</a:t>
            </a:r>
            <a:endParaRPr lang="en-US" b="1" dirty="0"/>
          </a:p>
        </p:txBody>
      </p:sp>
      <p:sp>
        <p:nvSpPr>
          <p:cNvPr id="3" name="Content Placeholder 2"/>
          <p:cNvSpPr>
            <a:spLocks noGrp="1"/>
          </p:cNvSpPr>
          <p:nvPr>
            <p:ph idx="1"/>
          </p:nvPr>
        </p:nvSpPr>
        <p:spPr/>
        <p:txBody>
          <a:bodyPr/>
          <a:lstStyle/>
          <a:p>
            <a:r>
              <a:rPr lang="en-US" dirty="0" smtClean="0"/>
              <a:t>Select varieties with partial resistance</a:t>
            </a:r>
          </a:p>
          <a:p>
            <a:r>
              <a:rPr lang="en-US" dirty="0" smtClean="0"/>
              <a:t>Avoid corn on corn</a:t>
            </a:r>
          </a:p>
          <a:p>
            <a:r>
              <a:rPr lang="en-US" dirty="0" smtClean="0"/>
              <a:t>Reduce plant stress</a:t>
            </a:r>
          </a:p>
          <a:p>
            <a:r>
              <a:rPr lang="en-US" dirty="0" smtClean="0"/>
              <a:t>Harvest high risk fields first</a:t>
            </a:r>
          </a:p>
          <a:p>
            <a:r>
              <a:rPr lang="en-US" dirty="0" smtClean="0"/>
              <a:t>Dry to 15% moisture</a:t>
            </a:r>
          </a:p>
          <a:p>
            <a:r>
              <a:rPr lang="en-US" dirty="0" smtClean="0"/>
              <a:t>13% moisture for long term storage</a:t>
            </a:r>
            <a:endParaRPr lang="en-US" dirty="0"/>
          </a:p>
        </p:txBody>
      </p:sp>
    </p:spTree>
    <p:extLst>
      <p:ext uri="{BB962C8B-B14F-4D97-AF65-F5344CB8AC3E}">
        <p14:creationId xmlns:p14="http://schemas.microsoft.com/office/powerpoint/2010/main" val="36521397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Stripe rust observations</a:t>
            </a:r>
            <a:endParaRPr lang="en-US" dirty="0"/>
          </a:p>
        </p:txBody>
      </p:sp>
      <p:sp>
        <p:nvSpPr>
          <p:cNvPr id="3" name="Content Placeholder 2"/>
          <p:cNvSpPr>
            <a:spLocks noGrp="1"/>
          </p:cNvSpPr>
          <p:nvPr>
            <p:ph idx="1"/>
          </p:nvPr>
        </p:nvSpPr>
        <p:spPr/>
        <p:txBody>
          <a:bodyPr/>
          <a:lstStyle/>
          <a:p>
            <a:r>
              <a:rPr lang="en-US" dirty="0" smtClean="0"/>
              <a:t>May 2 – first reports in thumb</a:t>
            </a:r>
          </a:p>
          <a:p>
            <a:r>
              <a:rPr lang="en-US" dirty="0" smtClean="0"/>
              <a:t>May 9 – found at Mason</a:t>
            </a:r>
          </a:p>
          <a:p>
            <a:r>
              <a:rPr lang="en-US" dirty="0" smtClean="0"/>
              <a:t>May 24 – hot spot in field trial (East Lansing)</a:t>
            </a:r>
            <a:endParaRPr lang="en-US" dirty="0"/>
          </a:p>
        </p:txBody>
      </p:sp>
    </p:spTree>
    <p:extLst>
      <p:ext uri="{BB962C8B-B14F-4D97-AF65-F5344CB8AC3E}">
        <p14:creationId xmlns:p14="http://schemas.microsoft.com/office/powerpoint/2010/main" val="30650777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371600"/>
            <a:ext cx="6633882" cy="5638800"/>
          </a:xfrm>
        </p:spPr>
      </p:pic>
      <p:sp>
        <p:nvSpPr>
          <p:cNvPr id="5" name="TextBox 4"/>
          <p:cNvSpPr txBox="1"/>
          <p:nvPr/>
        </p:nvSpPr>
        <p:spPr>
          <a:xfrm>
            <a:off x="2057400" y="379512"/>
            <a:ext cx="7236349" cy="707886"/>
          </a:xfrm>
          <a:prstGeom prst="rect">
            <a:avLst/>
          </a:prstGeom>
          <a:noFill/>
        </p:spPr>
        <p:txBody>
          <a:bodyPr wrap="square" rtlCol="0">
            <a:spAutoFit/>
          </a:bodyPr>
          <a:lstStyle/>
          <a:p>
            <a:r>
              <a:rPr lang="en-US" sz="4000" b="1" dirty="0" smtClean="0"/>
              <a:t>No. 1 - Powdery mildew (pg. 11)</a:t>
            </a:r>
            <a:endParaRPr lang="en-US" sz="4000" b="1" dirty="0"/>
          </a:p>
        </p:txBody>
      </p:sp>
      <p:sp>
        <p:nvSpPr>
          <p:cNvPr id="7" name="TextBox 6"/>
          <p:cNvSpPr txBox="1"/>
          <p:nvPr/>
        </p:nvSpPr>
        <p:spPr>
          <a:xfrm>
            <a:off x="5943600" y="1025843"/>
            <a:ext cx="3273949" cy="2739211"/>
          </a:xfrm>
          <a:prstGeom prst="rect">
            <a:avLst/>
          </a:prstGeom>
          <a:noFill/>
        </p:spPr>
        <p:txBody>
          <a:bodyPr wrap="square" rtlCol="0">
            <a:spAutoFit/>
          </a:bodyPr>
          <a:lstStyle/>
          <a:p>
            <a:endParaRPr lang="en-US" sz="3200" dirty="0"/>
          </a:p>
          <a:p>
            <a:pPr marL="257175" indent="-257175">
              <a:buFontTx/>
              <a:buChar char="-"/>
            </a:pPr>
            <a:r>
              <a:rPr lang="en-US" sz="2800" i="1" dirty="0"/>
              <a:t>early season fungal disease</a:t>
            </a:r>
          </a:p>
          <a:p>
            <a:pPr marL="257175" indent="-257175">
              <a:buFontTx/>
              <a:buChar char="-"/>
            </a:pPr>
            <a:r>
              <a:rPr lang="en-US" sz="2800" i="1" dirty="0"/>
              <a:t>favored by cool temps </a:t>
            </a:r>
          </a:p>
          <a:p>
            <a:pPr marL="257175" indent="-257175">
              <a:buFontTx/>
              <a:buChar char="-"/>
            </a:pPr>
            <a:r>
              <a:rPr lang="en-US" sz="2800" i="1" dirty="0"/>
              <a:t>60 – 70 F</a:t>
            </a:r>
          </a:p>
        </p:txBody>
      </p:sp>
    </p:spTree>
    <p:extLst>
      <p:ext uri="{BB962C8B-B14F-4D97-AF65-F5344CB8AC3E}">
        <p14:creationId xmlns:p14="http://schemas.microsoft.com/office/powerpoint/2010/main" val="3047754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1" descr="C:\Documents and Settings\Ridgetown College\My Documents\My Pictures\Corn Pictures\DSC03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2588" y="-9424988"/>
            <a:ext cx="6259513"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91201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6" name="Text Box 25"/>
          <p:cNvSpPr txBox="1">
            <a:spLocks noChangeArrowheads="1"/>
          </p:cNvSpPr>
          <p:nvPr/>
        </p:nvSpPr>
        <p:spPr bwMode="auto">
          <a:xfrm>
            <a:off x="1476375" y="2924175"/>
            <a:ext cx="6085320" cy="369332"/>
          </a:xfrm>
          <a:prstGeom prst="rect">
            <a:avLst/>
          </a:prstGeom>
          <a:solidFill>
            <a:schemeClr val="tx1">
              <a:alpha val="5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r>
              <a:rPr lang="en-US" b="1" dirty="0" smtClean="0">
                <a:solidFill>
                  <a:schemeClr val="bg1"/>
                </a:solidFill>
                <a:latin typeface="Tahoma" pitchFamily="34" charset="0"/>
              </a:rPr>
              <a:t>JD Sprayers Modified </a:t>
            </a:r>
            <a:r>
              <a:rPr lang="en-US" b="1" dirty="0">
                <a:solidFill>
                  <a:schemeClr val="bg1"/>
                </a:solidFill>
                <a:latin typeface="Tahoma" pitchFamily="34" charset="0"/>
              </a:rPr>
              <a:t>for </a:t>
            </a:r>
            <a:r>
              <a:rPr lang="en-US" b="1" dirty="0" smtClean="0">
                <a:solidFill>
                  <a:schemeClr val="bg1"/>
                </a:solidFill>
                <a:latin typeface="Tahoma" pitchFamily="34" charset="0"/>
              </a:rPr>
              <a:t>Research starting </a:t>
            </a:r>
            <a:r>
              <a:rPr lang="en-US" b="1" dirty="0">
                <a:solidFill>
                  <a:schemeClr val="bg1"/>
                </a:solidFill>
                <a:latin typeface="Tahoma" pitchFamily="34" charset="0"/>
              </a:rPr>
              <a:t>in 2006</a:t>
            </a:r>
          </a:p>
        </p:txBody>
      </p:sp>
      <p:sp>
        <p:nvSpPr>
          <p:cNvPr id="284677" name="Rectangle 10"/>
          <p:cNvSpPr>
            <a:spLocks noChangeArrowheads="1"/>
          </p:cNvSpPr>
          <p:nvPr/>
        </p:nvSpPr>
        <p:spPr bwMode="auto">
          <a:xfrm>
            <a:off x="0" y="1917700"/>
            <a:ext cx="9144000" cy="646113"/>
          </a:xfrm>
          <a:prstGeom prst="rect">
            <a:avLst/>
          </a:prstGeom>
          <a:solidFill>
            <a:schemeClr val="tx1">
              <a:alpha val="5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3600" b="1">
                <a:solidFill>
                  <a:srgbClr val="FFC000"/>
                </a:solidFill>
                <a:latin typeface="Calibri" pitchFamily="34" charset="0"/>
              </a:rPr>
              <a:t>Farm-scale fungicide application</a:t>
            </a:r>
          </a:p>
        </p:txBody>
      </p:sp>
      <p:sp>
        <p:nvSpPr>
          <p:cNvPr id="6"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Ear mold management</a:t>
            </a:r>
            <a:endParaRPr lang="en-US" b="1" dirty="0"/>
          </a:p>
        </p:txBody>
      </p:sp>
    </p:spTree>
    <p:extLst>
      <p:ext uri="{BB962C8B-B14F-4D97-AF65-F5344CB8AC3E}">
        <p14:creationId xmlns:p14="http://schemas.microsoft.com/office/powerpoint/2010/main" val="38864304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1143000"/>
          </a:xfrm>
        </p:spPr>
        <p:txBody>
          <a:bodyPr>
            <a:normAutofit fontScale="90000"/>
          </a:bodyPr>
          <a:lstStyle/>
          <a:p>
            <a:r>
              <a:rPr lang="en-US" b="1" dirty="0" smtClean="0"/>
              <a:t>Effect of crop rotation on wheat head scab &amp; corn </a:t>
            </a:r>
            <a:r>
              <a:rPr lang="en-US" b="1" dirty="0" err="1" smtClean="0"/>
              <a:t>gibberella</a:t>
            </a:r>
            <a:r>
              <a:rPr lang="en-US" b="1" dirty="0" smtClean="0"/>
              <a:t> ear rot</a:t>
            </a:r>
            <a:endParaRPr lang="en-US" b="1" dirty="0"/>
          </a:p>
        </p:txBody>
      </p:sp>
      <p:sp>
        <p:nvSpPr>
          <p:cNvPr id="3" name="Content Placeholder 2"/>
          <p:cNvSpPr>
            <a:spLocks noGrp="1"/>
          </p:cNvSpPr>
          <p:nvPr>
            <p:ph idx="1"/>
          </p:nvPr>
        </p:nvSpPr>
        <p:spPr>
          <a:xfrm>
            <a:off x="228600" y="1447800"/>
            <a:ext cx="6400800" cy="4525963"/>
          </a:xfrm>
        </p:spPr>
        <p:txBody>
          <a:bodyPr/>
          <a:lstStyle/>
          <a:p>
            <a:r>
              <a:rPr lang="en-US" i="1" dirty="0" smtClean="0"/>
              <a:t>Fusarium graminearum</a:t>
            </a:r>
            <a:r>
              <a:rPr lang="en-US" dirty="0" smtClean="0"/>
              <a:t> = </a:t>
            </a:r>
            <a:r>
              <a:rPr lang="en-US" i="1" dirty="0" smtClean="0"/>
              <a:t>Gibberella </a:t>
            </a:r>
            <a:r>
              <a:rPr lang="en-US" i="1" dirty="0" err="1" smtClean="0"/>
              <a:t>zeae</a:t>
            </a:r>
            <a:endParaRPr lang="en-US" dirty="0"/>
          </a:p>
          <a:p>
            <a:r>
              <a:rPr lang="en-US" dirty="0" smtClean="0"/>
              <a:t>In </a:t>
            </a:r>
            <a:r>
              <a:rPr lang="en-US" dirty="0"/>
              <a:t>corn, </a:t>
            </a:r>
            <a:r>
              <a:rPr lang="en-US" dirty="0" smtClean="0"/>
              <a:t>3.5-5.5ppm </a:t>
            </a:r>
            <a:r>
              <a:rPr lang="en-US" dirty="0"/>
              <a:t>DON </a:t>
            </a:r>
            <a:r>
              <a:rPr lang="en-US" dirty="0" smtClean="0"/>
              <a:t>following </a:t>
            </a:r>
            <a:r>
              <a:rPr lang="en-US" dirty="0"/>
              <a:t>wheat vs. </a:t>
            </a:r>
            <a:r>
              <a:rPr lang="en-US" dirty="0" smtClean="0"/>
              <a:t>0ppm following </a:t>
            </a:r>
            <a:r>
              <a:rPr lang="en-US" dirty="0"/>
              <a:t>alfalfa</a:t>
            </a:r>
          </a:p>
          <a:p>
            <a:r>
              <a:rPr lang="en-US" dirty="0" smtClean="0"/>
              <a:t>Jeff </a:t>
            </a:r>
            <a:r>
              <a:rPr lang="en-US" dirty="0" err="1" smtClean="0"/>
              <a:t>Krohn</a:t>
            </a:r>
            <a:r>
              <a:rPr lang="en-US" dirty="0" smtClean="0"/>
              <a:t>, Northern </a:t>
            </a:r>
            <a:r>
              <a:rPr lang="en-US" dirty="0"/>
              <a:t>Thumb Crop Consulting Inc</a:t>
            </a:r>
            <a:r>
              <a:rPr lang="en-US" dirty="0" smtClean="0"/>
              <a:t>.</a:t>
            </a:r>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1323474"/>
            <a:ext cx="4038600" cy="6057900"/>
          </a:xfrm>
          <a:prstGeom prst="rect">
            <a:avLst/>
          </a:prstGeom>
        </p:spPr>
      </p:pic>
    </p:spTree>
    <p:extLst>
      <p:ext uri="{BB962C8B-B14F-4D97-AF65-F5344CB8AC3E}">
        <p14:creationId xmlns:p14="http://schemas.microsoft.com/office/powerpoint/2010/main" val="2224355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DSC00582.JPG"/>
          <p:cNvPicPr>
            <a:picLocks noChangeAspect="1"/>
          </p:cNvPicPr>
          <p:nvPr/>
        </p:nvPicPr>
        <p:blipFill>
          <a:blip r:embed="rId3"/>
          <a:srcRect/>
          <a:stretch>
            <a:fillRect/>
          </a:stretch>
        </p:blipFill>
        <p:spPr bwMode="auto">
          <a:xfrm>
            <a:off x="471488" y="354013"/>
            <a:ext cx="8201025" cy="6149975"/>
          </a:xfrm>
          <a:prstGeom prst="rect">
            <a:avLst/>
          </a:prstGeom>
          <a:noFill/>
          <a:ln w="9525">
            <a:noFill/>
            <a:miter lim="800000"/>
            <a:headEnd/>
            <a:tailEnd/>
          </a:ln>
        </p:spPr>
      </p:pic>
      <p:sp>
        <p:nvSpPr>
          <p:cNvPr id="4" name="TextBox 3"/>
          <p:cNvSpPr txBox="1"/>
          <p:nvPr/>
        </p:nvSpPr>
        <p:spPr>
          <a:xfrm>
            <a:off x="6096000" y="609600"/>
            <a:ext cx="2209800" cy="6461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fontAlgn="base">
              <a:spcBef>
                <a:spcPct val="0"/>
              </a:spcBef>
              <a:spcAft>
                <a:spcPct val="0"/>
              </a:spcAft>
              <a:defRPr/>
            </a:pPr>
            <a:r>
              <a:rPr lang="en-US">
                <a:solidFill>
                  <a:srgbClr val="010199"/>
                </a:solidFill>
              </a:rPr>
              <a:t>U of G Ridgetown</a:t>
            </a:r>
          </a:p>
          <a:p>
            <a:pPr algn="ctr" fontAlgn="base">
              <a:spcBef>
                <a:spcPct val="0"/>
              </a:spcBef>
              <a:spcAft>
                <a:spcPct val="0"/>
              </a:spcAft>
              <a:defRPr/>
            </a:pPr>
            <a:r>
              <a:rPr lang="en-US">
                <a:solidFill>
                  <a:srgbClr val="010199"/>
                </a:solidFill>
              </a:rPr>
              <a:t>Research Sprayer</a:t>
            </a:r>
          </a:p>
        </p:txBody>
      </p:sp>
    </p:spTree>
    <p:extLst>
      <p:ext uri="{BB962C8B-B14F-4D97-AF65-F5344CB8AC3E}">
        <p14:creationId xmlns:p14="http://schemas.microsoft.com/office/powerpoint/2010/main" val="16488237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12" descr="IMG_034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410200"/>
            <a:ext cx="914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txBox="1">
            <a:spLocks/>
          </p:cNvSpPr>
          <p:nvPr/>
        </p:nvSpPr>
        <p:spPr bwMode="auto">
          <a:xfrm>
            <a:off x="304800" y="-228600"/>
            <a:ext cx="8629650" cy="990600"/>
          </a:xfrm>
          <a:prstGeom prst="rect">
            <a:avLst/>
          </a:prstGeom>
          <a:noFill/>
          <a:ln w="9525">
            <a:noFill/>
            <a:miter lim="800000"/>
            <a:headEnd/>
            <a:tailEnd/>
          </a:ln>
        </p:spPr>
        <p:txBody>
          <a:bodyPr anchor="ctr">
            <a:normAutofit/>
          </a:bodyPr>
          <a:lstStyle/>
          <a:p>
            <a:pPr fontAlgn="auto">
              <a:lnSpc>
                <a:spcPct val="90000"/>
              </a:lnSpc>
              <a:spcBef>
                <a:spcPts val="0"/>
              </a:spcBef>
              <a:spcAft>
                <a:spcPts val="0"/>
              </a:spcAft>
              <a:defRPr/>
            </a:pPr>
            <a:r>
              <a:rPr lang="en-US" sz="2400" kern="0">
                <a:solidFill>
                  <a:srgbClr val="C00000"/>
                </a:solidFill>
                <a:effectLst>
                  <a:outerShdw blurRad="38100" dist="38100" dir="2700000" algn="tl">
                    <a:srgbClr val="000000">
                      <a:alpha val="43137"/>
                    </a:srgbClr>
                  </a:outerShdw>
                </a:effectLst>
                <a:latin typeface="+mj-lt"/>
                <a:ea typeface="+mj-ea"/>
                <a:cs typeface="+mj-cs"/>
              </a:rPr>
              <a:t>Application Methods on Reducing DON across 3 Farm Fields in 2010</a:t>
            </a:r>
            <a:endParaRPr lang="en-US" sz="2400" kern="0" dirty="0">
              <a:solidFill>
                <a:srgbClr val="C00000"/>
              </a:solidFill>
              <a:effectLst>
                <a:outerShdw blurRad="38100" dist="38100" dir="2700000" algn="tl">
                  <a:srgbClr val="000000">
                    <a:alpha val="43137"/>
                  </a:srgbClr>
                </a:outerShdw>
              </a:effectLst>
              <a:latin typeface="+mj-lt"/>
              <a:ea typeface="+mj-ea"/>
              <a:cs typeface="+mj-cs"/>
            </a:endParaRPr>
          </a:p>
        </p:txBody>
      </p:sp>
      <p:sp>
        <p:nvSpPr>
          <p:cNvPr id="21" name="Rectangle 20"/>
          <p:cNvSpPr/>
          <p:nvPr/>
        </p:nvSpPr>
        <p:spPr>
          <a:xfrm>
            <a:off x="0" y="4419600"/>
            <a:ext cx="9144000" cy="9144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aphicFrame>
        <p:nvGraphicFramePr>
          <p:cNvPr id="22" name="Table 21"/>
          <p:cNvGraphicFramePr>
            <a:graphicFrameLocks noGrp="1"/>
          </p:cNvGraphicFramePr>
          <p:nvPr/>
        </p:nvGraphicFramePr>
        <p:xfrm>
          <a:off x="250825" y="609600"/>
          <a:ext cx="3025775" cy="4727612"/>
        </p:xfrm>
        <a:graphic>
          <a:graphicData uri="http://schemas.openxmlformats.org/drawingml/2006/table">
            <a:tbl>
              <a:tblPr/>
              <a:tblGrid>
                <a:gridCol w="434486">
                  <a:extLst>
                    <a:ext uri="{9D8B030D-6E8A-4147-A177-3AD203B41FA5}">
                      <a16:colId xmlns:a16="http://schemas.microsoft.com/office/drawing/2014/main" val="20000"/>
                    </a:ext>
                  </a:extLst>
                </a:gridCol>
                <a:gridCol w="838599">
                  <a:extLst>
                    <a:ext uri="{9D8B030D-6E8A-4147-A177-3AD203B41FA5}">
                      <a16:colId xmlns:a16="http://schemas.microsoft.com/office/drawing/2014/main" val="20001"/>
                    </a:ext>
                  </a:extLst>
                </a:gridCol>
                <a:gridCol w="1292891">
                  <a:extLst>
                    <a:ext uri="{9D8B030D-6E8A-4147-A177-3AD203B41FA5}">
                      <a16:colId xmlns:a16="http://schemas.microsoft.com/office/drawing/2014/main" val="20002"/>
                    </a:ext>
                  </a:extLst>
                </a:gridCol>
                <a:gridCol w="459799">
                  <a:extLst>
                    <a:ext uri="{9D8B030D-6E8A-4147-A177-3AD203B41FA5}">
                      <a16:colId xmlns:a16="http://schemas.microsoft.com/office/drawing/2014/main" val="20003"/>
                    </a:ext>
                  </a:extLst>
                </a:gridCol>
              </a:tblGrid>
              <a:tr h="426683">
                <a:tc>
                  <a:txBody>
                    <a:bodyPr/>
                    <a:lstStyle/>
                    <a:p>
                      <a:pPr algn="ctr" fontAlgn="b"/>
                      <a:r>
                        <a:rPr lang="en-CA" sz="1400" b="1" i="0" u="none" strike="noStrike" dirty="0">
                          <a:solidFill>
                            <a:srgbClr val="000000"/>
                          </a:solidFill>
                          <a:latin typeface="Calibri"/>
                        </a:rPr>
                        <a:t>TMT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1" i="0" u="none" strike="noStrike" dirty="0">
                          <a:solidFill>
                            <a:srgbClr val="000000"/>
                          </a:solidFill>
                          <a:latin typeface="Calibri"/>
                        </a:rPr>
                        <a:t>CHEM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1" i="0" u="none" strike="noStrike">
                          <a:solidFill>
                            <a:srgbClr val="000000"/>
                          </a:solidFill>
                          <a:latin typeface="Calibri"/>
                        </a:rPr>
                        <a:t>APPL</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1" i="0" u="none" strike="noStrike" dirty="0">
                          <a:solidFill>
                            <a:srgbClr val="000000"/>
                          </a:solidFill>
                          <a:latin typeface="Calibri"/>
                        </a:rPr>
                        <a:t>GPA</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4227">
                <a:tc>
                  <a:txBody>
                    <a:bodyPr/>
                    <a:lstStyle/>
                    <a:p>
                      <a:pPr algn="ctr" fontAlgn="b"/>
                      <a:r>
                        <a:rPr lang="en-CA" sz="1400" b="1" i="0" u="none" strike="noStrike" dirty="0">
                          <a:solidFill>
                            <a:srgbClr val="000000"/>
                          </a:solidFill>
                          <a:latin typeface="Calibri"/>
                        </a:rPr>
                        <a:t>2</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CA" sz="1400" b="1" i="0" u="none" strike="noStrike" dirty="0" err="1">
                          <a:solidFill>
                            <a:srgbClr val="000000"/>
                          </a:solidFill>
                          <a:latin typeface="Calibri"/>
                        </a:rPr>
                        <a:t>Proline</a:t>
                      </a:r>
                      <a:endParaRPr lang="en-CA" sz="1400" b="1" i="0" u="none" strike="noStrike" dirty="0">
                        <a:solidFill>
                          <a:srgbClr val="000000"/>
                        </a:solidFill>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CA" sz="1400" b="1" i="0" u="none" strike="noStrike">
                          <a:solidFill>
                            <a:srgbClr val="000000"/>
                          </a:solidFill>
                          <a:latin typeface="Calibri"/>
                        </a:rPr>
                        <a:t>Above crop</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CA" sz="1400" b="1" i="0" u="none" strike="noStrike" dirty="0">
                          <a:solidFill>
                            <a:srgbClr val="000000"/>
                          </a:solidFill>
                          <a:latin typeface="Calibri"/>
                        </a:rPr>
                        <a:t>5</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444227">
                <a:tc>
                  <a:txBody>
                    <a:bodyPr/>
                    <a:lstStyle/>
                    <a:p>
                      <a:pPr algn="ctr" fontAlgn="b"/>
                      <a:r>
                        <a:rPr lang="en-CA" sz="1400" b="1" i="0" u="none" strike="noStrike" dirty="0">
                          <a:solidFill>
                            <a:srgbClr val="000000"/>
                          </a:solidFill>
                          <a:latin typeface="Calibri"/>
                        </a:rPr>
                        <a:t>3</a:t>
                      </a:r>
                    </a:p>
                  </a:txBody>
                  <a:tcPr marL="0" marR="0" marT="0" marB="0" anchor="ctr">
                    <a:lnL>
                      <a:noFill/>
                    </a:lnL>
                    <a:lnR>
                      <a:noFill/>
                    </a:lnR>
                    <a:lnT>
                      <a:noFill/>
                    </a:lnT>
                    <a:lnB>
                      <a:noFill/>
                    </a:lnB>
                  </a:tcPr>
                </a:tc>
                <a:tc>
                  <a:txBody>
                    <a:bodyPr/>
                    <a:lstStyle/>
                    <a:p>
                      <a:pPr algn="ctr" fontAlgn="b"/>
                      <a:r>
                        <a:rPr lang="en-CA" sz="1400" b="1" i="0" u="none" strike="noStrike" dirty="0" err="1">
                          <a:solidFill>
                            <a:srgbClr val="000000"/>
                          </a:solidFill>
                          <a:latin typeface="Calibri"/>
                        </a:rPr>
                        <a:t>Proline</a:t>
                      </a:r>
                      <a:endParaRPr lang="en-CA" sz="1400" b="1"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ctr" fontAlgn="b"/>
                      <a:r>
                        <a:rPr lang="en-CA" sz="1400" b="1" i="0" u="none" strike="noStrike" dirty="0">
                          <a:solidFill>
                            <a:srgbClr val="000000"/>
                          </a:solidFill>
                          <a:latin typeface="Calibri"/>
                        </a:rPr>
                        <a:t>Above crop</a:t>
                      </a:r>
                    </a:p>
                  </a:txBody>
                  <a:tcPr marL="0" marR="0" marT="0" marB="0" anchor="ctr">
                    <a:lnL>
                      <a:noFill/>
                    </a:lnL>
                    <a:lnR>
                      <a:noFill/>
                    </a:lnR>
                    <a:lnT>
                      <a:noFill/>
                    </a:lnT>
                    <a:lnB>
                      <a:noFill/>
                    </a:lnB>
                  </a:tcPr>
                </a:tc>
                <a:tc>
                  <a:txBody>
                    <a:bodyPr/>
                    <a:lstStyle/>
                    <a:p>
                      <a:pPr algn="ctr" fontAlgn="b"/>
                      <a:r>
                        <a:rPr lang="en-CA" sz="1400" b="1" i="0" u="none" strike="noStrike" dirty="0">
                          <a:solidFill>
                            <a:srgbClr val="000000"/>
                          </a:solidFill>
                          <a:latin typeface="Calibri"/>
                        </a:rPr>
                        <a:t>10</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444227">
                <a:tc>
                  <a:txBody>
                    <a:bodyPr/>
                    <a:lstStyle/>
                    <a:p>
                      <a:pPr algn="ctr" fontAlgn="b"/>
                      <a:r>
                        <a:rPr lang="en-CA" sz="1400" b="1" i="0" u="none" strike="noStrike" dirty="0">
                          <a:solidFill>
                            <a:srgbClr val="000000"/>
                          </a:solidFill>
                          <a:latin typeface="Calibri"/>
                        </a:rPr>
                        <a:t>4</a:t>
                      </a:r>
                    </a:p>
                  </a:txBody>
                  <a:tcPr marL="0" marR="0" marT="0" marB="0" anchor="ctr">
                    <a:lnL>
                      <a:noFill/>
                    </a:lnL>
                    <a:lnR>
                      <a:noFill/>
                    </a:lnR>
                    <a:lnT>
                      <a:noFill/>
                    </a:lnT>
                    <a:lnB>
                      <a:noFill/>
                    </a:lnB>
                  </a:tcPr>
                </a:tc>
                <a:tc>
                  <a:txBody>
                    <a:bodyPr/>
                    <a:lstStyle/>
                    <a:p>
                      <a:pPr algn="ctr" fontAlgn="b"/>
                      <a:r>
                        <a:rPr lang="en-CA" sz="1400" b="1" i="0" u="none" strike="noStrike" dirty="0" err="1">
                          <a:solidFill>
                            <a:srgbClr val="000000"/>
                          </a:solidFill>
                          <a:latin typeface="Calibri"/>
                        </a:rPr>
                        <a:t>Proline</a:t>
                      </a:r>
                      <a:endParaRPr lang="en-CA" sz="1400" b="1"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ctr" fontAlgn="b"/>
                      <a:r>
                        <a:rPr lang="en-CA" sz="1400" b="1" i="0" u="none" strike="noStrike" dirty="0">
                          <a:solidFill>
                            <a:srgbClr val="000000"/>
                          </a:solidFill>
                          <a:latin typeface="Calibri"/>
                        </a:rPr>
                        <a:t>Above crop</a:t>
                      </a:r>
                    </a:p>
                  </a:txBody>
                  <a:tcPr marL="0" marR="0" marT="0" marB="0" anchor="ctr">
                    <a:lnL>
                      <a:noFill/>
                    </a:lnL>
                    <a:lnR>
                      <a:noFill/>
                    </a:lnR>
                    <a:lnT>
                      <a:noFill/>
                    </a:lnT>
                    <a:lnB>
                      <a:noFill/>
                    </a:lnB>
                  </a:tcPr>
                </a:tc>
                <a:tc>
                  <a:txBody>
                    <a:bodyPr/>
                    <a:lstStyle/>
                    <a:p>
                      <a:pPr algn="ctr" fontAlgn="b"/>
                      <a:r>
                        <a:rPr lang="en-CA" sz="1400" b="1" i="0" u="none" strike="noStrike" dirty="0">
                          <a:solidFill>
                            <a:srgbClr val="000000"/>
                          </a:solidFill>
                          <a:latin typeface="Calibri"/>
                        </a:rPr>
                        <a:t>20</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444227">
                <a:tc>
                  <a:txBody>
                    <a:bodyPr/>
                    <a:lstStyle/>
                    <a:p>
                      <a:pPr algn="ctr" fontAlgn="b"/>
                      <a:r>
                        <a:rPr lang="en-CA" sz="1400" b="1" i="0" u="none" strike="noStrike" dirty="0">
                          <a:solidFill>
                            <a:srgbClr val="000000"/>
                          </a:solidFill>
                          <a:latin typeface="Calibri"/>
                        </a:rPr>
                        <a:t>5</a:t>
                      </a:r>
                    </a:p>
                  </a:txBody>
                  <a:tcPr marL="0" marR="0" marT="0" marB="0" anchor="ctr">
                    <a:lnL>
                      <a:noFill/>
                    </a:lnL>
                    <a:lnR>
                      <a:noFill/>
                    </a:lnR>
                    <a:lnT>
                      <a:noFill/>
                    </a:lnT>
                    <a:lnB>
                      <a:noFill/>
                    </a:lnB>
                  </a:tcPr>
                </a:tc>
                <a:tc>
                  <a:txBody>
                    <a:bodyPr/>
                    <a:lstStyle/>
                    <a:p>
                      <a:pPr algn="ctr" fontAlgn="b"/>
                      <a:r>
                        <a:rPr lang="en-CA" sz="1400" b="1" i="0" u="none" strike="noStrike" dirty="0" err="1">
                          <a:solidFill>
                            <a:srgbClr val="000000"/>
                          </a:solidFill>
                          <a:latin typeface="Calibri"/>
                        </a:rPr>
                        <a:t>Proline</a:t>
                      </a:r>
                      <a:endParaRPr lang="en-CA" sz="1400" b="1"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extLst>
                  <a:ext uri="{0D108BD9-81ED-4DB2-BD59-A6C34878D82A}">
                    <a16:rowId xmlns:a16="http://schemas.microsoft.com/office/drawing/2014/main" val="10004"/>
                  </a:ext>
                </a:extLst>
              </a:tr>
              <a:tr h="523033">
                <a:tc>
                  <a:txBody>
                    <a:bodyPr/>
                    <a:lstStyle/>
                    <a:p>
                      <a:pPr algn="ctr" fontAlgn="b"/>
                      <a:r>
                        <a:rPr lang="en-CA" sz="1400" b="1" i="0" u="none" strike="noStrike" dirty="0">
                          <a:solidFill>
                            <a:srgbClr val="000000"/>
                          </a:solidFill>
                          <a:latin typeface="Calibri"/>
                        </a:rPr>
                        <a:t>6</a:t>
                      </a:r>
                    </a:p>
                  </a:txBody>
                  <a:tcPr marL="0" marR="0" marT="0" marB="0" anchor="ctr">
                    <a:lnL>
                      <a:noFill/>
                    </a:lnL>
                    <a:lnR>
                      <a:noFill/>
                    </a:lnR>
                    <a:lnT>
                      <a:noFill/>
                    </a:lnT>
                    <a:lnB>
                      <a:noFill/>
                    </a:lnB>
                  </a:tcPr>
                </a:tc>
                <a:tc>
                  <a:txBody>
                    <a:bodyPr/>
                    <a:lstStyle/>
                    <a:p>
                      <a:pPr algn="ctr" fontAlgn="b"/>
                      <a:r>
                        <a:rPr lang="en-CA" sz="1400" b="1" i="0" u="none" strike="noStrike">
                          <a:solidFill>
                            <a:srgbClr val="000000"/>
                          </a:solidFill>
                          <a:latin typeface="Calibri"/>
                        </a:rPr>
                        <a:t>Proline</a:t>
                      </a: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extLst>
                  <a:ext uri="{0D108BD9-81ED-4DB2-BD59-A6C34878D82A}">
                    <a16:rowId xmlns:a16="http://schemas.microsoft.com/office/drawing/2014/main" val="10005"/>
                  </a:ext>
                </a:extLst>
              </a:tr>
              <a:tr h="519165">
                <a:tc>
                  <a:txBody>
                    <a:bodyPr/>
                    <a:lstStyle/>
                    <a:p>
                      <a:pPr algn="ctr" fontAlgn="b"/>
                      <a:r>
                        <a:rPr lang="en-CA" sz="1400" b="1" i="0" u="none" strike="noStrike" dirty="0">
                          <a:solidFill>
                            <a:srgbClr val="000000"/>
                          </a:solidFill>
                          <a:latin typeface="Calibri"/>
                        </a:rPr>
                        <a:t>7</a:t>
                      </a:r>
                    </a:p>
                  </a:txBody>
                  <a:tcPr marL="0" marR="0" marT="0" marB="0" anchor="ctr">
                    <a:lnL>
                      <a:noFill/>
                    </a:lnL>
                    <a:lnR>
                      <a:noFill/>
                    </a:lnR>
                    <a:lnT>
                      <a:noFill/>
                    </a:lnT>
                    <a:lnB>
                      <a:noFill/>
                    </a:lnB>
                  </a:tcPr>
                </a:tc>
                <a:tc>
                  <a:txBody>
                    <a:bodyPr/>
                    <a:lstStyle/>
                    <a:p>
                      <a:pPr algn="ctr" fontAlgn="b"/>
                      <a:r>
                        <a:rPr lang="en-CA" sz="1400" b="1" i="0" u="none" strike="noStrike">
                          <a:solidFill>
                            <a:srgbClr val="000000"/>
                          </a:solidFill>
                          <a:latin typeface="Calibri"/>
                        </a:rPr>
                        <a:t>Proline</a:t>
                      </a: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extLst>
                  <a:ext uri="{0D108BD9-81ED-4DB2-BD59-A6C34878D82A}">
                    <a16:rowId xmlns:a16="http://schemas.microsoft.com/office/drawing/2014/main" val="10006"/>
                  </a:ext>
                </a:extLst>
              </a:tr>
              <a:tr h="593332">
                <a:tc>
                  <a:txBody>
                    <a:bodyPr/>
                    <a:lstStyle/>
                    <a:p>
                      <a:pPr algn="ctr" fontAlgn="b"/>
                      <a:r>
                        <a:rPr lang="en-CA" sz="1400" b="1" i="0" u="none" strike="noStrike" dirty="0">
                          <a:solidFill>
                            <a:srgbClr val="000000"/>
                          </a:solidFill>
                          <a:latin typeface="Calibri"/>
                        </a:rPr>
                        <a:t>8</a:t>
                      </a:r>
                    </a:p>
                  </a:txBody>
                  <a:tcPr marL="0" marR="0" marT="0" marB="0" anchor="ctr">
                    <a:lnL>
                      <a:noFill/>
                    </a:lnL>
                    <a:lnR>
                      <a:noFill/>
                    </a:lnR>
                    <a:lnT>
                      <a:noFill/>
                    </a:lnT>
                    <a:lnB>
                      <a:noFill/>
                    </a:lnB>
                  </a:tcPr>
                </a:tc>
                <a:tc>
                  <a:txBody>
                    <a:bodyPr/>
                    <a:lstStyle/>
                    <a:p>
                      <a:pPr algn="ctr" fontAlgn="b"/>
                      <a:r>
                        <a:rPr lang="en-CA" sz="1400" b="1" i="0" u="none" strike="noStrike">
                          <a:solidFill>
                            <a:srgbClr val="000000"/>
                          </a:solidFill>
                          <a:latin typeface="Calibri"/>
                        </a:rPr>
                        <a:t>Proline</a:t>
                      </a: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extLst>
                  <a:ext uri="{0D108BD9-81ED-4DB2-BD59-A6C34878D82A}">
                    <a16:rowId xmlns:a16="http://schemas.microsoft.com/office/drawing/2014/main" val="10007"/>
                  </a:ext>
                </a:extLst>
              </a:tr>
              <a:tr h="444227">
                <a:tc>
                  <a:txBody>
                    <a:bodyPr/>
                    <a:lstStyle/>
                    <a:p>
                      <a:pPr algn="ctr" fontAlgn="b"/>
                      <a:r>
                        <a:rPr lang="en-CA" sz="1400" b="1" i="0" u="none" strike="noStrike" dirty="0">
                          <a:solidFill>
                            <a:srgbClr val="000000"/>
                          </a:solidFill>
                          <a:latin typeface="Calibri"/>
                        </a:rPr>
                        <a:t>9</a:t>
                      </a: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ctr" fontAlgn="b"/>
                      <a:r>
                        <a:rPr lang="en-CA" sz="1400" b="1" i="0" u="none" strike="noStrike" dirty="0">
                          <a:solidFill>
                            <a:srgbClr val="000000"/>
                          </a:solidFill>
                          <a:latin typeface="Calibri"/>
                        </a:rPr>
                        <a:t>Above Crop</a:t>
                      </a:r>
                    </a:p>
                  </a:txBody>
                  <a:tcPr marL="0" marR="0" marT="0" marB="0" anchor="ctr">
                    <a:lnL>
                      <a:noFill/>
                    </a:lnL>
                    <a:lnR>
                      <a:noFill/>
                    </a:lnR>
                    <a:lnT>
                      <a:noFill/>
                    </a:lnT>
                    <a:lnB>
                      <a:noFill/>
                    </a:lnB>
                  </a:tcPr>
                </a:tc>
                <a:tc>
                  <a:txBody>
                    <a:bodyPr/>
                    <a:lstStyle/>
                    <a:p>
                      <a:pPr algn="ctr" fontAlgn="b"/>
                      <a:r>
                        <a:rPr lang="en-CA" sz="1400" b="1" i="0" u="none" strike="noStrike" dirty="0">
                          <a:solidFill>
                            <a:srgbClr val="000000"/>
                          </a:solidFill>
                          <a:latin typeface="Calibri"/>
                        </a:rPr>
                        <a:t>10</a:t>
                      </a:r>
                    </a:p>
                  </a:txBody>
                  <a:tcPr marL="0" marR="0" marT="0" marB="0" anchor="ctr">
                    <a:lnL>
                      <a:noFill/>
                    </a:lnL>
                    <a:lnR>
                      <a:noFill/>
                    </a:lnR>
                    <a:lnT>
                      <a:noFill/>
                    </a:lnT>
                    <a:lnB>
                      <a:noFill/>
                    </a:lnB>
                  </a:tcPr>
                </a:tc>
                <a:extLst>
                  <a:ext uri="{0D108BD9-81ED-4DB2-BD59-A6C34878D82A}">
                    <a16:rowId xmlns:a16="http://schemas.microsoft.com/office/drawing/2014/main" val="10008"/>
                  </a:ext>
                </a:extLst>
              </a:tr>
              <a:tr h="444227">
                <a:tc>
                  <a:txBody>
                    <a:bodyPr/>
                    <a:lstStyle/>
                    <a:p>
                      <a:pPr algn="ctr" fontAlgn="b"/>
                      <a:r>
                        <a:rPr lang="en-CA" sz="1400" b="1" i="0" u="none" strike="noStrike" dirty="0">
                          <a:solidFill>
                            <a:srgbClr val="000000"/>
                          </a:solidFill>
                          <a:latin typeface="Calibri"/>
                        </a:rPr>
                        <a:t>10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CA" sz="1400" b="1" i="0" u="none" strike="noStrike" dirty="0">
                          <a:solidFill>
                            <a:srgbClr val="000000"/>
                          </a:solidFill>
                          <a:latin typeface="Calibri"/>
                        </a:rPr>
                        <a:t>Above Crop</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CA" sz="1400" b="1" i="0" u="none" strike="noStrike" dirty="0">
                          <a:solidFill>
                            <a:srgbClr val="000000"/>
                          </a:solidFill>
                          <a:latin typeface="Calibri"/>
                        </a:rPr>
                        <a:t>10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88817" name="TextBox 10"/>
          <p:cNvSpPr txBox="1">
            <a:spLocks noChangeArrowheads="1"/>
          </p:cNvSpPr>
          <p:nvPr/>
        </p:nvSpPr>
        <p:spPr bwMode="auto">
          <a:xfrm rot="19191888" flipH="1">
            <a:off x="1449388" y="3097213"/>
            <a:ext cx="1936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r>
              <a:rPr lang="en-US">
                <a:latin typeface="Calibri" pitchFamily="34" charset="0"/>
              </a:rPr>
              <a:t>Various  Methods</a:t>
            </a:r>
          </a:p>
        </p:txBody>
      </p:sp>
      <p:graphicFrame>
        <p:nvGraphicFramePr>
          <p:cNvPr id="19" name="Chart 18"/>
          <p:cNvGraphicFramePr/>
          <p:nvPr/>
        </p:nvGraphicFramePr>
        <p:xfrm>
          <a:off x="3203848" y="515144"/>
          <a:ext cx="5688632" cy="5504656"/>
        </p:xfrm>
        <a:graphic>
          <a:graphicData uri="http://schemas.openxmlformats.org/drawingml/2006/chart">
            <c:chart xmlns:c="http://schemas.openxmlformats.org/drawingml/2006/chart" xmlns:r="http://schemas.openxmlformats.org/officeDocument/2006/relationships" r:id="rId4"/>
          </a:graphicData>
        </a:graphic>
      </p:graphicFrame>
      <p:sp>
        <p:nvSpPr>
          <p:cNvPr id="15" name="Rounded Rectangular Callout 14"/>
          <p:cNvSpPr/>
          <p:nvPr/>
        </p:nvSpPr>
        <p:spPr>
          <a:xfrm>
            <a:off x="3505200" y="2286000"/>
            <a:ext cx="2439988" cy="533400"/>
          </a:xfrm>
          <a:prstGeom prst="wedgeRoundRectCallout">
            <a:avLst>
              <a:gd name="adj1" fmla="val 64511"/>
              <a:gd name="adj2" fmla="val -9569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solidFill>
                  <a:schemeClr val="tx1"/>
                </a:solidFill>
              </a:rPr>
              <a:t>DON reduced 20-40%</a:t>
            </a:r>
          </a:p>
        </p:txBody>
      </p:sp>
      <p:sp>
        <p:nvSpPr>
          <p:cNvPr id="16" name="Rounded Rectangular Callout 15"/>
          <p:cNvSpPr/>
          <p:nvPr/>
        </p:nvSpPr>
        <p:spPr>
          <a:xfrm>
            <a:off x="6624638" y="4303713"/>
            <a:ext cx="2439987" cy="877887"/>
          </a:xfrm>
          <a:prstGeom prst="wedgeRoundRectCallout">
            <a:avLst>
              <a:gd name="adj1" fmla="val -67751"/>
              <a:gd name="adj2" fmla="val 337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tx1"/>
                </a:solidFill>
              </a:rPr>
              <a:t>Ave DON increased, but not statistically different than zero.</a:t>
            </a:r>
          </a:p>
        </p:txBody>
      </p:sp>
      <p:sp>
        <p:nvSpPr>
          <p:cNvPr id="3" name="TextBox 2"/>
          <p:cNvSpPr txBox="1"/>
          <p:nvPr/>
        </p:nvSpPr>
        <p:spPr>
          <a:xfrm>
            <a:off x="4725194" y="6400800"/>
            <a:ext cx="3911135" cy="369332"/>
          </a:xfrm>
          <a:prstGeom prst="rect">
            <a:avLst/>
          </a:prstGeom>
          <a:solidFill>
            <a:schemeClr val="bg1"/>
          </a:solidFill>
        </p:spPr>
        <p:txBody>
          <a:bodyPr wrap="none" rtlCol="0">
            <a:spAutoFit/>
          </a:bodyPr>
          <a:lstStyle/>
          <a:p>
            <a:r>
              <a:rPr lang="en-CA" dirty="0" smtClean="0"/>
              <a:t>Lemay-Rios\</a:t>
            </a:r>
            <a:r>
              <a:rPr lang="en-CA" dirty="0" err="1" smtClean="0"/>
              <a:t>Schaafsma</a:t>
            </a:r>
            <a:r>
              <a:rPr lang="en-CA" dirty="0" smtClean="0"/>
              <a:t> – UG </a:t>
            </a:r>
            <a:r>
              <a:rPr lang="en-CA" dirty="0" err="1" smtClean="0"/>
              <a:t>Ridgetown</a:t>
            </a:r>
            <a:endParaRPr lang="en-CA" dirty="0"/>
          </a:p>
        </p:txBody>
      </p:sp>
    </p:spTree>
    <p:extLst>
      <p:ext uri="{BB962C8B-B14F-4D97-AF65-F5344CB8AC3E}">
        <p14:creationId xmlns:p14="http://schemas.microsoft.com/office/powerpoint/2010/main" val="19897381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12" descr="IMG_034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410200"/>
            <a:ext cx="914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txBox="1">
            <a:spLocks/>
          </p:cNvSpPr>
          <p:nvPr/>
        </p:nvSpPr>
        <p:spPr bwMode="auto">
          <a:xfrm>
            <a:off x="304800" y="-228600"/>
            <a:ext cx="8629650" cy="990600"/>
          </a:xfrm>
          <a:prstGeom prst="rect">
            <a:avLst/>
          </a:prstGeom>
          <a:noFill/>
          <a:ln w="9525">
            <a:noFill/>
            <a:miter lim="800000"/>
            <a:headEnd/>
            <a:tailEnd/>
          </a:ln>
        </p:spPr>
        <p:txBody>
          <a:bodyPr anchor="ctr">
            <a:normAutofit/>
          </a:bodyPr>
          <a:lstStyle/>
          <a:p>
            <a:pPr fontAlgn="auto">
              <a:lnSpc>
                <a:spcPct val="90000"/>
              </a:lnSpc>
              <a:spcBef>
                <a:spcPts val="0"/>
              </a:spcBef>
              <a:spcAft>
                <a:spcPts val="0"/>
              </a:spcAft>
              <a:defRPr/>
            </a:pPr>
            <a:r>
              <a:rPr lang="en-US" sz="2400" kern="0">
                <a:solidFill>
                  <a:srgbClr val="C00000"/>
                </a:solidFill>
                <a:effectLst>
                  <a:outerShdw blurRad="38100" dist="38100" dir="2700000" algn="tl">
                    <a:srgbClr val="000000">
                      <a:alpha val="43137"/>
                    </a:srgbClr>
                  </a:outerShdw>
                </a:effectLst>
                <a:latin typeface="+mj-lt"/>
                <a:ea typeface="+mj-ea"/>
                <a:cs typeface="+mj-cs"/>
              </a:rPr>
              <a:t>Application Methods on Reducing DON across 3 Farm Fields in 2010</a:t>
            </a:r>
            <a:endParaRPr lang="en-US" sz="2400" kern="0" dirty="0">
              <a:solidFill>
                <a:srgbClr val="C00000"/>
              </a:solidFill>
              <a:effectLst>
                <a:outerShdw blurRad="38100" dist="38100" dir="2700000" algn="tl">
                  <a:srgbClr val="000000">
                    <a:alpha val="43137"/>
                  </a:srgbClr>
                </a:outerShdw>
              </a:effectLst>
              <a:latin typeface="+mj-lt"/>
              <a:ea typeface="+mj-ea"/>
              <a:cs typeface="+mj-cs"/>
            </a:endParaRPr>
          </a:p>
        </p:txBody>
      </p:sp>
      <p:sp>
        <p:nvSpPr>
          <p:cNvPr id="21" name="Rectangle 20"/>
          <p:cNvSpPr/>
          <p:nvPr/>
        </p:nvSpPr>
        <p:spPr>
          <a:xfrm>
            <a:off x="0" y="4419600"/>
            <a:ext cx="9144000" cy="9144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aphicFrame>
        <p:nvGraphicFramePr>
          <p:cNvPr id="22" name="Table 21"/>
          <p:cNvGraphicFramePr>
            <a:graphicFrameLocks noGrp="1"/>
          </p:cNvGraphicFramePr>
          <p:nvPr/>
        </p:nvGraphicFramePr>
        <p:xfrm>
          <a:off x="250825" y="609600"/>
          <a:ext cx="3025775" cy="4727612"/>
        </p:xfrm>
        <a:graphic>
          <a:graphicData uri="http://schemas.openxmlformats.org/drawingml/2006/table">
            <a:tbl>
              <a:tblPr/>
              <a:tblGrid>
                <a:gridCol w="434486">
                  <a:extLst>
                    <a:ext uri="{9D8B030D-6E8A-4147-A177-3AD203B41FA5}">
                      <a16:colId xmlns:a16="http://schemas.microsoft.com/office/drawing/2014/main" val="20000"/>
                    </a:ext>
                  </a:extLst>
                </a:gridCol>
                <a:gridCol w="838599">
                  <a:extLst>
                    <a:ext uri="{9D8B030D-6E8A-4147-A177-3AD203B41FA5}">
                      <a16:colId xmlns:a16="http://schemas.microsoft.com/office/drawing/2014/main" val="20001"/>
                    </a:ext>
                  </a:extLst>
                </a:gridCol>
                <a:gridCol w="1292891">
                  <a:extLst>
                    <a:ext uri="{9D8B030D-6E8A-4147-A177-3AD203B41FA5}">
                      <a16:colId xmlns:a16="http://schemas.microsoft.com/office/drawing/2014/main" val="20002"/>
                    </a:ext>
                  </a:extLst>
                </a:gridCol>
                <a:gridCol w="459799">
                  <a:extLst>
                    <a:ext uri="{9D8B030D-6E8A-4147-A177-3AD203B41FA5}">
                      <a16:colId xmlns:a16="http://schemas.microsoft.com/office/drawing/2014/main" val="20003"/>
                    </a:ext>
                  </a:extLst>
                </a:gridCol>
              </a:tblGrid>
              <a:tr h="426683">
                <a:tc>
                  <a:txBody>
                    <a:bodyPr/>
                    <a:lstStyle/>
                    <a:p>
                      <a:pPr algn="ctr" fontAlgn="b"/>
                      <a:r>
                        <a:rPr lang="en-CA" sz="1400" b="1" i="0" u="none" strike="noStrike" dirty="0">
                          <a:solidFill>
                            <a:srgbClr val="000000"/>
                          </a:solidFill>
                          <a:latin typeface="Calibri"/>
                        </a:rPr>
                        <a:t>TMT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1" i="0" u="none" strike="noStrike" dirty="0">
                          <a:solidFill>
                            <a:srgbClr val="000000"/>
                          </a:solidFill>
                          <a:latin typeface="Calibri"/>
                        </a:rPr>
                        <a:t>CHEM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1" i="0" u="none" strike="noStrike">
                          <a:solidFill>
                            <a:srgbClr val="000000"/>
                          </a:solidFill>
                          <a:latin typeface="Calibri"/>
                        </a:rPr>
                        <a:t>APPL</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A" sz="1400" b="1" i="0" u="none" strike="noStrike" dirty="0">
                          <a:solidFill>
                            <a:srgbClr val="000000"/>
                          </a:solidFill>
                          <a:latin typeface="Calibri"/>
                        </a:rPr>
                        <a:t>GPA</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4227">
                <a:tc>
                  <a:txBody>
                    <a:bodyPr/>
                    <a:lstStyle/>
                    <a:p>
                      <a:pPr algn="ctr" fontAlgn="b"/>
                      <a:r>
                        <a:rPr lang="en-CA" sz="1400" b="1" i="0" u="none" strike="noStrike" dirty="0">
                          <a:solidFill>
                            <a:srgbClr val="000000"/>
                          </a:solidFill>
                          <a:latin typeface="Calibri"/>
                        </a:rPr>
                        <a:t>2</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CA" sz="1400" b="1" i="0" u="none" strike="noStrike" dirty="0" err="1">
                          <a:solidFill>
                            <a:srgbClr val="000000"/>
                          </a:solidFill>
                          <a:latin typeface="Calibri"/>
                        </a:rPr>
                        <a:t>Proline</a:t>
                      </a:r>
                      <a:endParaRPr lang="en-CA" sz="1400" b="1" i="0" u="none" strike="noStrike" dirty="0">
                        <a:solidFill>
                          <a:srgbClr val="000000"/>
                        </a:solidFill>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CA" sz="1400" b="1" i="0" u="none" strike="noStrike">
                          <a:solidFill>
                            <a:srgbClr val="000000"/>
                          </a:solidFill>
                          <a:latin typeface="Calibri"/>
                        </a:rPr>
                        <a:t>Above crop</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CA" sz="1400" b="1" i="0" u="none" strike="noStrike" dirty="0">
                          <a:solidFill>
                            <a:srgbClr val="000000"/>
                          </a:solidFill>
                          <a:latin typeface="Calibri"/>
                        </a:rPr>
                        <a:t>5</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444227">
                <a:tc>
                  <a:txBody>
                    <a:bodyPr/>
                    <a:lstStyle/>
                    <a:p>
                      <a:pPr algn="ctr" fontAlgn="b"/>
                      <a:r>
                        <a:rPr lang="en-CA" sz="1400" b="1" i="0" u="none" strike="noStrike" dirty="0">
                          <a:solidFill>
                            <a:srgbClr val="000000"/>
                          </a:solidFill>
                          <a:latin typeface="Calibri"/>
                        </a:rPr>
                        <a:t>3</a:t>
                      </a:r>
                    </a:p>
                  </a:txBody>
                  <a:tcPr marL="0" marR="0" marT="0" marB="0" anchor="ctr">
                    <a:lnL>
                      <a:noFill/>
                    </a:lnL>
                    <a:lnR>
                      <a:noFill/>
                    </a:lnR>
                    <a:lnT>
                      <a:noFill/>
                    </a:lnT>
                    <a:lnB>
                      <a:noFill/>
                    </a:lnB>
                  </a:tcPr>
                </a:tc>
                <a:tc>
                  <a:txBody>
                    <a:bodyPr/>
                    <a:lstStyle/>
                    <a:p>
                      <a:pPr algn="ctr" fontAlgn="b"/>
                      <a:r>
                        <a:rPr lang="en-CA" sz="1400" b="1" i="0" u="none" strike="noStrike" dirty="0" err="1">
                          <a:solidFill>
                            <a:srgbClr val="000000"/>
                          </a:solidFill>
                          <a:latin typeface="Calibri"/>
                        </a:rPr>
                        <a:t>Proline</a:t>
                      </a:r>
                      <a:endParaRPr lang="en-CA" sz="1400" b="1"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ctr" fontAlgn="b"/>
                      <a:r>
                        <a:rPr lang="en-CA" sz="1400" b="1" i="0" u="none" strike="noStrike" dirty="0">
                          <a:solidFill>
                            <a:srgbClr val="000000"/>
                          </a:solidFill>
                          <a:latin typeface="Calibri"/>
                        </a:rPr>
                        <a:t>Above crop</a:t>
                      </a:r>
                    </a:p>
                  </a:txBody>
                  <a:tcPr marL="0" marR="0" marT="0" marB="0" anchor="ctr">
                    <a:lnL>
                      <a:noFill/>
                    </a:lnL>
                    <a:lnR>
                      <a:noFill/>
                    </a:lnR>
                    <a:lnT>
                      <a:noFill/>
                    </a:lnT>
                    <a:lnB>
                      <a:noFill/>
                    </a:lnB>
                  </a:tcPr>
                </a:tc>
                <a:tc>
                  <a:txBody>
                    <a:bodyPr/>
                    <a:lstStyle/>
                    <a:p>
                      <a:pPr algn="ctr" fontAlgn="b"/>
                      <a:r>
                        <a:rPr lang="en-CA" sz="1400" b="1" i="0" u="none" strike="noStrike" dirty="0">
                          <a:solidFill>
                            <a:srgbClr val="000000"/>
                          </a:solidFill>
                          <a:latin typeface="Calibri"/>
                        </a:rPr>
                        <a:t>10</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444227">
                <a:tc>
                  <a:txBody>
                    <a:bodyPr/>
                    <a:lstStyle/>
                    <a:p>
                      <a:pPr algn="ctr" fontAlgn="b"/>
                      <a:r>
                        <a:rPr lang="en-CA" sz="1400" b="1" i="0" u="none" strike="noStrike" dirty="0">
                          <a:solidFill>
                            <a:srgbClr val="000000"/>
                          </a:solidFill>
                          <a:latin typeface="Calibri"/>
                        </a:rPr>
                        <a:t>4</a:t>
                      </a:r>
                    </a:p>
                  </a:txBody>
                  <a:tcPr marL="0" marR="0" marT="0" marB="0" anchor="ctr">
                    <a:lnL>
                      <a:noFill/>
                    </a:lnL>
                    <a:lnR>
                      <a:noFill/>
                    </a:lnR>
                    <a:lnT>
                      <a:noFill/>
                    </a:lnT>
                    <a:lnB>
                      <a:noFill/>
                    </a:lnB>
                  </a:tcPr>
                </a:tc>
                <a:tc>
                  <a:txBody>
                    <a:bodyPr/>
                    <a:lstStyle/>
                    <a:p>
                      <a:pPr algn="ctr" fontAlgn="b"/>
                      <a:r>
                        <a:rPr lang="en-CA" sz="1400" b="1" i="0" u="none" strike="noStrike" dirty="0" err="1">
                          <a:solidFill>
                            <a:srgbClr val="000000"/>
                          </a:solidFill>
                          <a:latin typeface="Calibri"/>
                        </a:rPr>
                        <a:t>Proline</a:t>
                      </a:r>
                      <a:endParaRPr lang="en-CA" sz="1400" b="1"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ctr" fontAlgn="b"/>
                      <a:r>
                        <a:rPr lang="en-CA" sz="1400" b="1" i="0" u="none" strike="noStrike" dirty="0">
                          <a:solidFill>
                            <a:srgbClr val="000000"/>
                          </a:solidFill>
                          <a:latin typeface="Calibri"/>
                        </a:rPr>
                        <a:t>Above crop</a:t>
                      </a:r>
                    </a:p>
                  </a:txBody>
                  <a:tcPr marL="0" marR="0" marT="0" marB="0" anchor="ctr">
                    <a:lnL>
                      <a:noFill/>
                    </a:lnL>
                    <a:lnR>
                      <a:noFill/>
                    </a:lnR>
                    <a:lnT>
                      <a:noFill/>
                    </a:lnT>
                    <a:lnB>
                      <a:noFill/>
                    </a:lnB>
                  </a:tcPr>
                </a:tc>
                <a:tc>
                  <a:txBody>
                    <a:bodyPr/>
                    <a:lstStyle/>
                    <a:p>
                      <a:pPr algn="ctr" fontAlgn="b"/>
                      <a:r>
                        <a:rPr lang="en-CA" sz="1400" b="1" i="0" u="none" strike="noStrike" dirty="0">
                          <a:solidFill>
                            <a:srgbClr val="000000"/>
                          </a:solidFill>
                          <a:latin typeface="Calibri"/>
                        </a:rPr>
                        <a:t>20</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444227">
                <a:tc>
                  <a:txBody>
                    <a:bodyPr/>
                    <a:lstStyle/>
                    <a:p>
                      <a:pPr algn="ctr" fontAlgn="b"/>
                      <a:r>
                        <a:rPr lang="en-CA" sz="1400" b="1" i="0" u="none" strike="noStrike" dirty="0">
                          <a:solidFill>
                            <a:srgbClr val="000000"/>
                          </a:solidFill>
                          <a:latin typeface="Calibri"/>
                        </a:rPr>
                        <a:t>5</a:t>
                      </a:r>
                    </a:p>
                  </a:txBody>
                  <a:tcPr marL="0" marR="0" marT="0" marB="0" anchor="ctr">
                    <a:lnL>
                      <a:noFill/>
                    </a:lnL>
                    <a:lnR>
                      <a:noFill/>
                    </a:lnR>
                    <a:lnT>
                      <a:noFill/>
                    </a:lnT>
                    <a:lnB>
                      <a:noFill/>
                    </a:lnB>
                  </a:tcPr>
                </a:tc>
                <a:tc>
                  <a:txBody>
                    <a:bodyPr/>
                    <a:lstStyle/>
                    <a:p>
                      <a:pPr algn="ctr" fontAlgn="b"/>
                      <a:r>
                        <a:rPr lang="en-CA" sz="1400" b="1" i="0" u="none" strike="noStrike" dirty="0" err="1">
                          <a:solidFill>
                            <a:srgbClr val="000000"/>
                          </a:solidFill>
                          <a:latin typeface="Calibri"/>
                        </a:rPr>
                        <a:t>Proline</a:t>
                      </a:r>
                      <a:endParaRPr lang="en-CA" sz="1400" b="1"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extLst>
                  <a:ext uri="{0D108BD9-81ED-4DB2-BD59-A6C34878D82A}">
                    <a16:rowId xmlns:a16="http://schemas.microsoft.com/office/drawing/2014/main" val="10004"/>
                  </a:ext>
                </a:extLst>
              </a:tr>
              <a:tr h="523033">
                <a:tc>
                  <a:txBody>
                    <a:bodyPr/>
                    <a:lstStyle/>
                    <a:p>
                      <a:pPr algn="ctr" fontAlgn="b"/>
                      <a:r>
                        <a:rPr lang="en-CA" sz="1400" b="1" i="0" u="none" strike="noStrike" dirty="0">
                          <a:solidFill>
                            <a:srgbClr val="000000"/>
                          </a:solidFill>
                          <a:latin typeface="Calibri"/>
                        </a:rPr>
                        <a:t>6</a:t>
                      </a:r>
                    </a:p>
                  </a:txBody>
                  <a:tcPr marL="0" marR="0" marT="0" marB="0" anchor="ctr">
                    <a:lnL>
                      <a:noFill/>
                    </a:lnL>
                    <a:lnR>
                      <a:noFill/>
                    </a:lnR>
                    <a:lnT>
                      <a:noFill/>
                    </a:lnT>
                    <a:lnB>
                      <a:noFill/>
                    </a:lnB>
                  </a:tcPr>
                </a:tc>
                <a:tc>
                  <a:txBody>
                    <a:bodyPr/>
                    <a:lstStyle/>
                    <a:p>
                      <a:pPr algn="ctr" fontAlgn="b"/>
                      <a:r>
                        <a:rPr lang="en-CA" sz="1400" b="1" i="0" u="none" strike="noStrike">
                          <a:solidFill>
                            <a:srgbClr val="000000"/>
                          </a:solidFill>
                          <a:latin typeface="Calibri"/>
                        </a:rPr>
                        <a:t>Proline</a:t>
                      </a: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extLst>
                  <a:ext uri="{0D108BD9-81ED-4DB2-BD59-A6C34878D82A}">
                    <a16:rowId xmlns:a16="http://schemas.microsoft.com/office/drawing/2014/main" val="10005"/>
                  </a:ext>
                </a:extLst>
              </a:tr>
              <a:tr h="519165">
                <a:tc>
                  <a:txBody>
                    <a:bodyPr/>
                    <a:lstStyle/>
                    <a:p>
                      <a:pPr algn="ctr" fontAlgn="b"/>
                      <a:r>
                        <a:rPr lang="en-CA" sz="1400" b="1" i="0" u="none" strike="noStrike" dirty="0">
                          <a:solidFill>
                            <a:srgbClr val="000000"/>
                          </a:solidFill>
                          <a:latin typeface="Calibri"/>
                        </a:rPr>
                        <a:t>7</a:t>
                      </a:r>
                    </a:p>
                  </a:txBody>
                  <a:tcPr marL="0" marR="0" marT="0" marB="0" anchor="ctr">
                    <a:lnL>
                      <a:noFill/>
                    </a:lnL>
                    <a:lnR>
                      <a:noFill/>
                    </a:lnR>
                    <a:lnT>
                      <a:noFill/>
                    </a:lnT>
                    <a:lnB>
                      <a:noFill/>
                    </a:lnB>
                  </a:tcPr>
                </a:tc>
                <a:tc>
                  <a:txBody>
                    <a:bodyPr/>
                    <a:lstStyle/>
                    <a:p>
                      <a:pPr algn="ctr" fontAlgn="b"/>
                      <a:r>
                        <a:rPr lang="en-CA" sz="1400" b="1" i="0" u="none" strike="noStrike">
                          <a:solidFill>
                            <a:srgbClr val="000000"/>
                          </a:solidFill>
                          <a:latin typeface="Calibri"/>
                        </a:rPr>
                        <a:t>Proline</a:t>
                      </a: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extLst>
                  <a:ext uri="{0D108BD9-81ED-4DB2-BD59-A6C34878D82A}">
                    <a16:rowId xmlns:a16="http://schemas.microsoft.com/office/drawing/2014/main" val="10006"/>
                  </a:ext>
                </a:extLst>
              </a:tr>
              <a:tr h="593332">
                <a:tc>
                  <a:txBody>
                    <a:bodyPr/>
                    <a:lstStyle/>
                    <a:p>
                      <a:pPr algn="ctr" fontAlgn="b"/>
                      <a:r>
                        <a:rPr lang="en-CA" sz="1400" b="1" i="0" u="none" strike="noStrike" dirty="0">
                          <a:solidFill>
                            <a:srgbClr val="000000"/>
                          </a:solidFill>
                          <a:latin typeface="Calibri"/>
                        </a:rPr>
                        <a:t>8</a:t>
                      </a:r>
                    </a:p>
                  </a:txBody>
                  <a:tcPr marL="0" marR="0" marT="0" marB="0" anchor="ctr">
                    <a:lnL>
                      <a:noFill/>
                    </a:lnL>
                    <a:lnR>
                      <a:noFill/>
                    </a:lnR>
                    <a:lnT>
                      <a:noFill/>
                    </a:lnT>
                    <a:lnB>
                      <a:noFill/>
                    </a:lnB>
                  </a:tcPr>
                </a:tc>
                <a:tc>
                  <a:txBody>
                    <a:bodyPr/>
                    <a:lstStyle/>
                    <a:p>
                      <a:pPr algn="ctr" fontAlgn="b"/>
                      <a:r>
                        <a:rPr lang="en-CA" sz="1400" b="1" i="0" u="none" strike="noStrike">
                          <a:solidFill>
                            <a:srgbClr val="000000"/>
                          </a:solidFill>
                          <a:latin typeface="Calibri"/>
                        </a:rPr>
                        <a:t>Proline</a:t>
                      </a: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tc>
                  <a:txBody>
                    <a:bodyPr/>
                    <a:lstStyle/>
                    <a:p>
                      <a:pPr algn="ctr" fontAlgn="b"/>
                      <a:endParaRPr lang="en-CA" sz="1400" b="1" i="0" u="none" strike="noStrike" dirty="0">
                        <a:solidFill>
                          <a:srgbClr val="000000"/>
                        </a:solidFill>
                        <a:latin typeface="Calibri"/>
                      </a:endParaRPr>
                    </a:p>
                  </a:txBody>
                  <a:tcPr marL="0" marR="0" marT="0" marB="0" anchor="ctr">
                    <a:lnL>
                      <a:noFill/>
                    </a:lnL>
                    <a:lnR>
                      <a:noFill/>
                    </a:lnR>
                    <a:lnT>
                      <a:noFill/>
                    </a:lnT>
                    <a:lnB>
                      <a:noFill/>
                    </a:lnB>
                  </a:tcPr>
                </a:tc>
                <a:extLst>
                  <a:ext uri="{0D108BD9-81ED-4DB2-BD59-A6C34878D82A}">
                    <a16:rowId xmlns:a16="http://schemas.microsoft.com/office/drawing/2014/main" val="10007"/>
                  </a:ext>
                </a:extLst>
              </a:tr>
              <a:tr h="444227">
                <a:tc>
                  <a:txBody>
                    <a:bodyPr/>
                    <a:lstStyle/>
                    <a:p>
                      <a:pPr algn="ctr" fontAlgn="b"/>
                      <a:r>
                        <a:rPr lang="en-CA" sz="1400" b="1" i="0" u="none" strike="noStrike" dirty="0">
                          <a:solidFill>
                            <a:srgbClr val="000000"/>
                          </a:solidFill>
                          <a:latin typeface="Calibri"/>
                        </a:rPr>
                        <a:t>9</a:t>
                      </a:r>
                    </a:p>
                  </a:txBody>
                  <a:tcPr marL="0" marR="0" marT="0" marB="0" anchor="ctr">
                    <a:lnL>
                      <a:noFill/>
                    </a:lnL>
                    <a:lnR>
                      <a:noFill/>
                    </a:lnR>
                    <a:lnT>
                      <a:noFill/>
                    </a:lnT>
                    <a:lnB>
                      <a:noFill/>
                    </a:lnB>
                  </a:tcPr>
                </a:tc>
                <a:tc>
                  <a:txBody>
                    <a:bodyPr/>
                    <a:lstStyle/>
                    <a:p>
                      <a:pPr algn="ctr" fontAlgn="b"/>
                      <a:r>
                        <a:rPr lang="en-CA" sz="1400" b="1" i="0" u="none" strike="noStrike">
                          <a:solidFill>
                            <a:srgbClr val="000000"/>
                          </a:solidFill>
                          <a:latin typeface="Calibri"/>
                        </a:rPr>
                        <a:t>Headline</a:t>
                      </a:r>
                    </a:p>
                  </a:txBody>
                  <a:tcPr marL="0" marR="0" marT="0" marB="0" anchor="ctr">
                    <a:lnL>
                      <a:noFill/>
                    </a:lnL>
                    <a:lnR>
                      <a:noFill/>
                    </a:lnR>
                    <a:lnT>
                      <a:noFill/>
                    </a:lnT>
                    <a:lnB>
                      <a:noFill/>
                    </a:lnB>
                  </a:tcPr>
                </a:tc>
                <a:tc>
                  <a:txBody>
                    <a:bodyPr/>
                    <a:lstStyle/>
                    <a:p>
                      <a:pPr algn="ctr" fontAlgn="b"/>
                      <a:r>
                        <a:rPr lang="en-CA" sz="1400" b="1" i="0" u="none" strike="noStrike" dirty="0">
                          <a:solidFill>
                            <a:srgbClr val="000000"/>
                          </a:solidFill>
                          <a:latin typeface="Calibri"/>
                        </a:rPr>
                        <a:t>Above Crop</a:t>
                      </a:r>
                    </a:p>
                  </a:txBody>
                  <a:tcPr marL="0" marR="0" marT="0" marB="0" anchor="ctr">
                    <a:lnL>
                      <a:noFill/>
                    </a:lnL>
                    <a:lnR>
                      <a:noFill/>
                    </a:lnR>
                    <a:lnT>
                      <a:noFill/>
                    </a:lnT>
                    <a:lnB>
                      <a:noFill/>
                    </a:lnB>
                  </a:tcPr>
                </a:tc>
                <a:tc>
                  <a:txBody>
                    <a:bodyPr/>
                    <a:lstStyle/>
                    <a:p>
                      <a:pPr algn="ctr" fontAlgn="b"/>
                      <a:r>
                        <a:rPr lang="en-CA" sz="1400" b="1" i="0" u="none" strike="noStrike" dirty="0">
                          <a:solidFill>
                            <a:srgbClr val="000000"/>
                          </a:solidFill>
                          <a:latin typeface="Calibri"/>
                        </a:rPr>
                        <a:t>10</a:t>
                      </a:r>
                    </a:p>
                  </a:txBody>
                  <a:tcPr marL="0" marR="0" marT="0" marB="0" anchor="ctr">
                    <a:lnL>
                      <a:noFill/>
                    </a:lnL>
                    <a:lnR>
                      <a:noFill/>
                    </a:lnR>
                    <a:lnT>
                      <a:noFill/>
                    </a:lnT>
                    <a:lnB>
                      <a:noFill/>
                    </a:lnB>
                  </a:tcPr>
                </a:tc>
                <a:extLst>
                  <a:ext uri="{0D108BD9-81ED-4DB2-BD59-A6C34878D82A}">
                    <a16:rowId xmlns:a16="http://schemas.microsoft.com/office/drawing/2014/main" val="10008"/>
                  </a:ext>
                </a:extLst>
              </a:tr>
              <a:tr h="444227">
                <a:tc>
                  <a:txBody>
                    <a:bodyPr/>
                    <a:lstStyle/>
                    <a:p>
                      <a:pPr algn="ctr" fontAlgn="b"/>
                      <a:r>
                        <a:rPr lang="en-CA" sz="1400" b="1" i="0" u="none" strike="noStrike" dirty="0">
                          <a:solidFill>
                            <a:srgbClr val="000000"/>
                          </a:solidFill>
                          <a:latin typeface="Calibri"/>
                        </a:rPr>
                        <a:t>10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CA" sz="1400" b="1" i="0" u="none" strike="noStrike" dirty="0">
                          <a:solidFill>
                            <a:srgbClr val="000000"/>
                          </a:solidFill>
                          <a:latin typeface="Calibri"/>
                        </a:rPr>
                        <a:t>Quilt</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CA" sz="1400" b="1" i="0" u="none" strike="noStrike" dirty="0">
                          <a:solidFill>
                            <a:srgbClr val="000000"/>
                          </a:solidFill>
                          <a:latin typeface="Calibri"/>
                        </a:rPr>
                        <a:t>Above Crop</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CA" sz="1400" b="1" i="0" u="none" strike="noStrike" dirty="0">
                          <a:solidFill>
                            <a:srgbClr val="000000"/>
                          </a:solidFill>
                          <a:latin typeface="Calibri"/>
                        </a:rPr>
                        <a:t>10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90865" name="TextBox 10"/>
          <p:cNvSpPr txBox="1">
            <a:spLocks noChangeArrowheads="1"/>
          </p:cNvSpPr>
          <p:nvPr/>
        </p:nvSpPr>
        <p:spPr bwMode="auto">
          <a:xfrm rot="19191888" flipH="1">
            <a:off x="1449388" y="3097213"/>
            <a:ext cx="1936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r>
              <a:rPr lang="en-US">
                <a:latin typeface="Calibri" pitchFamily="34" charset="0"/>
              </a:rPr>
              <a:t>Various  Methods</a:t>
            </a:r>
          </a:p>
        </p:txBody>
      </p:sp>
      <p:graphicFrame>
        <p:nvGraphicFramePr>
          <p:cNvPr id="19" name="Chart 18"/>
          <p:cNvGraphicFramePr/>
          <p:nvPr/>
        </p:nvGraphicFramePr>
        <p:xfrm>
          <a:off x="3203848" y="515144"/>
          <a:ext cx="5688632" cy="5504656"/>
        </p:xfrm>
        <a:graphic>
          <a:graphicData uri="http://schemas.openxmlformats.org/drawingml/2006/chart">
            <c:chart xmlns:c="http://schemas.openxmlformats.org/drawingml/2006/chart" xmlns:r="http://schemas.openxmlformats.org/officeDocument/2006/relationships" r:id="rId4"/>
          </a:graphicData>
        </a:graphic>
      </p:graphicFrame>
      <p:sp>
        <p:nvSpPr>
          <p:cNvPr id="15" name="Rounded Rectangular Callout 14"/>
          <p:cNvSpPr/>
          <p:nvPr/>
        </p:nvSpPr>
        <p:spPr>
          <a:xfrm>
            <a:off x="3505200" y="2286000"/>
            <a:ext cx="2439988" cy="533400"/>
          </a:xfrm>
          <a:prstGeom prst="wedgeRoundRectCallout">
            <a:avLst>
              <a:gd name="adj1" fmla="val 64511"/>
              <a:gd name="adj2" fmla="val -9569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solidFill>
                  <a:schemeClr val="tx1"/>
                </a:solidFill>
              </a:rPr>
              <a:t>DON reduced 20-40%</a:t>
            </a:r>
          </a:p>
        </p:txBody>
      </p:sp>
      <p:sp>
        <p:nvSpPr>
          <p:cNvPr id="16" name="Rounded Rectangular Callout 15"/>
          <p:cNvSpPr/>
          <p:nvPr/>
        </p:nvSpPr>
        <p:spPr>
          <a:xfrm>
            <a:off x="6624638" y="4303713"/>
            <a:ext cx="2439987" cy="877887"/>
          </a:xfrm>
          <a:prstGeom prst="wedgeRoundRectCallout">
            <a:avLst>
              <a:gd name="adj1" fmla="val -67751"/>
              <a:gd name="adj2" fmla="val 337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tx1"/>
                </a:solidFill>
              </a:rPr>
              <a:t>Ave DON increased, but not statistically different than zero.</a:t>
            </a:r>
          </a:p>
        </p:txBody>
      </p:sp>
      <p:sp>
        <p:nvSpPr>
          <p:cNvPr id="10" name="TextBox 9"/>
          <p:cNvSpPr txBox="1"/>
          <p:nvPr/>
        </p:nvSpPr>
        <p:spPr>
          <a:xfrm>
            <a:off x="4725194" y="6400800"/>
            <a:ext cx="3911135" cy="369332"/>
          </a:xfrm>
          <a:prstGeom prst="rect">
            <a:avLst/>
          </a:prstGeom>
          <a:solidFill>
            <a:schemeClr val="bg1"/>
          </a:solidFill>
        </p:spPr>
        <p:txBody>
          <a:bodyPr wrap="none" rtlCol="0">
            <a:spAutoFit/>
          </a:bodyPr>
          <a:lstStyle/>
          <a:p>
            <a:r>
              <a:rPr lang="en-CA" dirty="0" smtClean="0"/>
              <a:t>Lemay-Rios\</a:t>
            </a:r>
            <a:r>
              <a:rPr lang="en-CA" dirty="0" err="1" smtClean="0"/>
              <a:t>Schaafsma</a:t>
            </a:r>
            <a:r>
              <a:rPr lang="en-CA" dirty="0" smtClean="0"/>
              <a:t> – UG </a:t>
            </a:r>
            <a:r>
              <a:rPr lang="en-CA" dirty="0" err="1" smtClean="0"/>
              <a:t>Ridgetown</a:t>
            </a:r>
            <a:endParaRPr lang="en-CA" dirty="0"/>
          </a:p>
        </p:txBody>
      </p:sp>
    </p:spTree>
    <p:extLst>
      <p:ext uri="{BB962C8B-B14F-4D97-AF65-F5344CB8AC3E}">
        <p14:creationId xmlns:p14="http://schemas.microsoft.com/office/powerpoint/2010/main" val="1090282439"/>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28600"/>
            <a:ext cx="8215313" cy="801688"/>
          </a:xfrm>
        </p:spPr>
        <p:txBody>
          <a:bodyPr/>
          <a:lstStyle/>
          <a:p>
            <a:r>
              <a:rPr lang="en-CA"/>
              <a:t>Timing of application</a:t>
            </a:r>
          </a:p>
        </p:txBody>
      </p:sp>
      <p:pic>
        <p:nvPicPr>
          <p:cNvPr id="50179" name="Picture 3" descr="DSC_02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00" y="1711325"/>
            <a:ext cx="1146175" cy="1711325"/>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DSC_02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4489450"/>
            <a:ext cx="1098550" cy="1641475"/>
          </a:xfrm>
          <a:prstGeom prst="rect">
            <a:avLst/>
          </a:prstGeom>
          <a:noFill/>
          <a:extLst>
            <a:ext uri="{909E8E84-426E-40DD-AFC4-6F175D3DCCD1}">
              <a14:hiddenFill xmlns:a14="http://schemas.microsoft.com/office/drawing/2010/main">
                <a:solidFill>
                  <a:srgbClr val="FFFFFF"/>
                </a:solidFill>
              </a14:hiddenFill>
            </a:ext>
          </a:extLst>
        </p:spPr>
      </p:pic>
      <p:pic>
        <p:nvPicPr>
          <p:cNvPr id="50181" name="Picture 5" descr="IMGP12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063" y="1741488"/>
            <a:ext cx="1757362" cy="4495800"/>
          </a:xfrm>
          <a:prstGeom prst="rect">
            <a:avLst/>
          </a:prstGeom>
          <a:noFill/>
          <a:extLst>
            <a:ext uri="{909E8E84-426E-40DD-AFC4-6F175D3DCCD1}">
              <a14:hiddenFill xmlns:a14="http://schemas.microsoft.com/office/drawing/2010/main">
                <a:solidFill>
                  <a:srgbClr val="FFFFFF"/>
                </a:solidFill>
              </a14:hiddenFill>
            </a:ext>
          </a:extLst>
        </p:spPr>
      </p:pic>
      <p:sp>
        <p:nvSpPr>
          <p:cNvPr id="50182" name="Text Box 6"/>
          <p:cNvSpPr txBox="1">
            <a:spLocks noChangeArrowheads="1"/>
          </p:cNvSpPr>
          <p:nvPr/>
        </p:nvSpPr>
        <p:spPr bwMode="auto">
          <a:xfrm>
            <a:off x="2306638" y="3603625"/>
            <a:ext cx="2187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CA" sz="1200">
                <a:cs typeface="Arial" pitchFamily="34" charset="0"/>
              </a:rPr>
              <a:t>V17 to Early Grain fill about once a week</a:t>
            </a:r>
          </a:p>
        </p:txBody>
      </p:sp>
      <p:sp>
        <p:nvSpPr>
          <p:cNvPr id="50183" name="Line 7"/>
          <p:cNvSpPr>
            <a:spLocks noChangeShapeType="1"/>
          </p:cNvSpPr>
          <p:nvPr/>
        </p:nvSpPr>
        <p:spPr bwMode="auto">
          <a:xfrm>
            <a:off x="1241425" y="4027488"/>
            <a:ext cx="51958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p>
        </p:txBody>
      </p:sp>
      <p:sp>
        <p:nvSpPr>
          <p:cNvPr id="50184" name="Rectangle 8"/>
          <p:cNvSpPr>
            <a:spLocks noChangeArrowheads="1"/>
          </p:cNvSpPr>
          <p:nvPr/>
        </p:nvSpPr>
        <p:spPr bwMode="auto">
          <a:xfrm>
            <a:off x="768350" y="1284288"/>
            <a:ext cx="1003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CA" sz="2000">
                <a:cs typeface="Arial" pitchFamily="34" charset="0"/>
              </a:rPr>
              <a:t>V16-17</a:t>
            </a:r>
          </a:p>
        </p:txBody>
      </p:sp>
      <p:sp>
        <p:nvSpPr>
          <p:cNvPr id="50185" name="Rectangle 9"/>
          <p:cNvSpPr>
            <a:spLocks noChangeArrowheads="1"/>
          </p:cNvSpPr>
          <p:nvPr/>
        </p:nvSpPr>
        <p:spPr bwMode="auto">
          <a:xfrm>
            <a:off x="6805613" y="1284288"/>
            <a:ext cx="1576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CA" sz="2000">
                <a:cs typeface="Arial" pitchFamily="34" charset="0"/>
              </a:rPr>
              <a:t>Full Silk +11</a:t>
            </a:r>
          </a:p>
        </p:txBody>
      </p:sp>
      <p:sp>
        <p:nvSpPr>
          <p:cNvPr id="50186" name="Rectangle 10"/>
          <p:cNvSpPr>
            <a:spLocks noChangeArrowheads="1"/>
          </p:cNvSpPr>
          <p:nvPr/>
        </p:nvSpPr>
        <p:spPr bwMode="auto">
          <a:xfrm>
            <a:off x="4013200" y="1284288"/>
            <a:ext cx="1076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CA" sz="2000">
                <a:cs typeface="Arial" pitchFamily="34" charset="0"/>
              </a:rPr>
              <a:t>Full Silk</a:t>
            </a:r>
          </a:p>
        </p:txBody>
      </p:sp>
      <p:sp>
        <p:nvSpPr>
          <p:cNvPr id="50187" name="Rectangle 11"/>
          <p:cNvSpPr>
            <a:spLocks noChangeArrowheads="1"/>
          </p:cNvSpPr>
          <p:nvPr/>
        </p:nvSpPr>
        <p:spPr bwMode="auto">
          <a:xfrm>
            <a:off x="5359400" y="1284288"/>
            <a:ext cx="1435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CA" sz="2000">
                <a:cs typeface="Arial" pitchFamily="34" charset="0"/>
              </a:rPr>
              <a:t>Full Silk +5</a:t>
            </a:r>
          </a:p>
        </p:txBody>
      </p:sp>
      <p:sp>
        <p:nvSpPr>
          <p:cNvPr id="50188" name="Rectangle 12"/>
          <p:cNvSpPr>
            <a:spLocks noChangeArrowheads="1"/>
          </p:cNvSpPr>
          <p:nvPr/>
        </p:nvSpPr>
        <p:spPr bwMode="auto">
          <a:xfrm>
            <a:off x="2308225" y="1284288"/>
            <a:ext cx="1273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CA" sz="2000">
                <a:cs typeface="Arial" pitchFamily="34" charset="0"/>
              </a:rPr>
              <a:t>Tasseling</a:t>
            </a:r>
          </a:p>
        </p:txBody>
      </p:sp>
      <p:pic>
        <p:nvPicPr>
          <p:cNvPr id="50189" name="Picture 13" descr="DSC_00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8425" y="4484688"/>
            <a:ext cx="1109663" cy="1658937"/>
          </a:xfrm>
          <a:prstGeom prst="rect">
            <a:avLst/>
          </a:prstGeom>
          <a:noFill/>
          <a:extLst>
            <a:ext uri="{909E8E84-426E-40DD-AFC4-6F175D3DCCD1}">
              <a14:hiddenFill xmlns:a14="http://schemas.microsoft.com/office/drawing/2010/main">
                <a:solidFill>
                  <a:srgbClr val="FFFFFF"/>
                </a:solidFill>
              </a14:hiddenFill>
            </a:ext>
          </a:extLst>
        </p:spPr>
      </p:pic>
      <p:pic>
        <p:nvPicPr>
          <p:cNvPr id="50190" name="Picture 14" descr="DSC_00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1741488"/>
            <a:ext cx="1128713" cy="1685925"/>
          </a:xfrm>
          <a:prstGeom prst="rect">
            <a:avLst/>
          </a:prstGeom>
          <a:noFill/>
          <a:extLst>
            <a:ext uri="{909E8E84-426E-40DD-AFC4-6F175D3DCCD1}">
              <a14:hiddenFill xmlns:a14="http://schemas.microsoft.com/office/drawing/2010/main">
                <a:solidFill>
                  <a:srgbClr val="FFFFFF"/>
                </a:solidFill>
              </a14:hiddenFill>
            </a:ext>
          </a:extLst>
        </p:spPr>
      </p:pic>
      <p:pic>
        <p:nvPicPr>
          <p:cNvPr id="50191" name="Picture 15" descr="DSC_008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9025" y="4491038"/>
            <a:ext cx="1090613" cy="1658937"/>
          </a:xfrm>
          <a:prstGeom prst="rect">
            <a:avLst/>
          </a:prstGeom>
          <a:noFill/>
          <a:extLst>
            <a:ext uri="{909E8E84-426E-40DD-AFC4-6F175D3DCCD1}">
              <a14:hiddenFill xmlns:a14="http://schemas.microsoft.com/office/drawing/2010/main">
                <a:solidFill>
                  <a:srgbClr val="FFFFFF"/>
                </a:solidFill>
              </a14:hiddenFill>
            </a:ext>
          </a:extLst>
        </p:spPr>
      </p:pic>
      <p:pic>
        <p:nvPicPr>
          <p:cNvPr id="50192" name="Picture 16" descr="DSC_00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1925" y="1731963"/>
            <a:ext cx="1144588" cy="1708150"/>
          </a:xfrm>
          <a:prstGeom prst="rect">
            <a:avLst/>
          </a:prstGeom>
          <a:noFill/>
          <a:extLst>
            <a:ext uri="{909E8E84-426E-40DD-AFC4-6F175D3DCCD1}">
              <a14:hiddenFill xmlns:a14="http://schemas.microsoft.com/office/drawing/2010/main">
                <a:solidFill>
                  <a:srgbClr val="FFFFFF"/>
                </a:solidFill>
              </a14:hiddenFill>
            </a:ext>
          </a:extLst>
        </p:spPr>
      </p:pic>
      <p:pic>
        <p:nvPicPr>
          <p:cNvPr id="50193" name="Picture 17" descr="DSC_00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0213" y="4473575"/>
            <a:ext cx="1117600" cy="1668463"/>
          </a:xfrm>
          <a:prstGeom prst="rect">
            <a:avLst/>
          </a:prstGeom>
          <a:noFill/>
          <a:extLst>
            <a:ext uri="{909E8E84-426E-40DD-AFC4-6F175D3DCCD1}">
              <a14:hiddenFill xmlns:a14="http://schemas.microsoft.com/office/drawing/2010/main">
                <a:solidFill>
                  <a:srgbClr val="FFFFFF"/>
                </a:solidFill>
              </a14:hiddenFill>
            </a:ext>
          </a:extLst>
        </p:spPr>
      </p:pic>
      <p:pic>
        <p:nvPicPr>
          <p:cNvPr id="50194" name="Picture 18" descr="DSC_005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4738" y="1714500"/>
            <a:ext cx="1150937" cy="171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3738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0"/>
            <a:ext cx="8229600" cy="1143000"/>
          </a:xfrm>
        </p:spPr>
        <p:txBody>
          <a:bodyPr/>
          <a:lstStyle/>
          <a:p>
            <a:r>
              <a:rPr lang="en-CA" dirty="0"/>
              <a:t>Field Timing - </a:t>
            </a:r>
            <a:r>
              <a:rPr lang="en-CA" dirty="0" err="1"/>
              <a:t>Ridgetown</a:t>
            </a:r>
            <a:endParaRPr lang="en-CA" dirty="0"/>
          </a:p>
        </p:txBody>
      </p:sp>
      <p:pic>
        <p:nvPicPr>
          <p:cNvPr id="552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917575"/>
            <a:ext cx="8763000" cy="4781550"/>
          </a:xfrm>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5300" name="Rectangle 4"/>
          <p:cNvSpPr>
            <a:spLocks noChangeArrowheads="1"/>
          </p:cNvSpPr>
          <p:nvPr/>
        </p:nvSpPr>
        <p:spPr bwMode="auto">
          <a:xfrm>
            <a:off x="0" y="5611813"/>
            <a:ext cx="9144000" cy="831850"/>
          </a:xfrm>
          <a:prstGeom prst="rect">
            <a:avLst/>
          </a:prstGeom>
          <a:gradFill rotWithShape="1">
            <a:gsLst>
              <a:gs pos="0">
                <a:srgbClr val="2AC01E"/>
              </a:gs>
              <a:gs pos="100000">
                <a:srgbClr val="1AA21A"/>
              </a:gs>
            </a:gsLst>
            <a:lin ang="5400000" scaled="1"/>
          </a:gradFill>
          <a:ln w="28575">
            <a:solidFill>
              <a:srgbClr val="1AA21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16000" tIns="0" rIns="288000" bIns="0" anchor="ctr"/>
          <a:lstStyle/>
          <a:p>
            <a:pPr>
              <a:buSzPct val="160000"/>
            </a:pPr>
            <a:r>
              <a:rPr lang="en-GB" sz="1600" b="1" dirty="0">
                <a:solidFill>
                  <a:srgbClr val="FFFFFF"/>
                </a:solidFill>
                <a:cs typeface="Arial" pitchFamily="34" charset="0"/>
              </a:rPr>
              <a:t>Best and most consistent DON suppression occurred with a </a:t>
            </a:r>
            <a:r>
              <a:rPr lang="en-GB" sz="1600" b="1" dirty="0" err="1">
                <a:solidFill>
                  <a:srgbClr val="FFFFFF"/>
                </a:solidFill>
                <a:cs typeface="Arial" pitchFamily="34" charset="0"/>
              </a:rPr>
              <a:t>Proline</a:t>
            </a:r>
            <a:r>
              <a:rPr lang="en-GB" sz="1600" b="1" dirty="0">
                <a:solidFill>
                  <a:srgbClr val="FFFFFF"/>
                </a:solidFill>
                <a:cs typeface="Arial" pitchFamily="34" charset="0"/>
              </a:rPr>
              <a:t> application at full </a:t>
            </a:r>
            <a:r>
              <a:rPr lang="en-GB" sz="1600" b="1" dirty="0" err="1">
                <a:solidFill>
                  <a:srgbClr val="FFFFFF"/>
                </a:solidFill>
                <a:cs typeface="Arial" pitchFamily="34" charset="0"/>
              </a:rPr>
              <a:t>silking</a:t>
            </a:r>
            <a:endParaRPr lang="en-US" sz="1600" dirty="0">
              <a:cs typeface="Arial" pitchFamily="34" charset="0"/>
            </a:endParaRPr>
          </a:p>
        </p:txBody>
      </p:sp>
      <p:sp>
        <p:nvSpPr>
          <p:cNvPr id="6" name="TextBox 5"/>
          <p:cNvSpPr txBox="1"/>
          <p:nvPr/>
        </p:nvSpPr>
        <p:spPr>
          <a:xfrm>
            <a:off x="4725194" y="6488668"/>
            <a:ext cx="3911135" cy="369332"/>
          </a:xfrm>
          <a:prstGeom prst="rect">
            <a:avLst/>
          </a:prstGeom>
          <a:solidFill>
            <a:schemeClr val="bg1"/>
          </a:solidFill>
        </p:spPr>
        <p:txBody>
          <a:bodyPr wrap="none" rtlCol="0">
            <a:spAutoFit/>
          </a:bodyPr>
          <a:lstStyle/>
          <a:p>
            <a:r>
              <a:rPr lang="en-CA" dirty="0" smtClean="0"/>
              <a:t>Lemay-Rios\</a:t>
            </a:r>
            <a:r>
              <a:rPr lang="en-CA" dirty="0" err="1" smtClean="0"/>
              <a:t>Schaafsma</a:t>
            </a:r>
            <a:r>
              <a:rPr lang="en-CA" dirty="0" smtClean="0"/>
              <a:t> – UG </a:t>
            </a:r>
            <a:r>
              <a:rPr lang="en-CA" dirty="0" err="1" smtClean="0"/>
              <a:t>Ridgetown</a:t>
            </a:r>
            <a:endParaRPr lang="en-CA" dirty="0"/>
          </a:p>
        </p:txBody>
      </p:sp>
      <p:sp>
        <p:nvSpPr>
          <p:cNvPr id="2" name="TextBox 1"/>
          <p:cNvSpPr txBox="1"/>
          <p:nvPr/>
        </p:nvSpPr>
        <p:spPr>
          <a:xfrm>
            <a:off x="228600" y="6553200"/>
            <a:ext cx="3098412" cy="369332"/>
          </a:xfrm>
          <a:prstGeom prst="rect">
            <a:avLst/>
          </a:prstGeom>
          <a:noFill/>
        </p:spPr>
        <p:txBody>
          <a:bodyPr wrap="none" rtlCol="0">
            <a:spAutoFit/>
          </a:bodyPr>
          <a:lstStyle/>
          <a:p>
            <a:r>
              <a:rPr lang="en-US" dirty="0" err="1" smtClean="0"/>
              <a:t>Proline</a:t>
            </a:r>
            <a:r>
              <a:rPr lang="en-US" dirty="0" smtClean="0"/>
              <a:t> also has activity on NLB</a:t>
            </a:r>
            <a:endParaRPr lang="en-US" dirty="0"/>
          </a:p>
        </p:txBody>
      </p:sp>
    </p:spTree>
    <p:extLst>
      <p:ext uri="{BB962C8B-B14F-4D97-AF65-F5344CB8AC3E}">
        <p14:creationId xmlns:p14="http://schemas.microsoft.com/office/powerpoint/2010/main" val="39337015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b="1" dirty="0" smtClean="0"/>
              <a:t>DON (</a:t>
            </a:r>
            <a:r>
              <a:rPr lang="en-US" b="1" dirty="0" err="1" smtClean="0"/>
              <a:t>vomitoxin</a:t>
            </a:r>
            <a:r>
              <a:rPr lang="en-US" b="1" dirty="0" smtClean="0"/>
              <a:t>) (ppm)</a:t>
            </a:r>
            <a:endParaRPr lang="en-US" b="1" dirty="0"/>
          </a:p>
        </p:txBody>
      </p:sp>
      <p:sp>
        <p:nvSpPr>
          <p:cNvPr id="3" name="Content Placeholder 2"/>
          <p:cNvSpPr>
            <a:spLocks noGrp="1"/>
          </p:cNvSpPr>
          <p:nvPr>
            <p:ph idx="1"/>
          </p:nvPr>
        </p:nvSpPr>
        <p:spPr/>
        <p:txBody>
          <a:bodyPr/>
          <a:lstStyle/>
          <a:p>
            <a:endParaRPr lang="en-US"/>
          </a:p>
        </p:txBody>
      </p:sp>
      <p:cxnSp>
        <p:nvCxnSpPr>
          <p:cNvPr id="5" name="Straight Connector 4"/>
          <p:cNvCxnSpPr/>
          <p:nvPr/>
        </p:nvCxnSpPr>
        <p:spPr>
          <a:xfrm flipV="1">
            <a:off x="6934200" y="762000"/>
            <a:ext cx="0" cy="6019800"/>
          </a:xfrm>
          <a:prstGeom prst="line">
            <a:avLst/>
          </a:prstGeom>
          <a:ln w="38100">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pic>
        <p:nvPicPr>
          <p:cNvPr id="7170" name="Picture 2" descr="Vomitoxin2DCSD.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599" y="152400"/>
            <a:ext cx="1600200" cy="108813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V="1">
            <a:off x="4953000" y="762000"/>
            <a:ext cx="0" cy="6019800"/>
          </a:xfrm>
          <a:prstGeom prst="line">
            <a:avLst/>
          </a:prstGeom>
          <a:ln w="38100">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95600" y="762000"/>
            <a:ext cx="0" cy="6019800"/>
          </a:xfrm>
          <a:prstGeom prst="line">
            <a:avLst/>
          </a:prstGeom>
          <a:ln w="38100">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1" name="Chart 10"/>
          <p:cNvGraphicFramePr>
            <a:graphicFrameLocks/>
          </p:cNvGraphicFramePr>
          <p:nvPr>
            <p:extLst/>
          </p:nvPr>
        </p:nvGraphicFramePr>
        <p:xfrm>
          <a:off x="0" y="533400"/>
          <a:ext cx="9143999" cy="6324599"/>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1524000" y="838200"/>
            <a:ext cx="567784" cy="369332"/>
          </a:xfrm>
          <a:prstGeom prst="rect">
            <a:avLst/>
          </a:prstGeom>
          <a:noFill/>
        </p:spPr>
        <p:txBody>
          <a:bodyPr wrap="none" rtlCol="0">
            <a:spAutoFit/>
          </a:bodyPr>
          <a:lstStyle/>
          <a:p>
            <a:r>
              <a:rPr lang="en-US" b="1" dirty="0"/>
              <a:t>N.S.</a:t>
            </a:r>
          </a:p>
        </p:txBody>
      </p:sp>
      <p:sp>
        <p:nvSpPr>
          <p:cNvPr id="12" name="TextBox 11"/>
          <p:cNvSpPr txBox="1"/>
          <p:nvPr/>
        </p:nvSpPr>
        <p:spPr>
          <a:xfrm>
            <a:off x="5680616" y="2602468"/>
            <a:ext cx="567784" cy="369332"/>
          </a:xfrm>
          <a:prstGeom prst="rect">
            <a:avLst/>
          </a:prstGeom>
          <a:noFill/>
        </p:spPr>
        <p:txBody>
          <a:bodyPr wrap="none" rtlCol="0">
            <a:spAutoFit/>
          </a:bodyPr>
          <a:lstStyle/>
          <a:p>
            <a:r>
              <a:rPr lang="en-US" b="1" dirty="0"/>
              <a:t>N.S.</a:t>
            </a:r>
          </a:p>
        </p:txBody>
      </p:sp>
      <p:sp>
        <p:nvSpPr>
          <p:cNvPr id="6" name="TextBox 5"/>
          <p:cNvSpPr txBox="1"/>
          <p:nvPr/>
        </p:nvSpPr>
        <p:spPr>
          <a:xfrm>
            <a:off x="4267200" y="6595646"/>
            <a:ext cx="5012783" cy="338554"/>
          </a:xfrm>
          <a:prstGeom prst="rect">
            <a:avLst/>
          </a:prstGeom>
          <a:noFill/>
        </p:spPr>
        <p:txBody>
          <a:bodyPr wrap="none" rtlCol="0">
            <a:spAutoFit/>
          </a:bodyPr>
          <a:lstStyle/>
          <a:p>
            <a:r>
              <a:rPr lang="en-US" sz="1600" b="1" dirty="0" smtClean="0"/>
              <a:t>High pressure environment: misting every hour for 1 min</a:t>
            </a:r>
            <a:endParaRPr lang="en-US" sz="1600" b="1" dirty="0"/>
          </a:p>
        </p:txBody>
      </p:sp>
    </p:spTree>
    <p:extLst>
      <p:ext uri="{BB962C8B-B14F-4D97-AF65-F5344CB8AC3E}">
        <p14:creationId xmlns:p14="http://schemas.microsoft.com/office/powerpoint/2010/main" val="2272753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b="1" dirty="0" smtClean="0"/>
              <a:t>DON (</a:t>
            </a:r>
            <a:r>
              <a:rPr lang="en-US" b="1" dirty="0" err="1" smtClean="0"/>
              <a:t>vomitoxin</a:t>
            </a:r>
            <a:r>
              <a:rPr lang="en-US" b="1" dirty="0" smtClean="0"/>
              <a:t>) (ppm)</a:t>
            </a:r>
            <a:endParaRPr lang="en-US" b="1" dirty="0"/>
          </a:p>
        </p:txBody>
      </p:sp>
      <p:sp>
        <p:nvSpPr>
          <p:cNvPr id="3" name="Content Placeholder 2"/>
          <p:cNvSpPr>
            <a:spLocks noGrp="1"/>
          </p:cNvSpPr>
          <p:nvPr>
            <p:ph idx="1"/>
          </p:nvPr>
        </p:nvSpPr>
        <p:spPr/>
        <p:txBody>
          <a:bodyPr/>
          <a:lstStyle/>
          <a:p>
            <a:endParaRPr lang="en-US"/>
          </a:p>
        </p:txBody>
      </p:sp>
      <p:cxnSp>
        <p:nvCxnSpPr>
          <p:cNvPr id="5" name="Straight Connector 4"/>
          <p:cNvCxnSpPr/>
          <p:nvPr/>
        </p:nvCxnSpPr>
        <p:spPr>
          <a:xfrm flipV="1">
            <a:off x="6934200" y="762000"/>
            <a:ext cx="0" cy="6019800"/>
          </a:xfrm>
          <a:prstGeom prst="line">
            <a:avLst/>
          </a:prstGeom>
          <a:ln w="38100">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pic>
        <p:nvPicPr>
          <p:cNvPr id="7170" name="Picture 2" descr="Vomitoxin2DCSD.sv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599" y="152400"/>
            <a:ext cx="1600200" cy="108813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V="1">
            <a:off x="4953000" y="762000"/>
            <a:ext cx="0" cy="6019800"/>
          </a:xfrm>
          <a:prstGeom prst="line">
            <a:avLst/>
          </a:prstGeom>
          <a:ln w="38100">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95600" y="762000"/>
            <a:ext cx="0" cy="6019800"/>
          </a:xfrm>
          <a:prstGeom prst="line">
            <a:avLst/>
          </a:prstGeom>
          <a:ln w="38100">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1" name="Chart 10"/>
          <p:cNvGraphicFramePr>
            <a:graphicFrameLocks/>
          </p:cNvGraphicFramePr>
          <p:nvPr>
            <p:extLst/>
          </p:nvPr>
        </p:nvGraphicFramePr>
        <p:xfrm>
          <a:off x="0" y="533400"/>
          <a:ext cx="9143999" cy="6324599"/>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1524000" y="838200"/>
            <a:ext cx="567784" cy="369332"/>
          </a:xfrm>
          <a:prstGeom prst="rect">
            <a:avLst/>
          </a:prstGeom>
          <a:noFill/>
        </p:spPr>
        <p:txBody>
          <a:bodyPr wrap="none" rtlCol="0">
            <a:spAutoFit/>
          </a:bodyPr>
          <a:lstStyle/>
          <a:p>
            <a:r>
              <a:rPr lang="en-US" b="1" dirty="0"/>
              <a:t>N.S.</a:t>
            </a:r>
          </a:p>
        </p:txBody>
      </p:sp>
      <p:sp>
        <p:nvSpPr>
          <p:cNvPr id="12" name="TextBox 11"/>
          <p:cNvSpPr txBox="1"/>
          <p:nvPr/>
        </p:nvSpPr>
        <p:spPr>
          <a:xfrm>
            <a:off x="5680616" y="2602468"/>
            <a:ext cx="567784" cy="369332"/>
          </a:xfrm>
          <a:prstGeom prst="rect">
            <a:avLst/>
          </a:prstGeom>
          <a:noFill/>
        </p:spPr>
        <p:txBody>
          <a:bodyPr wrap="none" rtlCol="0">
            <a:spAutoFit/>
          </a:bodyPr>
          <a:lstStyle/>
          <a:p>
            <a:r>
              <a:rPr lang="en-US" b="1" dirty="0"/>
              <a:t>N.S.</a:t>
            </a:r>
          </a:p>
        </p:txBody>
      </p:sp>
      <p:sp>
        <p:nvSpPr>
          <p:cNvPr id="13" name="TextBox 12"/>
          <p:cNvSpPr txBox="1"/>
          <p:nvPr/>
        </p:nvSpPr>
        <p:spPr>
          <a:xfrm>
            <a:off x="4267200" y="6595646"/>
            <a:ext cx="5012783" cy="338554"/>
          </a:xfrm>
          <a:prstGeom prst="rect">
            <a:avLst/>
          </a:prstGeom>
          <a:noFill/>
        </p:spPr>
        <p:txBody>
          <a:bodyPr wrap="none" rtlCol="0">
            <a:spAutoFit/>
          </a:bodyPr>
          <a:lstStyle/>
          <a:p>
            <a:r>
              <a:rPr lang="en-US" sz="1600" b="1" dirty="0" smtClean="0"/>
              <a:t>High pressure environment: misting every hour for 1 min</a:t>
            </a:r>
            <a:endParaRPr lang="en-US" sz="1600" b="1" dirty="0"/>
          </a:p>
        </p:txBody>
      </p:sp>
      <p:sp>
        <p:nvSpPr>
          <p:cNvPr id="14" name="TextBox 13"/>
          <p:cNvSpPr txBox="1"/>
          <p:nvPr/>
        </p:nvSpPr>
        <p:spPr>
          <a:xfrm>
            <a:off x="3467226" y="2602468"/>
            <a:ext cx="835485" cy="369332"/>
          </a:xfrm>
          <a:prstGeom prst="rect">
            <a:avLst/>
          </a:prstGeom>
          <a:noFill/>
        </p:spPr>
        <p:txBody>
          <a:bodyPr wrap="none" rtlCol="0">
            <a:spAutoFit/>
          </a:bodyPr>
          <a:lstStyle/>
          <a:p>
            <a:r>
              <a:rPr lang="en-US" b="1" i="1" dirty="0" smtClean="0"/>
              <a:t>P</a:t>
            </a:r>
            <a:r>
              <a:rPr lang="en-US" b="1" dirty="0" smtClean="0"/>
              <a:t>&lt;0.05</a:t>
            </a:r>
            <a:endParaRPr lang="en-US" b="1" dirty="0"/>
          </a:p>
        </p:txBody>
      </p:sp>
      <p:sp>
        <p:nvSpPr>
          <p:cNvPr id="15" name="TextBox 14"/>
          <p:cNvSpPr txBox="1"/>
          <p:nvPr/>
        </p:nvSpPr>
        <p:spPr>
          <a:xfrm>
            <a:off x="7958764" y="1535533"/>
            <a:ext cx="835485" cy="369332"/>
          </a:xfrm>
          <a:prstGeom prst="rect">
            <a:avLst/>
          </a:prstGeom>
          <a:noFill/>
        </p:spPr>
        <p:txBody>
          <a:bodyPr wrap="none" rtlCol="0">
            <a:spAutoFit/>
          </a:bodyPr>
          <a:lstStyle/>
          <a:p>
            <a:r>
              <a:rPr lang="en-US" b="1" i="1" dirty="0" smtClean="0"/>
              <a:t>P</a:t>
            </a:r>
            <a:r>
              <a:rPr lang="en-US" b="1" dirty="0" smtClean="0"/>
              <a:t>&lt;0.05</a:t>
            </a:r>
            <a:endParaRPr lang="en-US" b="1" dirty="0"/>
          </a:p>
        </p:txBody>
      </p:sp>
    </p:spTree>
    <p:extLst>
      <p:ext uri="{BB962C8B-B14F-4D97-AF65-F5344CB8AC3E}">
        <p14:creationId xmlns:p14="http://schemas.microsoft.com/office/powerpoint/2010/main" val="41884926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5346121" cy="762000"/>
          </a:xfrm>
        </p:spPr>
        <p:txBody>
          <a:bodyPr>
            <a:normAutofit fontScale="90000"/>
          </a:bodyPr>
          <a:lstStyle/>
          <a:p>
            <a:r>
              <a:rPr lang="en-US" sz="3600" b="1" dirty="0" smtClean="0">
                <a:solidFill>
                  <a:schemeClr val="tx1"/>
                </a:solidFill>
                <a:latin typeface="Calibri" pitchFamily="34" charset="0"/>
                <a:cs typeface="Calibri" pitchFamily="34" charset="0"/>
              </a:rPr>
              <a:t/>
            </a:r>
            <a:br>
              <a:rPr lang="en-US" sz="3600" b="1" dirty="0" smtClean="0">
                <a:solidFill>
                  <a:schemeClr val="tx1"/>
                </a:solidFill>
                <a:latin typeface="Calibri" pitchFamily="34" charset="0"/>
                <a:cs typeface="Calibri" pitchFamily="34" charset="0"/>
              </a:rPr>
            </a:br>
            <a:r>
              <a:rPr lang="en-US" sz="3600" b="1" dirty="0" smtClean="0">
                <a:solidFill>
                  <a:schemeClr val="tx1"/>
                </a:solidFill>
                <a:latin typeface="Calibri" pitchFamily="34" charset="0"/>
                <a:cs typeface="Calibri" pitchFamily="34" charset="0"/>
              </a:rPr>
              <a:t/>
            </a:r>
            <a:br>
              <a:rPr lang="en-US" sz="3600" b="1" dirty="0" smtClean="0">
                <a:solidFill>
                  <a:schemeClr val="tx1"/>
                </a:solidFill>
                <a:latin typeface="Calibri" pitchFamily="34" charset="0"/>
                <a:cs typeface="Calibri" pitchFamily="34" charset="0"/>
              </a:rPr>
            </a:br>
            <a:r>
              <a:rPr lang="en-US" sz="2800" dirty="0" smtClean="0">
                <a:solidFill>
                  <a:schemeClr val="tx1"/>
                </a:solidFill>
                <a:latin typeface="Calibri" pitchFamily="34" charset="0"/>
                <a:cs typeface="Calibri" pitchFamily="34" charset="0"/>
              </a:rPr>
              <a:t> </a:t>
            </a:r>
            <a:endParaRPr lang="en-US" sz="1600" i="1" dirty="0">
              <a:solidFill>
                <a:schemeClr val="tx1"/>
              </a:solidFill>
              <a:latin typeface="Calibri" pitchFamily="34" charset="0"/>
              <a:cs typeface="Calibri" pitchFamily="34" charset="0"/>
            </a:endParaRPr>
          </a:p>
        </p:txBody>
      </p:sp>
      <p:pic>
        <p:nvPicPr>
          <p:cNvPr id="6147" name="Picture 3" descr="C:\Martin\Pictures\wheat, summer13\wheat, summer13 13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84" t="1978" r="19356"/>
          <a:stretch/>
        </p:blipFill>
        <p:spPr bwMode="auto">
          <a:xfrm>
            <a:off x="7251596" y="487680"/>
            <a:ext cx="1755244" cy="574961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Martin\WHEAT\Pictures\wht head 10.5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046" r="28452"/>
          <a:stretch/>
        </p:blipFill>
        <p:spPr bwMode="auto">
          <a:xfrm>
            <a:off x="121920" y="657364"/>
            <a:ext cx="1780621" cy="528623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5041" y="3563928"/>
            <a:ext cx="4664075" cy="3209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4561" y="54294"/>
            <a:ext cx="4679314" cy="3367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020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143000"/>
            <a:ext cx="7252448" cy="6164580"/>
          </a:xfrm>
        </p:spPr>
      </p:pic>
      <p:sp>
        <p:nvSpPr>
          <p:cNvPr id="5" name="TextBox 4"/>
          <p:cNvSpPr txBox="1"/>
          <p:nvPr/>
        </p:nvSpPr>
        <p:spPr>
          <a:xfrm>
            <a:off x="1371600" y="381000"/>
            <a:ext cx="7828485" cy="646331"/>
          </a:xfrm>
          <a:prstGeom prst="rect">
            <a:avLst/>
          </a:prstGeom>
          <a:noFill/>
        </p:spPr>
        <p:txBody>
          <a:bodyPr wrap="square" rtlCol="0">
            <a:spAutoFit/>
          </a:bodyPr>
          <a:lstStyle/>
          <a:p>
            <a:r>
              <a:rPr lang="en-US" sz="3600" b="1" dirty="0" smtClean="0"/>
              <a:t>No. 2 - Septoria </a:t>
            </a:r>
            <a:r>
              <a:rPr lang="en-US" sz="3600" b="1" dirty="0"/>
              <a:t>leaf </a:t>
            </a:r>
            <a:r>
              <a:rPr lang="en-US" sz="3600" b="1" dirty="0" smtClean="0"/>
              <a:t>spot/blotch (pg. 12)</a:t>
            </a:r>
            <a:endParaRPr lang="en-US" sz="3600" b="1" dirty="0"/>
          </a:p>
        </p:txBody>
      </p:sp>
      <p:sp>
        <p:nvSpPr>
          <p:cNvPr id="2" name="TextBox 1"/>
          <p:cNvSpPr txBox="1"/>
          <p:nvPr/>
        </p:nvSpPr>
        <p:spPr>
          <a:xfrm>
            <a:off x="5819698" y="6553200"/>
            <a:ext cx="418704" cy="369332"/>
          </a:xfrm>
          <a:prstGeom prst="rect">
            <a:avLst/>
          </a:prstGeom>
          <a:noFill/>
        </p:spPr>
        <p:txBody>
          <a:bodyPr wrap="none" rtlCol="0">
            <a:spAutoFit/>
          </a:bodyPr>
          <a:lstStyle/>
          <a:p>
            <a:r>
              <a:rPr lang="en-US" b="1" dirty="0" smtClean="0"/>
              <a:t>12</a:t>
            </a:r>
            <a:endParaRPr lang="en-US" b="1" dirty="0"/>
          </a:p>
        </p:txBody>
      </p:sp>
      <p:sp>
        <p:nvSpPr>
          <p:cNvPr id="6" name="TextBox 5"/>
          <p:cNvSpPr txBox="1"/>
          <p:nvPr/>
        </p:nvSpPr>
        <p:spPr>
          <a:xfrm>
            <a:off x="5638800" y="1295400"/>
            <a:ext cx="3637485" cy="2677656"/>
          </a:xfrm>
          <a:prstGeom prst="rect">
            <a:avLst/>
          </a:prstGeom>
          <a:noFill/>
        </p:spPr>
        <p:txBody>
          <a:bodyPr wrap="square" rtlCol="0">
            <a:spAutoFit/>
          </a:bodyPr>
          <a:lstStyle/>
          <a:p>
            <a:pPr marL="600075" lvl="1" indent="-257175">
              <a:buFontTx/>
              <a:buChar char="-"/>
            </a:pPr>
            <a:r>
              <a:rPr lang="en-US" sz="2800" i="1" dirty="0" smtClean="0"/>
              <a:t>Early </a:t>
            </a:r>
            <a:r>
              <a:rPr lang="en-US" sz="2800" i="1" dirty="0"/>
              <a:t>foliar disease </a:t>
            </a:r>
          </a:p>
          <a:p>
            <a:pPr marL="600075" lvl="1" indent="-257175">
              <a:buFontTx/>
              <a:buChar char="-"/>
            </a:pPr>
            <a:r>
              <a:rPr lang="en-US" sz="2800" i="1" dirty="0"/>
              <a:t>Favored by cool temps</a:t>
            </a:r>
            <a:r>
              <a:rPr lang="en-US" sz="2800" i="1" dirty="0" smtClean="0"/>
              <a:t>.</a:t>
            </a:r>
          </a:p>
          <a:p>
            <a:pPr marL="600075" lvl="1" indent="-257175">
              <a:buFontTx/>
              <a:buChar char="-"/>
            </a:pPr>
            <a:endParaRPr lang="en-US" sz="2800" i="1" dirty="0"/>
          </a:p>
          <a:p>
            <a:pPr marL="600075" lvl="1" indent="-257175">
              <a:buFontTx/>
              <a:buChar char="-"/>
            </a:pPr>
            <a:r>
              <a:rPr lang="en-US" sz="2800" i="1" dirty="0" smtClean="0"/>
              <a:t>Present in fields now</a:t>
            </a:r>
            <a:endParaRPr lang="en-US" sz="2800" i="1" dirty="0"/>
          </a:p>
        </p:txBody>
      </p:sp>
    </p:spTree>
    <p:extLst>
      <p:ext uri="{BB962C8B-B14F-4D97-AF65-F5344CB8AC3E}">
        <p14:creationId xmlns:p14="http://schemas.microsoft.com/office/powerpoint/2010/main" val="30720768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15962"/>
          </a:xfrm>
        </p:spPr>
        <p:txBody>
          <a:bodyPr>
            <a:normAutofit/>
          </a:bodyPr>
          <a:lstStyle/>
          <a:p>
            <a:r>
              <a:rPr lang="en-US" b="1" dirty="0"/>
              <a:t>Flag leaf disease </a:t>
            </a:r>
            <a:r>
              <a:rPr lang="en-US" b="1" dirty="0" smtClean="0"/>
              <a:t>(%)</a:t>
            </a:r>
            <a:endParaRPr lang="en-US" b="1" dirty="0"/>
          </a:p>
        </p:txBody>
      </p:sp>
      <p:graphicFrame>
        <p:nvGraphicFramePr>
          <p:cNvPr id="4" name="Content Placeholder 3"/>
          <p:cNvGraphicFramePr>
            <a:graphicFrameLocks noGrp="1"/>
          </p:cNvGraphicFramePr>
          <p:nvPr>
            <p:ph idx="1"/>
            <p:extLst/>
          </p:nvPr>
        </p:nvGraphicFramePr>
        <p:xfrm>
          <a:off x="0" y="715962"/>
          <a:ext cx="9144000" cy="5913438"/>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flipV="1">
            <a:off x="2895600" y="838200"/>
            <a:ext cx="0" cy="6019800"/>
          </a:xfrm>
          <a:prstGeom prst="line">
            <a:avLst/>
          </a:prstGeom>
          <a:ln w="38100">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4953000" y="838200"/>
            <a:ext cx="0" cy="6019800"/>
          </a:xfrm>
          <a:prstGeom prst="line">
            <a:avLst/>
          </a:prstGeom>
          <a:ln w="38100">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010400" y="838200"/>
            <a:ext cx="0" cy="6019800"/>
          </a:xfrm>
          <a:prstGeom prst="line">
            <a:avLst/>
          </a:prstGeom>
          <a:ln w="38100">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5555" r="34281" b="10000"/>
          <a:stretch/>
        </p:blipFill>
        <p:spPr>
          <a:xfrm>
            <a:off x="7765940" y="0"/>
            <a:ext cx="1406134" cy="2438400"/>
          </a:xfrm>
          <a:prstGeom prst="rect">
            <a:avLst/>
          </a:prstGeom>
        </p:spPr>
      </p:pic>
    </p:spTree>
    <p:extLst>
      <p:ext uri="{BB962C8B-B14F-4D97-AF65-F5344CB8AC3E}">
        <p14:creationId xmlns:p14="http://schemas.microsoft.com/office/powerpoint/2010/main" val="28821151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smtClean="0"/>
              <a:t>Yield (</a:t>
            </a:r>
            <a:r>
              <a:rPr lang="en-US" b="1" dirty="0" err="1" smtClean="0"/>
              <a:t>bu</a:t>
            </a:r>
            <a:r>
              <a:rPr lang="en-US" b="1" dirty="0" smtClean="0"/>
              <a:t>/A)</a:t>
            </a:r>
            <a:endParaRPr lang="en-US" dirty="0"/>
          </a:p>
        </p:txBody>
      </p:sp>
      <p:graphicFrame>
        <p:nvGraphicFramePr>
          <p:cNvPr id="4" name="Content Placeholder 3"/>
          <p:cNvGraphicFramePr>
            <a:graphicFrameLocks noGrp="1"/>
          </p:cNvGraphicFramePr>
          <p:nvPr>
            <p:ph idx="1"/>
          </p:nvPr>
        </p:nvGraphicFramePr>
        <p:xfrm>
          <a:off x="0" y="685800"/>
          <a:ext cx="9144000" cy="61722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flipV="1">
            <a:off x="7010400" y="838200"/>
            <a:ext cx="0" cy="6019800"/>
          </a:xfrm>
          <a:prstGeom prst="line">
            <a:avLst/>
          </a:prstGeom>
          <a:ln w="38100">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029200" y="838200"/>
            <a:ext cx="0" cy="6019800"/>
          </a:xfrm>
          <a:prstGeom prst="line">
            <a:avLst/>
          </a:prstGeom>
          <a:ln w="38100">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048000" y="838200"/>
            <a:ext cx="0" cy="6019800"/>
          </a:xfrm>
          <a:prstGeom prst="line">
            <a:avLst/>
          </a:prstGeom>
          <a:ln w="38100">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8845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Corn fungicide conclusions</a:t>
            </a:r>
            <a:endParaRPr lang="en-US" b="1" dirty="0"/>
          </a:p>
        </p:txBody>
      </p:sp>
      <p:sp>
        <p:nvSpPr>
          <p:cNvPr id="3" name="Content Placeholder 2"/>
          <p:cNvSpPr>
            <a:spLocks noGrp="1"/>
          </p:cNvSpPr>
          <p:nvPr>
            <p:ph idx="1"/>
          </p:nvPr>
        </p:nvSpPr>
        <p:spPr>
          <a:xfrm>
            <a:off x="457200" y="1417638"/>
            <a:ext cx="8534400" cy="4525963"/>
          </a:xfrm>
        </p:spPr>
        <p:txBody>
          <a:bodyPr>
            <a:normAutofit/>
          </a:bodyPr>
          <a:lstStyle/>
          <a:p>
            <a:r>
              <a:rPr lang="en-US" sz="3600" dirty="0" smtClean="0"/>
              <a:t>Variability in data sets and fields</a:t>
            </a:r>
            <a:endParaRPr lang="en-US" sz="3600" dirty="0"/>
          </a:p>
          <a:p>
            <a:r>
              <a:rPr lang="en-US" sz="3600" dirty="0" smtClean="0"/>
              <a:t>Continue to see best economic response from fungicides when used in response to disease pressure</a:t>
            </a:r>
          </a:p>
          <a:p>
            <a:pPr lvl="1"/>
            <a:r>
              <a:rPr lang="en-US" sz="3200" dirty="0" smtClean="0"/>
              <a:t>VT application</a:t>
            </a:r>
            <a:endParaRPr lang="en-US" sz="3200" dirty="0"/>
          </a:p>
          <a:p>
            <a:r>
              <a:rPr lang="en-US" dirty="0" smtClean="0"/>
              <a:t>Manage yield and disease control expectations</a:t>
            </a:r>
            <a:endParaRPr lang="en-US" dirty="0"/>
          </a:p>
        </p:txBody>
      </p:sp>
    </p:spTree>
    <p:extLst>
      <p:ext uri="{BB962C8B-B14F-4D97-AF65-F5344CB8AC3E}">
        <p14:creationId xmlns:p14="http://schemas.microsoft.com/office/powerpoint/2010/main" val="33815447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905000"/>
            <a:ext cx="8839200" cy="2286000"/>
          </a:xfrm>
          <a:solidFill>
            <a:schemeClr val="bg1">
              <a:alpha val="63000"/>
            </a:schemeClr>
          </a:solidFill>
          <a:effectLst>
            <a:outerShdw blurRad="50800" dist="38100" dir="2700000" algn="tl" rotWithShape="0">
              <a:prstClr val="black">
                <a:alpha val="40000"/>
              </a:prstClr>
            </a:outerShdw>
          </a:effectLst>
        </p:spPr>
        <p:txBody>
          <a:bodyPr>
            <a:noAutofit/>
          </a:bodyPr>
          <a:lstStyle/>
          <a:p>
            <a:r>
              <a:rPr lang="en-US" sz="5400" b="1" dirty="0"/>
              <a:t>Field Crops Disease </a:t>
            </a:r>
            <a:r>
              <a:rPr lang="en-US" sz="5400" b="1" dirty="0" smtClean="0"/>
              <a:t>Update</a:t>
            </a:r>
            <a:endParaRPr lang="en-US" sz="6600" b="1" dirty="0">
              <a:solidFill>
                <a:schemeClr val="tx1"/>
              </a:solidFill>
              <a:effectLst>
                <a:outerShdw blurRad="38100" dist="38100" dir="2700000" algn="tl">
                  <a:srgbClr val="000000">
                    <a:alpha val="43137"/>
                  </a:srgbClr>
                </a:outerShdw>
              </a:effectLst>
              <a:latin typeface="+mn-lt"/>
              <a:cs typeface="Times New Roman" pitchFamily="18" charset="0"/>
            </a:endParaRPr>
          </a:p>
        </p:txBody>
      </p:sp>
      <p:sp>
        <p:nvSpPr>
          <p:cNvPr id="3" name="Subtitle 2"/>
          <p:cNvSpPr>
            <a:spLocks noGrp="1"/>
          </p:cNvSpPr>
          <p:nvPr>
            <p:ph type="subTitle" idx="1"/>
          </p:nvPr>
        </p:nvSpPr>
        <p:spPr>
          <a:xfrm>
            <a:off x="609600" y="4343400"/>
            <a:ext cx="7848600" cy="2514600"/>
          </a:xfrm>
          <a:solidFill>
            <a:schemeClr val="bg1">
              <a:alpha val="59000"/>
            </a:schemeClr>
          </a:solidFill>
        </p:spPr>
        <p:txBody>
          <a:bodyPr>
            <a:noAutofit/>
          </a:bodyPr>
          <a:lstStyle/>
          <a:p>
            <a:pPr>
              <a:spcBef>
                <a:spcPts val="100"/>
              </a:spcBef>
            </a:pPr>
            <a:r>
              <a:rPr lang="en-US" b="1" dirty="0" smtClean="0">
                <a:solidFill>
                  <a:schemeClr val="tx1"/>
                </a:solidFill>
                <a:effectLst>
                  <a:outerShdw blurRad="38100" dist="38100" dir="2700000" algn="tl">
                    <a:srgbClr val="000000">
                      <a:alpha val="43137"/>
                    </a:srgbClr>
                  </a:outerShdw>
                </a:effectLst>
              </a:rPr>
              <a:t>Martin Chilvers</a:t>
            </a:r>
          </a:p>
          <a:p>
            <a:pPr>
              <a:spcBef>
                <a:spcPts val="100"/>
              </a:spcBef>
            </a:pPr>
            <a:r>
              <a:rPr lang="en-US" b="1" dirty="0" smtClean="0">
                <a:solidFill>
                  <a:schemeClr val="tx1"/>
                </a:solidFill>
                <a:effectLst>
                  <a:outerShdw blurRad="38100" dist="38100" dir="2700000" algn="tl">
                    <a:srgbClr val="000000">
                      <a:alpha val="43137"/>
                    </a:srgbClr>
                  </a:outerShdw>
                </a:effectLst>
              </a:rPr>
              <a:t>Dep. of Plant, Soil and Microbial Sciences</a:t>
            </a:r>
          </a:p>
          <a:p>
            <a:pPr>
              <a:spcBef>
                <a:spcPts val="100"/>
              </a:spcBef>
            </a:pPr>
            <a:r>
              <a:rPr lang="en-US" b="1" dirty="0" smtClean="0">
                <a:solidFill>
                  <a:schemeClr val="tx1"/>
                </a:solidFill>
                <a:effectLst>
                  <a:outerShdw blurRad="38100" dist="38100" dir="2700000" algn="tl">
                    <a:srgbClr val="000000">
                      <a:alpha val="43137"/>
                    </a:srgbClr>
                  </a:outerShdw>
                </a:effectLst>
                <a:hlinkClick r:id="rId4"/>
              </a:rPr>
              <a:t>chilvers@msu.edu</a:t>
            </a:r>
            <a:r>
              <a:rPr lang="en-US" b="1" dirty="0" smtClean="0">
                <a:solidFill>
                  <a:schemeClr val="tx1"/>
                </a:solidFill>
                <a:effectLst>
                  <a:outerShdw blurRad="38100" dist="38100" dir="2700000" algn="tl">
                    <a:srgbClr val="000000">
                      <a:alpha val="43137"/>
                    </a:srgbClr>
                  </a:outerShdw>
                </a:effectLst>
              </a:rPr>
              <a:t> 		@MartinChilvers1</a:t>
            </a:r>
            <a:endParaRPr lang="en-US" b="1" dirty="0">
              <a:solidFill>
                <a:schemeClr val="tx1"/>
              </a:solidFill>
              <a:effectLst>
                <a:outerShdw blurRad="38100" dist="38100" dir="2700000" algn="tl">
                  <a:srgbClr val="000000">
                    <a:alpha val="43137"/>
                  </a:srgbClr>
                </a:outerShdw>
              </a:effectLst>
            </a:endParaRPr>
          </a:p>
          <a:p>
            <a:pPr>
              <a:spcBef>
                <a:spcPts val="100"/>
              </a:spcBef>
            </a:pPr>
            <a:r>
              <a:rPr lang="en-US" b="1" dirty="0" smtClean="0">
                <a:solidFill>
                  <a:schemeClr val="tx1"/>
                </a:solidFill>
                <a:effectLst>
                  <a:outerShdw blurRad="38100" dist="38100" dir="2700000" algn="tl">
                    <a:srgbClr val="000000">
                      <a:alpha val="43137"/>
                    </a:srgbClr>
                  </a:outerShdw>
                </a:effectLst>
              </a:rPr>
              <a:t>517-353-9967</a:t>
            </a:r>
            <a:endParaRPr lang="en-US" b="1" dirty="0">
              <a:solidFill>
                <a:schemeClr val="tx1"/>
              </a:solidFill>
              <a:effectLst>
                <a:outerShdw blurRad="38100" dist="38100" dir="2700000" algn="tl">
                  <a:srgbClr val="000000">
                    <a:alpha val="43137"/>
                  </a:srgbClr>
                </a:outerShdw>
              </a:effectLst>
            </a:endParaRPr>
          </a:p>
          <a:p>
            <a:pPr>
              <a:spcBef>
                <a:spcPts val="100"/>
              </a:spcBef>
            </a:pPr>
            <a:r>
              <a:rPr lang="en-US" b="1" dirty="0" smtClean="0">
                <a:solidFill>
                  <a:schemeClr val="tx1"/>
                </a:solidFill>
                <a:effectLst>
                  <a:outerShdw blurRad="38100" dist="38100" dir="2700000" algn="tl">
                    <a:srgbClr val="000000">
                      <a:alpha val="43137"/>
                    </a:srgbClr>
                  </a:outerShdw>
                </a:effectLst>
                <a:hlinkClick r:id="rId5"/>
              </a:rPr>
              <a:t>www.fieldcroppathology.msu.edu</a:t>
            </a:r>
            <a:endParaRPr lang="en-US" b="1" dirty="0">
              <a:solidFill>
                <a:schemeClr val="tx1"/>
              </a:solidFill>
              <a:effectLst>
                <a:outerShdw blurRad="38100" dist="38100" dir="2700000" algn="tl">
                  <a:srgbClr val="000000">
                    <a:alpha val="43137"/>
                  </a:srgbClr>
                </a:outerShdw>
              </a:effectLst>
            </a:endParaRPr>
          </a:p>
        </p:txBody>
      </p:sp>
      <p:pic>
        <p:nvPicPr>
          <p:cNvPr id="4" name="Picture 3" descr="Michigan_state_logo.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21" y="0"/>
            <a:ext cx="1524000" cy="1524000"/>
          </a:xfrm>
          <a:prstGeom prst="rect">
            <a:avLst/>
          </a:prstGeom>
        </p:spPr>
      </p:pic>
      <p:sp>
        <p:nvSpPr>
          <p:cNvPr id="5" name="AutoShape 2" descr="data:image/jpeg;base64,/9j/4AAQSkZJRgABAQAAAQABAAD/2wCEAAkGBxQHEhMTBxMVFRIVFxQYGBYYFxUUFxwZFRYXGxgYGRcaHyghHBolHRQUIjEjJSksMi8uGR8zODMsOCgtLysBCgoKDg0OGxAQGzQmICYsNDc3LzA0LC80Lyw0LCwsLDQ3NywsLTAsLC8sLCwsLzQvLC80MCwsLCwsNCw0LDIsLP/AABEIAMoA+QMBEQACEQEDEQH/xAAbAAEAAwEBAQEAAAAAAAAAAAAABQYHBAMBAv/EAEUQAAIBAgIGBgQMBAQHAAAAAAABAgMEBREGITFBUWESInGBkaETMrHBBxQVMzRCUmJygpKiI8LR8CSy4eIXQ1Rzg5PS/8QAGwEBAAMBAQEBAAAAAAAAAAAAAAQFBgMCAQf/xAA7EQEAAgECAgYKAQEGBwEAAAAAAQIDBBEFIRIxQVGx8BMiMmFxgZGh0eHBQgYzNENi8RQVIyRSY4IW/9oADAMBAAIRAxEAPwDcQAAAAAAAAAAAAAAAAAAAAQ+M6SUMJzVWXSqfYjrffuj3kvBo8ubnEbR3ygaviWDTcrTvPdHnkpuIab3FxqtFGlHkunLxlq8kWuLhmKvtc/sz+fjme/sRFY+s/f8ACEr4pWuPn61R9s5ZeGeRMrgxV6qx9FdfV57+1efrLkcm9bbzOu0I/Snffd00cRrUPmKtSPZOS95zthx266x9HamqzU9m8x85TVhppc2vz7jVjwksn3Sj78yJk4bht7PJY4ON6int+tHv/S34NpXQxTKMn6Oo/qy2N/dlsfk+RVZ9Blxc+uPcvtJxXBqPV9m3dP8AEp4hLMAAAODFMYo4Us7yaT3RWuT7I+/YdsOnyZZ2pCNqNXh08b5J+Xa98PuXeU4VJRcemukovW8n6ufPLJ5bjxkp0LzXffZ0w5PSUi+22/mHQeHUA8L66jZU51K3qwi2+7d2vYe8dJvaKx2ueXLXFSb26ohWNEtKnfydLEWlNtuD2J5vPodq3cVz22Ot0Po46ePq7fypuGcV9NaceXr7Px8uzzvbirXoAAAAAAAAAAAAAA3ltAoelGmDm3Swd5R2Sqra+UOC+94cXdaPh8R6+X6fn8MzxHjEzM48E/8A1+Pz9O9Sm89pbs7M785D6+AAAAAAWvRnS6Vi1TxNudLYpbZR/wDqPLat3ArNXw+uT1sfKfFe8P4xbFtTNzr39sfmPPuX6rfUqUVOrUgoNJqTlFJp7GnvKOMV5noxE7tPbPjrXpTaIjv3Ql/ppbWuqi5VZcIrV+p5LLszJmPhua/Xy+KuzcZ02PlE9Kfd+1XxPTWvd6rXKlH7vWl+p+5IssPDcVOducqXUcbz5OVPVj6z9f04NHsNljlwlVblHPpVJNtvorbm+L2d/I7arNGDFvHyRtDpravPEW5x1zPu/fU1lLLYZhuX0ABUfhGvfQ0YUo7aks3+GGT9rj4FpwvHvkm/d/Kj47m6OGMcf1T9o/ezPU+jrjqaL1k4mYneGi6I6UK/So37yrL1Zbp/7vaUOt0Po/Xp7Ph+mu4ZxSM8Rjye14/taysXQAAAAAAAAAAAAFG070gyztrN/wDckuf1M/b4cS54dpP82/y/P4ZvjPENv+3xz8fx+fp3qOXLNAAAAAAAAAAAA9LahK6lGFvFylJ5JLezze8UrNrdT3jx2yWilI3mWr6NYKsFpdHU6ksnOXF8FyW7ve8zOr1M5779nY3Gg0VdLi6PbPXPnshLEVOAAGc/CNW6dxCO6NNeMpSz8ki/4XXbFM+9kuPXmc9a90fzKqFmo31Po647T4+xMxO8L5otpequVLF3lLZGo9j5T4Pnv9tLrOH7evi6u78NRw3i8X2x5559k9/x9/n43QqGgAAAAAAAAAACO0gxL5JoTqfWSyiuMnqX9exM76bD6bJFPOyLrdTGnw2ydvZ8exkNSbqNuo822229rb2s1URERtDBWtNpmZ65fk+vIAAAAAAAAAAdNhYTxCXRtlnxbeUUuMpPUkcsuWuON7O+DT5M9ujSPxC9YLGz0ai3Wr051nqlJPptfdio5tL2+SptROp1U7RWYr9PFpdJGj0Nd7Xibds9fyjbd8vtPaVPNWVOU3xeUI+9+SGPhWSfbnb7mbj2GvLHWZ+0efk5sGv7rSip/Fl6O3j66p5wz4Q6XrZvfk9najpnxYNLTlG9p6t+fz7nHSajU6/J609Gkde3Lf3b9fx9y5fFYfYj+lFT07d7Qejp3Q9jy9sy+EBZXbz+xD3mh4Z/cfNj+Of4n5R/KtlipgABZtG9LZ4ZlTvM50di+1Hs4rk+4rtVoK5fWpyt4rnQcXvg2pk51+8fpodje07+CnZyUovevY1tT5MocmO2O3RtG0tXhzUzV6dJ3h0Hh1AAAAAAAAKF8JN70p0qMXqSc32vVHwSl4l3wrH6tr/JmOP5vWrij4/xH8/VSy3Z0AAAAAAAAAAAAABI4HhE8ZqKFvqS1ynuiuPN8Fv8WR9RqK4KdK3070vR6O+qydGvV2z3eexq+HWMMOpxp2qyjHxb3tve2ZnLltktNrdbc4MFMNIpSOUOk5uoBnvwk0OjWpT3Sg498JN/zoveFX3x2r3T4/7Mrx/Htlpfvjb6T+1QLVQAAAB1YdiNTDZdOym4vfwfJrY0csuGmWvRvG7vp9TlwW6WOdl7wTTandZRxJKlP7X1H37Y9+rmUuo4benPHzj7/tp9HxrHk9XL6s/b9eea1QmppODTT2Na0VsxMcpXUTExvD9Hx9AAAAAAynTOr6W8rcF0YruivfmabQV209fPaxHF79LV3923ghCYrQAAAAAAAAAAAAJXAMCqY1LKj1aafWm9i5LjLkRdTqqYI59fcn6HQZNVblyr2z57Wo4XhtPCqap2iyS2ve3vcnvZnM2a+W3Ss2em02PT0imOOXi6zk7gACt6eWHxu2coLrUmpfl2S9uf5Sw4bl6Gbae1U8Zwel002jrrz+Xb+fkzI0TGAAAAAASGF4zWwp/4ObS3xeuL/K/atZwzabHl9uEvTa7Pp5/6duXd2LfhmnkKmSxODg/tR60e3LavMqs3C7Rzxzv8fP4X+n49jtyzRtPfHOPz4rTZYhSv1nZ1Iz7HrXatq7ytyYr452vGy5xZ8WWN8dol0nN2AAADItKVld18/tv3Go0f9xX4MLxP/FX+KLJSAAAAAAAAAAAAD1tYqc4Kexyin2NrM8XmYrMw6YoiclYnq3htFvQjbRULeKjFaklqRkrWm072nm/Q6UrSsVrG0Q9Dy9AAAB+akFUTVRZppprintR9iZid4fJiJjaWQ6QYW8IrSpy9XbB8YvZ3rY+aNTps8ZscW7e34sHrtLOmzTTs7PgjiQhgAAAAAAPsJODTg2mtjWp+J8mImNpeq2ms7xKZstKrqz1Rqua4TXT831vMiZNDgv8A07fDksMPFtVj/q3j38/3903a/CBJZfG6KfFwk4/taftId+Ex/Tb6rHH/AGgn/Mp9J8+KVt9Obap86qkO2Ka/a2RrcMzR1bSnU45prde8fL8bu2lpVaVfVrJdsZx9qONtDqI/p8EivFNJbqv4x4woGl1SFe6qTtJxnCfRacXmvVSa7c0/EvNFFq4YraNphl+KWpbU2tSd4nbq+GyHJauAAAAAAAAAAAB7WSzqU19+PtR4yexPwdcHPLX4x4trMg/RAAAAAfFJSzUWs1qfLVnr7mj7tL5ExKJ0lwSONUujqVSObhLg+D5PV5PcSdJqZwX37O1C1+irqsfR7Y6p89ksqubeVpOULmLjOLyaf9+ZpaXresWrPJh8mO2O00vG0w8j28AAAAAAAAAAAAAAAAAAAAAAAAAA7MHh6S4oLjVpr96OOedsVp90+CRpI31FI/1R4tlMm/QQAAAAZtpfcVMNvpztJyg5RpvNPLPKKWtbGurvNBoaUy6aK2jfbdkeKZcmDWTfHO28R4bfw9rDTyrR1XsI1Oa6ku17V5I8ZOF459idvu94OPZa8slYn7frwfcaxyzx2K+Mwq06qWqooxllyeUs5IYNNqNPPqzEx3eYetVrtFq49eJrbv2j884VGSybyefMtIUExtL4fXwAAAAAAAAAAAAAAAAAAAAAAAAJjRCl6a8orhJy/TFv3Iia63RwWWPCq9LV089ktZMw3AAAAAKD8JNr0Z0qq2OLg/yvNf5peBd8KyeranzZjj+L1qZPdt/P8yphbs6AAAAAAAAAAAAAAAAAAAAAAAAAAAAtfwc2/pLic3shTfjJrLyUir4pfbFFe+V7wHHvntfujx8y0YoWsAAAABEaVYb8qW0401nOPXh+KO7vWa7yVo83ossTPV1Sg8S03/Eae1Y6+uPjH56mSmoYQAAAAAAAAAAAAAAAAAAAAAAAAAAABonwc2noqE6j21J5L8MFkvNyKDimTfJFe6PHzDW8CxdHBN++ftH73W0rF4AAAAABmum+B/J9R1bdfwqjz/DN62ux7V3rcaDh+p9JToW648GQ4xofQ5PS1j1bfaf2rBZKUAAAAAAAAAAAAAAAAAAAAAAAAABLPYfH2I3bJg1n8n0KVPfGKz/E9cvNsymfJ6TJa/fL9A0uH0OGuPuj79v3dpxSAAAAAAPG7tY3sJU7mKlCSyaf97eZ7pe1LRavXDnlxUy0ml43iWXaR6PTwWWeuVFvqz/llwl7fFLR6XV1zx3W7mL1/Dr6W2/XXsn+J9/ihSYrgAAAAAAAAAAAAAAAAAAAAAAAAmtD7D4/dU1JdWHXl+XZ+7o+ZD12X0eGe+eXn5LLhWn9Nqa90c/p1ffZq5mW3AAAAAAAAPxWpRrxcayUovU01mmuaPtbTWd4ebVi0dG0bwpOOaDbZYM//HJ/5ZP2PxLjT8T7Mv18/wAM7rOB/wBWn+k/xP5+qnXlnUsZdG8hKD5rLPse/uLXHkpkjes7s/lwZMM9HJXZ4HRyAAAAAAAAAAAAAAAAAAAAAANI+D/DfilB1ai61V5r8Ec+j4633oz/ABLN08nQjqjxbDgmm9Hg9JPXbw7PytJWrkAAAAAAAAhNK8Sq4TSjVslGSUspqSb1S2PU1lr1d6Jmjw4815pf5K/iWpy6fFGTHETz57/7+d1ajp/U+tRh+qSLD/lNP/KVPH9oL9tI+rnu9N6tynH0VHovapRc/a8vI6U4ZjrO/SnwcsvHMt426Ebe/mrVxWdxJykorPdGKgu5LUWFK9GNvHmp8mSb26UxEfCNvB5npzAAAAAAAAAAAAAAAAAAAA78Dw14rWhShsbzk+EV6z93a0cNRmjDjm8+ZStFpp1GaMcfP4drYKdNUko01lFJJJbElsRlZmZneW+rWKxtHU/R8fQAAAAAAADwvbWN7TnTr+rNNPv3rme8d5paLR1w55cdctJpbqlj2JWUsOqTpXHrReXatzXJrJmqxZa5aRevawOowWwZJx27HMdXAAAAAAAAAAAAAAAAAAAAAAA0vQbB/k+j6Suv4lXJ81D6q79r7uBnuI6j0l+jHVHi2PB9H6HF07e1b7R2flZiuXAAAAAAAAAAAV7S7R/5Yh07fL00F1d3SX2G/Zz7SdotX6G21vZn7e9VcU4fGpp0q+3HV7/d+GYzg6baqJpptNPU01tTXE0cTExvDGTE1naet+T6+AAAAAAAAAAAAAAAAAAAAWHQ3A/lWr066/g02nLhKW6PvfLtIGv1XoqdGvtT9ltwnQ/8Rk6do9Wv3nu/P7agZxswAAAAAAAAAAAAK/pLoxDGOvRyhWy9bdLLYpf129uwnaTW2w+rPOvnqVev4ZTUx0o5W7+/4s5xHDqmGS6F7Bxe7g+aexl/izUyxvSWS1Gmy6e3RyRt/LkOqOAAAAAAAAAAAAAAAAAHZhOGzxWrGnbbXte6MVtk+X+hxz5q4aTeyTpdNfUZIx1/2hreG2MMNpxp2y6sV3t72+bMvly2y3m9m6wYKYMcY6dUOo5uwAAAAAAAAAAAAADyubaF3FxuYxlF7pJNeZ6pe1J3rO0vGTHTJXo3jePeq+IaCUa2uxnKm+D68fN5+ZZYuKZK8rxv9lNn4FhvzxzNfvH5+6CuNBrmn806c1yk0/Br3kyvFMM9e8K2/AtRHszEoG/sZ4fPoXaSktqUoyy7ei3l2MnYstclelXq+aqz4L4LdC/X8Ynwcx0cQAAAAAAAAAAAAPaztZ3s407WLlOTyS/vYuZ4yZK0rNrdTrhw3y3ilI3mWq6O4JHBafRjrnLJzlxfBfdW4zOq1Ns9956uyG30OippcfRjrnrnz2JYjJoAAAAAAAAAAAAAAAA8bu7hZRc7uSjFb28u7m+R7pjteejWN5c8mWmKvSvO0KLj+msrjOGEZwjsdR6pP8K+r27ewudNw2K+tl5z3M3reN2tvTByjv7fl3ePwU+T6WuWtstepn5mZneXw+vgAAAAAAAAAAAPexs5381TtIuUnu97e5cznkyVx16Vp5O2HBfNeKUjeWo6N6PwwSG6VWS60/5Y8I+3wyzmq1ds9vd3NnoNBTS077T1z57EyRFgAAAAAAAAAAAAAAAR+IY1Qw76XVimvq59KX6VrO+LTZcns1Rc+swYf7y0R7u36daq4pp5nmsLp/nn7or3vuLLDwrtyT8oUup492Ya/OfwqF9fVMQl0r2cpy57uxbEuwtceKmONqRsoM2oyZrdLJbeXOdHEAAAAAAAAAAAACSwXBauMyytV1V6036sf6vkiPqNTTDG9uvuTNHocuqttSOXbPZDTcEwWng0OjbLOT9ab9aT9y5Gd1Gpvntvb6NlpNFj0tOjTr7Z70kR0sAAAAAAAAAAIPGcSucMzlChGtT4xk1Jfijk/FZ9xMwYcOXlNujPvV2q1OowetGPpV908/pz89yB/wCIT/6df+z/AGE3/lP+v7ftV/8A6H/1/f8ATzn8IE383Qiu2bfuR6jhNe232eZ/tBbsp9/04q+nFzV+b9HDmotv9zaO1eGYY6958+5GvxzU26to+X5mUTd45cXn0itNrgn0V+mOSJNNLhp7NYQcuv1OX2rz4eCPJCIAAAAAAAAAAAAAA+wg6jSgm29SS1tvgkfJmIjeX2tZtO0da4YDoTKvlPF84R2+jXrP8T+quW3sKrU8Sivq4uc9/nz8Wg0XBLW9bPyju7fn3ePwXu2t42sVC2ioxWxJZIpb3teelad5aXHjrjrFaRtD1PL2AAAAAAAAAAAABBYzorQxTOWXo6j+vHVm/vR2P28yZg12XFy647pVur4Xg1HPba3fHnmpOK6JXGH5uEfSw+1DW++O3wz7S4w6/Fk5TO0+9ndTwjUYecR0o934QL1bSaq5jYPr4AAAAAAAAAAAAB+qVN1Wo0k5SexJNt9iR8mYiN5eq1tadqxvKzYToVWu8ne5UocHrm/y7u99xXZuJY6cqc5+y503BM2Tnk9WPv587LthGBUcIX+Eh1t85a5vv3diyRT59Vkze1PLu7Gj0uhw6aPUjn39vn4JMjpYAAAAAAAAAAAAAAAAAR+I4LQxL6ZSi39r1ZfqWs74tTlxezZGz6PBn/vKxPv7fqrN/oDF68Pqtfdms/3LLLwZYY+Kz/XX6KbNwCs88VtvdKBvNErq1/5fTXGDUvLVLyJ1OIYLdu3xVeXhGqx/07/Dzv8AZD3FtO21XMJQf3ouPtJVb1t7M7oF8OTH7dZj4xs8j25gAAAAAdNth1W7+jUpy5qMmvHYcr5sdPatEO+PTZsnsUmfkmbPQu6uPnYxpr70ln4Rz88iJfiWCvVz+H7WGLgmpv7URX4z+N1gsNA6VLJ31SVR8F1I+9+aIOTimSfYjb7rXDwHDXnktM/aPz91lscPpYesrKnGC5LW+17X3lfky3yTved1vh0+LDG2OsQ6jm7AAAAAAAAAAAAAAAAAAAAAAAD41ntAjsQwujOLc6NJvi4Qb8ciRjz5InaLT9ZRc2mw2jeaRv8ACFDxy2hSz9FCK7IpFzp72nrlnNbix1idqxHyVwsVG9bZdKSzPF+p1wxE3jdc8EsKVXL0tKD7YxfuKjUZbx1Wn6tLpNPit11j6QuFvYUrf6PSpx/DCMfYirtlvb2rTPzXVMGKns1iPhEOk5uoAAAAAAAAAAAAAAAAAAAAD//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4" descr="data:image/jpeg;base64,/9j/4AAQSkZJRgABAQAAAQABAAD/2wCEAAkGBxQHEhMTBxMVFRIVFxQYGBYYFxUUFxwZFRYXGxgYGRcaHyghHBolHRQUIjEjJSksMi8uGR8zODMsOCgtLysBCgoKDg0OGxAQGzQmICYsNDc3LzA0LC80Lyw0LCwsLDQ3NywsLTAsLC8sLCwsLzQvLC80MCwsLCwsNCw0LDIsLP/AABEIAMoA+QMBEQACEQEDEQH/xAAbAAEAAwEBAQEAAAAAAAAAAAAABQYHBAMBAv/EAEUQAAIBAgIGBgQMBAQHAAAAAAABAgMEBREGITFBUWESInGBkaETMrHBBxQVMzRCUmJygpKiI8LR8CSy4eIXQ1Rzg5PS/8QAGwEBAAMBAQEBAAAAAAAAAAAAAAQFBgMCAQf/xAA7EQEAAgECAgYKAQEGBwEAAAAAAQIDBBEFIRIxQVGx8BMiMmFxgZGh0eHBQgYzNENi8RQVIyRSY4IW/9oADAMBAAIRAxEAPwDcQAAAAAAAAAAAAAAAAAAAAQ+M6SUMJzVWXSqfYjrffuj3kvBo8ubnEbR3ygaviWDTcrTvPdHnkpuIab3FxqtFGlHkunLxlq8kWuLhmKvtc/sz+fjme/sRFY+s/f8ACEr4pWuPn61R9s5ZeGeRMrgxV6qx9FdfV57+1efrLkcm9bbzOu0I/Snffd00cRrUPmKtSPZOS95zthx266x9HamqzU9m8x85TVhppc2vz7jVjwksn3Sj78yJk4bht7PJY4ON6int+tHv/S34NpXQxTKMn6Oo/qy2N/dlsfk+RVZ9Blxc+uPcvtJxXBqPV9m3dP8AEp4hLMAAAODFMYo4Us7yaT3RWuT7I+/YdsOnyZZ2pCNqNXh08b5J+Xa98PuXeU4VJRcemukovW8n6ufPLJ5bjxkp0LzXffZ0w5PSUi+22/mHQeHUA8L66jZU51K3qwi2+7d2vYe8dJvaKx2ueXLXFSb26ohWNEtKnfydLEWlNtuD2J5vPodq3cVz22Ot0Po46ePq7fypuGcV9NaceXr7Px8uzzvbirXoAAAAAAAAAAAAAA3ltAoelGmDm3Swd5R2Sqra+UOC+94cXdaPh8R6+X6fn8MzxHjEzM48E/8A1+Pz9O9Sm89pbs7M785D6+AAAAAAWvRnS6Vi1TxNudLYpbZR/wDqPLat3ArNXw+uT1sfKfFe8P4xbFtTNzr39sfmPPuX6rfUqUVOrUgoNJqTlFJp7GnvKOMV5noxE7tPbPjrXpTaIjv3Ql/ppbWuqi5VZcIrV+p5LLszJmPhua/Xy+KuzcZ02PlE9Kfd+1XxPTWvd6rXKlH7vWl+p+5IssPDcVOducqXUcbz5OVPVj6z9f04NHsNljlwlVblHPpVJNtvorbm+L2d/I7arNGDFvHyRtDpravPEW5x1zPu/fU1lLLYZhuX0ABUfhGvfQ0YUo7aks3+GGT9rj4FpwvHvkm/d/Kj47m6OGMcf1T9o/ezPU+jrjqaL1k4mYneGi6I6UK/So37yrL1Zbp/7vaUOt0Po/Xp7Ph+mu4ZxSM8Rjye14/taysXQAAAAAAAAAAAAFG070gyztrN/wDckuf1M/b4cS54dpP82/y/P4ZvjPENv+3xz8fx+fp3qOXLNAAAAAAAAAAAA9LahK6lGFvFylJ5JLezze8UrNrdT3jx2yWilI3mWr6NYKsFpdHU6ksnOXF8FyW7ve8zOr1M5779nY3Gg0VdLi6PbPXPnshLEVOAAGc/CNW6dxCO6NNeMpSz8ki/4XXbFM+9kuPXmc9a90fzKqFmo31Po647T4+xMxO8L5otpequVLF3lLZGo9j5T4Pnv9tLrOH7evi6u78NRw3i8X2x5559k9/x9/n43QqGgAAAAAAAAAACO0gxL5JoTqfWSyiuMnqX9exM76bD6bJFPOyLrdTGnw2ydvZ8exkNSbqNuo822229rb2s1URERtDBWtNpmZ65fk+vIAAAAAAAAAAdNhYTxCXRtlnxbeUUuMpPUkcsuWuON7O+DT5M9ujSPxC9YLGz0ai3Wr051nqlJPptfdio5tL2+SptROp1U7RWYr9PFpdJGj0Nd7Xibds9fyjbd8vtPaVPNWVOU3xeUI+9+SGPhWSfbnb7mbj2GvLHWZ+0efk5sGv7rSip/Fl6O3j66p5wz4Q6XrZvfk9najpnxYNLTlG9p6t+fz7nHSajU6/J609Gkde3Lf3b9fx9y5fFYfYj+lFT07d7Qejp3Q9jy9sy+EBZXbz+xD3mh4Z/cfNj+Of4n5R/KtlipgABZtG9LZ4ZlTvM50di+1Hs4rk+4rtVoK5fWpyt4rnQcXvg2pk51+8fpodje07+CnZyUovevY1tT5MocmO2O3RtG0tXhzUzV6dJ3h0Hh1AAAAAAAAKF8JN70p0qMXqSc32vVHwSl4l3wrH6tr/JmOP5vWrij4/xH8/VSy3Z0AAAAAAAAAAAAABI4HhE8ZqKFvqS1ynuiuPN8Fv8WR9RqK4KdK3070vR6O+qydGvV2z3eexq+HWMMOpxp2qyjHxb3tve2ZnLltktNrdbc4MFMNIpSOUOk5uoBnvwk0OjWpT3Sg498JN/zoveFX3x2r3T4/7Mrx/Htlpfvjb6T+1QLVQAAAB1YdiNTDZdOym4vfwfJrY0csuGmWvRvG7vp9TlwW6WOdl7wTTandZRxJKlP7X1H37Y9+rmUuo4benPHzj7/tp9HxrHk9XL6s/b9eea1QmppODTT2Na0VsxMcpXUTExvD9Hx9AAAAAAynTOr6W8rcF0YruivfmabQV209fPaxHF79LV3923ghCYrQAAAAAAAAAAAAJXAMCqY1LKj1aafWm9i5LjLkRdTqqYI59fcn6HQZNVblyr2z57Wo4XhtPCqap2iyS2ve3vcnvZnM2a+W3Ss2em02PT0imOOXi6zk7gACt6eWHxu2coLrUmpfl2S9uf5Sw4bl6Gbae1U8Zwel002jrrz+Xb+fkzI0TGAAAAAASGF4zWwp/4ObS3xeuL/K/atZwzabHl9uEvTa7Pp5/6duXd2LfhmnkKmSxODg/tR60e3LavMqs3C7Rzxzv8fP4X+n49jtyzRtPfHOPz4rTZYhSv1nZ1Iz7HrXatq7ytyYr452vGy5xZ8WWN8dol0nN2AAADItKVld18/tv3Go0f9xX4MLxP/FX+KLJSAAAAAAAAAAAAD1tYqc4Kexyin2NrM8XmYrMw6YoiclYnq3htFvQjbRULeKjFaklqRkrWm072nm/Q6UrSsVrG0Q9Dy9AAAB+akFUTVRZppprintR9iZid4fJiJjaWQ6QYW8IrSpy9XbB8YvZ3rY+aNTps8ZscW7e34sHrtLOmzTTs7PgjiQhgAAAAAAPsJODTg2mtjWp+J8mImNpeq2ms7xKZstKrqz1Rqua4TXT831vMiZNDgv8A07fDksMPFtVj/q3j38/3903a/CBJZfG6KfFwk4/taftId+Ex/Tb6rHH/AGgn/Mp9J8+KVt9Obap86qkO2Ka/a2RrcMzR1bSnU45prde8fL8bu2lpVaVfVrJdsZx9qONtDqI/p8EivFNJbqv4x4woGl1SFe6qTtJxnCfRacXmvVSa7c0/EvNFFq4YraNphl+KWpbU2tSd4nbq+GyHJauAAAAAAAAAAAB7WSzqU19+PtR4yexPwdcHPLX4x4trMg/RAAAAAfFJSzUWs1qfLVnr7mj7tL5ExKJ0lwSONUujqVSObhLg+D5PV5PcSdJqZwX37O1C1+irqsfR7Y6p89ksqubeVpOULmLjOLyaf9+ZpaXresWrPJh8mO2O00vG0w8j28AAAAAAAAAAAAAAAAAAAAAAAAAA7MHh6S4oLjVpr96OOedsVp90+CRpI31FI/1R4tlMm/QQAAAAZtpfcVMNvpztJyg5RpvNPLPKKWtbGurvNBoaUy6aK2jfbdkeKZcmDWTfHO28R4bfw9rDTyrR1XsI1Oa6ku17V5I8ZOF459idvu94OPZa8slYn7frwfcaxyzx2K+Mwq06qWqooxllyeUs5IYNNqNPPqzEx3eYetVrtFq49eJrbv2j884VGSybyefMtIUExtL4fXwAAAAAAAAAAAAAAAAAAAAAAAAJjRCl6a8orhJy/TFv3Iia63RwWWPCq9LV089ktZMw3AAAAAKD8JNr0Z0qq2OLg/yvNf5peBd8KyeranzZjj+L1qZPdt/P8yphbs6AAAAAAAAAAAAAAAAAAAAAAAAAAAAtfwc2/pLic3shTfjJrLyUir4pfbFFe+V7wHHvntfujx8y0YoWsAAAABEaVYb8qW0401nOPXh+KO7vWa7yVo83ossTPV1Sg8S03/Eae1Y6+uPjH56mSmoYQAAAAAAAAAAAAAAAAAAAAAAAAAAABonwc2noqE6j21J5L8MFkvNyKDimTfJFe6PHzDW8CxdHBN++ftH73W0rF4AAAAABmum+B/J9R1bdfwqjz/DN62ux7V3rcaDh+p9JToW648GQ4xofQ5PS1j1bfaf2rBZKUAAAAAAAAAAAAAAAAAAAAAAAAABLPYfH2I3bJg1n8n0KVPfGKz/E9cvNsymfJ6TJa/fL9A0uH0OGuPuj79v3dpxSAAAAAAPG7tY3sJU7mKlCSyaf97eZ7pe1LRavXDnlxUy0ml43iWXaR6PTwWWeuVFvqz/llwl7fFLR6XV1zx3W7mL1/Dr6W2/XXsn+J9/ihSYrgAAAAAAAAAAAAAAAAAAAAAAAAmtD7D4/dU1JdWHXl+XZ+7o+ZD12X0eGe+eXn5LLhWn9Nqa90c/p1ffZq5mW3AAAAAAAAPxWpRrxcayUovU01mmuaPtbTWd4ebVi0dG0bwpOOaDbZYM//HJ/5ZP2PxLjT8T7Mv18/wAM7rOB/wBWn+k/xP5+qnXlnUsZdG8hKD5rLPse/uLXHkpkjes7s/lwZMM9HJXZ4HRyAAAAAAAAAAAAAAAAAAAAAANI+D/DfilB1ai61V5r8Ec+j4633oz/ABLN08nQjqjxbDgmm9Hg9JPXbw7PytJWrkAAAAAAAAhNK8Sq4TSjVslGSUspqSb1S2PU1lr1d6Jmjw4815pf5K/iWpy6fFGTHETz57/7+d1ajp/U+tRh+qSLD/lNP/KVPH9oL9tI+rnu9N6tynH0VHovapRc/a8vI6U4ZjrO/SnwcsvHMt426Ebe/mrVxWdxJykorPdGKgu5LUWFK9GNvHmp8mSb26UxEfCNvB5npzAAAAAAAAAAAAAAAAAAAA78Dw14rWhShsbzk+EV6z93a0cNRmjDjm8+ZStFpp1GaMcfP4drYKdNUko01lFJJJbElsRlZmZneW+rWKxtHU/R8fQAAAAAAADwvbWN7TnTr+rNNPv3rme8d5paLR1w55cdctJpbqlj2JWUsOqTpXHrReXatzXJrJmqxZa5aRevawOowWwZJx27HMdXAAAAAAAAAAAAAAAAAAAAAAA0vQbB/k+j6Suv4lXJ81D6q79r7uBnuI6j0l+jHVHi2PB9H6HF07e1b7R2flZiuXAAAAAAAAAAAV7S7R/5Yh07fL00F1d3SX2G/Zz7SdotX6G21vZn7e9VcU4fGpp0q+3HV7/d+GYzg6baqJpptNPU01tTXE0cTExvDGTE1naet+T6+AAAAAAAAAAAAAAAAAAAAWHQ3A/lWr066/g02nLhKW6PvfLtIGv1XoqdGvtT9ltwnQ/8Rk6do9Wv3nu/P7agZxswAAAAAAAAAAAAK/pLoxDGOvRyhWy9bdLLYpf129uwnaTW2w+rPOvnqVev4ZTUx0o5W7+/4s5xHDqmGS6F7Bxe7g+aexl/izUyxvSWS1Gmy6e3RyRt/LkOqOAAAAAAAAAAAAAAAAAHZhOGzxWrGnbbXte6MVtk+X+hxz5q4aTeyTpdNfUZIx1/2hreG2MMNpxp2y6sV3t72+bMvly2y3m9m6wYKYMcY6dUOo5uwAAAAAAAAAAAAADyubaF3FxuYxlF7pJNeZ6pe1J3rO0vGTHTJXo3jePeq+IaCUa2uxnKm+D68fN5+ZZYuKZK8rxv9lNn4FhvzxzNfvH5+6CuNBrmn806c1yk0/Br3kyvFMM9e8K2/AtRHszEoG/sZ4fPoXaSktqUoyy7ei3l2MnYstclelXq+aqz4L4LdC/X8Ynwcx0cQAAAAAAAAAAAAPaztZ3s407WLlOTyS/vYuZ4yZK0rNrdTrhw3y3ilI3mWq6O4JHBafRjrnLJzlxfBfdW4zOq1Ns9956uyG30OippcfRjrnrnz2JYjJoAAAAAAAAAAAAAAAA8bu7hZRc7uSjFb28u7m+R7pjteejWN5c8mWmKvSvO0KLj+msrjOGEZwjsdR6pP8K+r27ewudNw2K+tl5z3M3reN2tvTByjv7fl3ePwU+T6WuWtstepn5mZneXw+vgAAAAAAAAAAAPexs5381TtIuUnu97e5cznkyVx16Vp5O2HBfNeKUjeWo6N6PwwSG6VWS60/5Y8I+3wyzmq1ds9vd3NnoNBTS077T1z57EyRFgAAAAAAAAAAAAAAAR+IY1Qw76XVimvq59KX6VrO+LTZcns1Rc+swYf7y0R7u36daq4pp5nmsLp/nn7or3vuLLDwrtyT8oUup492Ya/OfwqF9fVMQl0r2cpy57uxbEuwtceKmONqRsoM2oyZrdLJbeXOdHEAAAAAAAAAAAACSwXBauMyytV1V6036sf6vkiPqNTTDG9uvuTNHocuqttSOXbPZDTcEwWng0OjbLOT9ab9aT9y5Gd1Gpvntvb6NlpNFj0tOjTr7Z70kR0sAAAAAAAAAAIPGcSucMzlChGtT4xk1Jfijk/FZ9xMwYcOXlNujPvV2q1OowetGPpV908/pz89yB/wCIT/6df+z/AGE3/lP+v7ftV/8A6H/1/f8ATzn8IE383Qiu2bfuR6jhNe232eZ/tBbsp9/04q+nFzV+b9HDmotv9zaO1eGYY6958+5GvxzU26to+X5mUTd45cXn0itNrgn0V+mOSJNNLhp7NYQcuv1OX2rz4eCPJCIAAAAAAAAAAAAAA+wg6jSgm29SS1tvgkfJmIjeX2tZtO0da4YDoTKvlPF84R2+jXrP8T+quW3sKrU8Sivq4uc9/nz8Wg0XBLW9bPyju7fn3ePwXu2t42sVC2ioxWxJZIpb3teelad5aXHjrjrFaRtD1PL2AAAAAAAAAAAABBYzorQxTOWXo6j+vHVm/vR2P28yZg12XFy647pVur4Xg1HPba3fHnmpOK6JXGH5uEfSw+1DW++O3wz7S4w6/Fk5TO0+9ndTwjUYecR0o934QL1bSaq5jYPr4AAAAAAAAAAAAB+qVN1Wo0k5SexJNt9iR8mYiN5eq1tadqxvKzYToVWu8ne5UocHrm/y7u99xXZuJY6cqc5+y503BM2Tnk9WPv587LthGBUcIX+Eh1t85a5vv3diyRT59Vkze1PLu7Gj0uhw6aPUjn39vn4JMjpYAAAAAAAAAAAAAAAAAR+I4LQxL6ZSi39r1ZfqWs74tTlxezZGz6PBn/vKxPv7fqrN/oDF68Pqtfdms/3LLLwZYY+Kz/XX6KbNwCs88VtvdKBvNErq1/5fTXGDUvLVLyJ1OIYLdu3xVeXhGqx/07/Dzv8AZD3FtO21XMJQf3ouPtJVb1t7M7oF8OTH7dZj4xs8j25gAAAAAdNth1W7+jUpy5qMmvHYcr5sdPatEO+PTZsnsUmfkmbPQu6uPnYxpr70ln4Rz88iJfiWCvVz+H7WGLgmpv7URX4z+N1gsNA6VLJ31SVR8F1I+9+aIOTimSfYjb7rXDwHDXnktM/aPz91lscPpYesrKnGC5LW+17X3lfky3yTved1vh0+LDG2OsQ6jm7AAAAAAAAAAAAAAAAAAAAAAAD41ntAjsQwujOLc6NJvi4Qb8ciRjz5InaLT9ZRc2mw2jeaRv8ACFDxy2hSz9FCK7IpFzp72nrlnNbix1idqxHyVwsVG9bZdKSzPF+p1wxE3jdc8EsKVXL0tKD7YxfuKjUZbx1Wn6tLpNPit11j6QuFvYUrf6PSpx/DCMfYirtlvb2rTPzXVMGKns1iPhEOk5uoAAAAAAAAAAAAAAAAAAAAD//Z"/>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400" y="5434682"/>
            <a:ext cx="533400" cy="432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ttp://www.maeap.org/uploads/partners/_pthumb/MSPC_vertical_logo_White_CMYK_Hi_Rez.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4570" y="0"/>
            <a:ext cx="1524001" cy="183931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 descr="data:image/jpeg;base64,/9j/4AAQSkZJRgABAQAAAQABAAD/2wCEAAkGBxQSEhQUExQVFRUXGR4aGBgXGBsYGRwcHBgXGRwcHBwdHyghHRslIBUWIzEiJSkrLi4uGB8zODMsNygtLisBCgoKDg0OGhAQGzQkICY4LCwtLCw0LCwsLCwsLCwsLDQsLywsLCwsLCw0LCwsLDQsLCwsLCwsLCwsLCwsLCwsLP/AABEIAJQA8AMBEQACEQEDEQH/xAAcAAEAAgMBAQEAAAAAAAAAAAAAAwQBAgUGBwj/xABJEAACAQIEAgUGCggFAwUBAAABAgMAEQQSITEFQRMiUWFxBhQygZGSI0JSU1SUobHR0gcXJGJygsHTFjOTsvA0g7NDc6LC8RX/xAAaAQEAAwEBAQAAAAAAAAAAAAAAAQIDBAUG/8QAOxEAAgIABAIJAwMCBAYDAAAAAAECEQMSITFBUQQTImFxgZGh4TJSscHR8BRCBSMz8SRTYqKywkNygv/aAAwDAQACEQMRAD8A+40AoBQCgFAKAUAoBQCgFAKAUAoBQCgFAKAUAoBQCgFAKAUAoBQCgFAKAUAoBQCgFAKAUAoBQCgFAKAUAoBQCgFAKAUAoBQCgFAKAUAoBQCgFAKAUAoBQCgFAKAUAoBegOJxjjixOIyGuQDmGoAJ3PcLVxY/So4csj9TaGE5KzOG4/G5IVgSOXaLcu21TDpcJOkw8Jrc6vTjLn5WvXVmWXMZVrRR4txHokc/ukgjttWGPjZIt9xeELaKWD42UtHiSFfSx+KwNrG/tvWGH0rL2MbR/kvLCvWBPxDjwjdECF81723sOY7fCtMXpeSSildlY4Vpst8NxyyqGRgwP2c9a1wsWOIri7Kyi4vUq8S4+kJytqxGgGp3t+FZY3S4YTp7loYTlsVsDxaUGRZVGe6kAbDPoF8dPvrPC6RNOSmtdPctLDWlF3G8WSCO7G55KNz6vZW+J0iOFC2UjhuT0OOvlFoHyPkJsX79woHPxrj/AK3RSp1zNup4HT4TxrpZDGUcG17sLadtjrXTgdKzzyUzKeHlV2dmuwyFAKAUAoBQCgFAKAUAoBQCgFAKAUBzeMcTSELmcKT934VzdIx4YdZnRphwctjiy+UIdXyo7KptnU93O2vrrjfTFJOk2lxRqsGmUJOLWaORMwbb4XYo25NtLXG42rCXSFcZLfv5M0UN0/Yk4gqrGQ3RqGbMjI1wpYajkQD2jTWrYqjGDzUr1TXBsiNt6EU3DyJuiMrIir8Ex27Qp+2qSwX1mTNSW3ySprLdeJFjWnEZ6Y9UnKCPisgI5cmGl6riPFUH1nh4NfuTHLfZLUuIjEYfOJVMbIFe2dc1tDbfa17Vq5wyZrtVWu6srTutivgI5IpgXILxqCEO5UjYH5QArPCjOGJ2tWlt3fuWk046cSSCcYSVSSfhIyzgbZjcj76tGa6PiJ81b8SGusiSYbMwZpMiySmNkY7ALqD6tatC3blWZ015EOlotlZUxMxEzmFjIQuYsTp1dTYdg29tZTm+sbw3b5+BZLsrNoW8Fg1idgPhJujFgTaxNwdTsBp6q0w8JQk61lRWUnJckbNN0Sp0j9C6A5Y+jzL2X363jfS9S55EszytcKtfIq261OtwLDE3kla8sg1AOyjYd29dfRcN/VN9p/gyxJcFsdsMBYX7q7bS0MSSrECgFAKAUAoBQCgFAKAUAoBQCgFAed8poXssigF0N1sAdOYIO48K8/pkZUprdbG+E1szkYbiisDI0oWRur0aqLHsLX9L7LX3rkhjxfbcqfL9+Zq4NaVoUsZxAOiLIEco3xCR1SdV2ty3FYYmMpRSlTrkXjGnaLeFwUGfOhlVCps5U2Q9tyLEHUa9lbQwsJSzRtLnWxWUpVTK+IheJFZlWVS9xp1RlupW3ySNRbYis5xnCKclmV+XL0fDkWTTemh0IWLhGWG0JbMwBDWtzA38RXRFuSTjHs8f5+TN6Wm9SBBlJQxpJFIzdFchSCNTZvXp4VRaPK0nF3X+/wCC3feq3IcW2YRzSZukLEMANQq3W1vG1/GqTdqOJPe9fBfzUlcYrYxLEHjRLlsr3lYG9gTkWx8Nh40lFSgo8nr+F8BOnfoSYzEOJliWNXdBlQsL/vXsdASLeFqnEnJYigoptaKyIpZbssQxCN8ilelliOcsbWJJucvPQ6AfJFaRjkllX1Na/wCxDdq3sjZ8qOsRjid22dXINwPSY2LKal1GSg4pvnfu+KI1auznJwuYoJNCXbqg3ZiO252ArnWBiuObn5s0c43Rdlxs+HtHYPYXfJmJudgx5fhWzxcXB7FXzq/cooxlqZwPG5HcCKMuRzLAG3MnSwJP3CmH0ucpVCNiWEktWXI/KNszZ1ZApsbAuote5uOQ/wCWraPTXbzKq816lHgqtD0eGnDAEG9/+eqvRhNNGDVE9XKigFAKAUAoBQCgFAKAUAoCOaXKL1WUqJSs8p5Q8WD2Cy5Qps6D0991PaPVXl9L6QntKq3XHyOnCw63RHgMPHdmhXpEI+EMuijmLHL6WpvpVMKELbw1a43/ALbkyb2lp4EUpUQBnhWyt8HZgSwzbbXKnlUOlh3KO23eSrzUmaNOUzlHk6EAExglWAYkaZhoBzHfVXJwtxbyrWuOvjyJq6ta8y5FC6GIxw5I1bNlZwWNxbqj1331raMJRy5I1HlevkUbTu3qc2SFYkSTKXSXNdQzJbU2OncDoeyuZxjhxU0rUr4teHsaJuTrijedB0MqlSFjS8YYa9cnW/MLrY/vVMkurlFrRLS+/wDb9SF9SfMilx6ojBGzs7KSWGpUAdU+sHxvUPGjFNRdt16d5Ki29TC43pGIEeQS5c2W5vlJuVAG9iahYmeVKNXV+XInLS32MBJEC4gBmAJNywNgbZb872FjeoqcKxVr5+nyNH2S5530cQCdFLmPWupuL823BA7SRW3WZIVGpfzjuUy29dDZcB0YAkbo0ZQoePKb6m+YkDU39Y0qVhZFUnSqrVe+gzXtqaYgomVWGeSMdVluyOu3W1OW+3ce2om4xpPWS2e6a/QlW/BmzzzaDDxvF0guVJBGvxl5qTrRyxNsKLV8NPbkRUf7nZzeHh4wxtIiHeRfi2uL94ua58LPBPdLmuH7mkqZ0IcWhis0mZQRnQWUsO0HcgdnOuhYkXh6u0t1zKOLzaIt+TozTXgLLABYiTUXPJK06JriXh/T3/oUxdI9rc9fXrnKKAUAoBQCgFAKAUAoBQGsjhQSdgLmobpWwjx2KxkuLU5FtErasz5Mw7L9hHbXkTxcTpC7K7PO6s61GOHvuRxwxJkaOF3EvVyPba17gnXTt2tVVDDhThFu9KZNye72Ks3D7iQCOyx3OYP1Tpcqb7kdorOWDeZZdF36eDLKe2pM2KeN8+pDL8EZrgrpqotpm76s5zhLNzWmbh3eJGVNV60b4eeKXIrqWkcenJ1VA19E32v7atGeHOlJaviyGpR22IBCuHObXERDRtcgB7tSGJ7KzyrA1+qPHhX7lrz9zOkYzEcxTJEyN1QcwUtYXCjkdtOZrpy5NaqNPTlfcZ3el6nA4jBIhVGcuFOVbnQNYEr6tB6q8/GhOLUW74Lx5G8WnqW8Vh1ZJMotYdKnbYnLIn8pFbTgnGVL/qX6ryKRbTXp+xDgGdwChC+bqzFjscxuB9lUwnKWsXWVN+pMqW/Ehm4lLJ0luqri7qPR8ddrk1SWPiTzVonuWUIqjo4XioGUYaMiRjZkOqtpve+9dEOkJUsGOr4cDNw+9laSM9L0Uk9lY9YIbovYBc2/Cs5R7eSU9Hy2RZPS0ibDYNI1bMxBjks6gjrD4rAb6X76vDDhBO3s9Vz5MhybenEsthRI0iJMzM4zI4f0hY9Rh3aj11q4KblGMtXqne/cVuqbRKis/RAMskTD/Laws626pIG/ZccjVknLKlrF8HzXAjRXzKOPwJa8yxqqpoyIesCNybixPhWGLgt/5kVSW6W5eMq7LZFgZ5EXpWDNESLsjZSD93qtVcPEnGOd6x7mTJJulufQIGuBffwt9le9F2jhZJViBQCgFAKAUAoBQCgFAayXtoL91Q9gjwflBhBG5ykAsR8GuY38RsRXh9Kw1CWm74KztwpWv1NoBipc0quoYDKQRlKjuBFgDbfupFdIxLmnT25UHkjoaDEE9EM8JReVyBc63fnuNe+1M77OqpfzUmt9GSLxmQdK7ZGc2AbNbKOeRd28QeVSukzWaTq/wu5cSOrWiILRyMejjchVOyhi2bm4vp21TsTbyxendvfMnVLVkEcbNDGDMMmbIV0uhO3eVOl6zjFyw4rNptXIs2lJ6G0UwgzRTwlmG12Nh2WG1u8VMZ9VcMSN+ZDWbWLNwhaBgTcsvSof3kJVx7CKtTlhNN7rMvFbjaXsTYN80sanaQG3/cQhh7yg1fDknOK5/qtfdFZKovu/QoMcmGC85JDfwj0A9pNc77GClxb/ABp+TTed8v1LWD4eXSKMaNMxdj2Img+9j7K0w8FyjGC3lq/BFZSpt8iV1Ad1h6pkuA3yIlFmbxax9Q76u0lJrD0v2it35lb0uXD8lThXE0hjktFmZtnNrAHYEEfZzrHAx44UHUdef4Lzg5NakWLw4iAzn4YkNYWCoN7Edp7OVVxILDVy+rfuRMXm22LkUsU/Ss6hHumXLpa5sSO+t4yw8XM5KnpRRqUaSJDw4CRoxGWf4r5yo6wLKSB8ca+yrdSlNwUdeDv+akZ9LsqSCSN5BKmaQqNSdRbZhbQ7Vi88JSU1cv5qX0aVPQvHEYeQi6OUdSSq3ujDcqBpY35dlb58Gb2dPhyfd4lKkuJ6DyXMmQh1IUegxABK8rgc/wAa9DobnlqS8HzRhjVeh267DEUAoBQCgFAKAUAoBQFbiOIMcbMqlyBoo51nizcINpWy0VbpnjcPiCzdLJMRPfKka6Wv8q/xSa8eE7fWTl2tkv3OtqllS05m+LxkKzZpG6Uxof4WcnZQNABb7atiYuGsS5PNS9X3ERjLLppZp57DGEjtmU9aUqPSbfKO0XsOwAVHW4UEobrd1xZOWT19DLcbBVnMZDO2VX0IVByB7dTppT+rTi5Vq9L5IdXrVlccScufNVyLlCDQXtewPcbn7az66TlWCqVUTkVdspoVChJkNjfK6+mutj/EL8jWGijlxV4Piv3L63cWXeOyZ442LFmHVDDVGHb+4+guprfpTzQjK9efB/symHo2jp8HRGcIdFdelj7sylZE8L104Ci5ZeD7S89GjOd1fk/0OTg1y+bHnHO0Z9oI/rXJhqur7pOJrLXN3qzEmHyviL7rmCD953yi3hRwqU/OvFuhekT0HD1ySDLzIiXuSIdc+tj91d+Ess9PBeEd/cwlqvf1ORL1ldlsGnYqvYsMe58DpXI7km1vLRd0UarSu78s3TDCGNOrmZbSEfKkfSJfVqassNYcFpda+LekUReZv08uJZi4OIklknfrsLZiL2J9IqOZN7DwrSPRlhxlPEer4/miHiZmlFECeTDyqCiiFQNMxLO3e3IGs10CWIk4rKu/V+ZPXqL11MzszPJDMMskjoVZdrAWuPYPbVpOTlLCxNG2qIVUpR2RFKsccsbAMHz5WW3VbWxKN3f1qkskJxkt7prn4Msraa4HtYoABt46f81r2VFHG2SRoBtVkqIs2qQKAUAoBQCgFAKAUAoDDD1UYKMnCY3IMgzkbZtvZ+NYS6PCTuSsusRrY0k4FAQR0ai+9tP/AMqH0TCaaykrFlzKmM8mYzZoT0TrqCNRescToMHrh6NFo4z/ALtTznEMIzl1ZQs6DMQvoyrzIHyh9tedi4bk3FqpLXukv3OiMkqa2/BWw8giMTHVJY7NbsuQT4g2NZxksNxfCS1LNZrXIozSsfSNxc6+JFyPvrCUm/q/nMukuBbkwLp0wB0Rgsg/dPot4fdWrwpQzpPbR+HBlMydF6KKQR3UfCYWQ3H7h1PqupreMZqGn1Qb9GVbV67MBw3SFdvOInH816m08zX3RfqRtXgyz5RosWIjbsDP4kNcD22rTpaUMWL8WRhW4tHRnToYW1BkEaxqOYLnf1t/trokurw3zpLzf7szTzS7ivBhAZMnxRaJf4I7GQ/zMQvtrOOGs+XhsvBb+r0JctL8/XY6cWD64eQgWu9r/GOl/BVsPWa6Vh9rNLx8/hFM2lI1wEPnDidx1B/kqf8Aee88qjCh10utlt/av1EnkWVeZ267TE5/FuGLMo1yupurDcH/AIKwx8BYq5NbMvCbieZ8zxDLLC0YYhw4a9tSbmw2IP8AWvN6vGlGWG1bu7OnNBNSTPZwrZR4V68VSOR7m9WIFAKAUAoBQFfz6L5xPeH40AOPi+cT3h+NAY8/i+cj94fjQGfPovnE94fjQGPP4vnI/eX8aAefxfOR+8v40A8/i+cj95fxoB5/F85H7y/jQDz+L5yP3l/GgON5SmNlEqSxiSLrA511HMb1x9LwXJKcfqjqa4U6eV7M83w3FwyRqGkiGVpFtnXaRcwtrsGWuDAw3OCtbWvVWdE3lfp7FaKSFo1vJHfoTu6+kz27ayjgOWGrX9vu2Wc0n5l08ViWSF2kjKyIYphnXl1Sd/A+qtnanGTWjVS8tCmjTS4aotJxNIZWYyxEtF1uupDFDa+/NdfXWyU8PEba3WvfX7ldJRrv/Jy8PiYozMgljsJY8vXXYOdd+yuOOHKDnFLjH8mjknT7n+C95U8VgaeJ+kRlAubOvJtt+6ujpuuLGVNr5KYP0tEXCuLpPiQZJYwM5kPXFtBZRvyv9pquA8TFxrkuN/sTOow08Du4jjmHXOYpYukJEakutrm5J32F7k867pyq8i12X8/JildXtucPEcdjlcr0yESMsdy40jU6nfdyb+ArgniSxJVrTaX/AOV+5soqKvlr5/B7pcXEAAHSw26w/GvbSrQ4zPnkfzie8PxoB55H84nvD8aAx53H8tPeFAZ88j+cT3h+NAPPI/nE94fjQDzyP5ae8PxoDPncfy094UA87j+WnvCgHncfy094UA87j+WnvCgPyfimVAvwcZLZySwudHIHOsknKUtXw/BpskbjDFoDP0UBRWyHqnMCedr7d9ZuS6xYbbvcmuzmoxgcL0qyssMAES5mJU7a6DXU6bUxGoOKbeuiEVd6bFZ3AsTh4hm1XqHXlprrWigntJlb7iafDsgu+ERR2mI29eunrqkcknSn7ku1uiGRgpscPECbWBS2+3PnV1BPVSZF9xs4tmvhohlNmvGdCdgddDUKKdVJ695PkbxwMy51wqFe0REj1a6+qoeRPK56+KGrV0RRHMcq4eJj2CMk+y9WcVFW5P1Cd7IzCc5smHiYgXOWMnTt32qHFR1cmvMJ3sjCSAgkQQkAXJCbDtOu1WceDk/Ui+4lhQMkjiKC0eXMMhvZjYEa7XFUlpJRbetkrVN0SLhrwGfoYMgbL6JvfttfbW16jMlidXmd7k12c1GvQdRGEEJz5sqhCWslrm19taWk2sz0r32HC6IEcEEiCIgC5smw7TrtWjjWjk/UrfcTphXIBGEQg7fBnX7apmgv7/ctT5ESi5KjDxFhe4EZJFt768qs6q3N14keRtBGXF0w0bAaXWMn+tRKo6Sm15hW9kJ4ygBfDRqDoM0ZH9aRaltNvzD03RYTBrkR2GEQOCVDKb6Gx276zcu04rM6LVpehpNhCCoWCCQOCymNCwIBsefI71MZRadyareyGnyIZ4yli+GjUHYmMge29Xjll9M78yHa3RumHdlzjCIV3uIja3aNdRUNwTyueviNauiGFw5ASCJidgsZJPsNWlHKrcmvMhO9kSTRlGCtho1J2BjIv4a61Ecslan7ku1wNpIHUEthUAG5MR08dahOLdKfuTryNIpi18sMZsLmyE2HaddBVnFLeT9SLvgZSckEiGMhfSIQ2F+3XSjik6cn6i+4JMSCRDGQvpEIbDx10o4pOnJ+ovuJcJIHzdRAVKEFQQdXAPOoacZR1fH8DdMi4ntH/P8A+Q1aH1S8vwQ9kXuH4oRwRlwTG8zpJ/CyLf1jQ+qsMSDniNLdJNeNl4uoqyzAnR9Jh1YOI4JGdl2Z2y6+AUADxNZyeesVqrapclqWWlxXI1wht5vYhXOGYRMdAHLG2p2Nr2PfUz/v5ZlfgQuHgczzHEKshKyIMpzlyVBHZr6R8L10dZhNqqfKv5oUyyRa4w8YdA8bs3Rxah8vxRbTKaywFNxdNbvh8lp1eq5FjiIF8aXBKDExZh3XN/sqmFdYWXfLKiZf3XzRjE4SV8QzkTMpN4nhtlC36tiTlVQOWm1THEhHCSVXxT9+8OLcr/BrEvQNLJ01nZykUhUtmym8j9Xtuo9ZqW+tUY5dKtrauS1C7Nu/A3CGKWWWAkK8LSRkDa5GYW7Abi3Zaq2pwjDE3TSY2ba5ESojw4iaMBboBJGPiMXGq9qNr4WqzcozhCWuuj56ce9e5GjTaKXBJQJcjehKDG382x9TWrbHi3C1utfQrB61zOmq5Zhgz830LdnSHr5vftXPvDr1zzeW34L7PJ5GcMbYxYwCRDG0dhzKo2f2sTSf+g5fc0/fQL665FDhrxmHEZI3U9AdS+YWuNLZRW2KpLEhmd68q/UrGqdLgW+J4YsIrQTOehSzKTlvY20A5eNZYU0s3aS1ejLSW2hHw4nDr0jP0cjtoGQtdEPXBttmOngKti1ivKlaXfxe3oRHs6shfCCLFRBLmNnR4zqLozAj2beqrLEz4MnLdJp+JFVJUUceT0st7/5j7/xtW2H9EfBfgrLdnTxM4TD4XNEr3R7Fswt19haueMXLExKlW34Lt1FaGeGYsyOwKAIkEgCJ1bA2J111J50xcPLFa6trViLt+TGGeMQ5lRihkQYgM+cqobMpAsNGGYX7iOdJKbxKb1p5aVXpr6BNV+TXH4PFtOzqHYliY5EPUy36pDbKoFtO6pw8TAWGk6709+/QSjPNZZxZ6TzlcNYyGRS+TQugSzZO1c9yQN71nDs5Hi7U6vg70vyJet5SEYMokRJmX4eO0clhcki7KvpWFreur9YpSlts9V+HwIy0l4k0Tr0+IMaP0yFyqtISrasH0tuAbgc6o0+rgpNZXXDbkSqzOtyHhbrho0ZnytJYsCrNeEaZdPlXJ9Qq+KnjSaSuv/L4IjUVr/ESYWPzXzkMC0JMQJ+VE5ex8QNfFarN9dka0lr5SVErsXy09DPRiKHEwKwfLGrSMuzMXGX1BfvNReecMRqrdJeWo2Ticzhf/qf9v/yCuqf1R8/wZrZnr5f0d8QawbBlspaxE6rozFtrGmSVtp793yMyoib9G+P+gv8AWU/LU5Z/d7fJFrkaj9HGP+gv9ZT8tMs/u9vkWuQP6OMf9Bf6yn5aZZ/d7fItcjJ/RzjzvgXNu3Ep+WmWX3e3yLXIfq4x/wBBf6yn5aZZ/d7fItch+rjH/QX+sp+WmWf3e3yLXID9HGPtbzF7dnnKW/20yz+72+Ra5GP1cY/6C/1lPy0yz+72+Ra5FfG+Q+LhAMmDdQTYftCn7MtZYuJ1SuckvL5LRWbZFeTySxC74NxoD/nrsdvi87VnLpMY7z9ufmWWG3w9yP8Aw1N9Ff8A11/LVf6zD/5nt8k9VLl7mf8ADM/0R/8AXH5Kf1mH9/8A2/I6qXL3Mf4am+iv/rr+Wn9Zh/8AMXp8jqpcvcsx+RWKLZRgnzEA26ddm2+LWqxk5ZVPXThz8yuWlde5lPIzFlsgwcma5FvOF3UXI9HsqFipyy5lfhy8xldXXuYg8jcVIbLhHY5c3/ULt7tIY0ZOozXPb5Di1q17mYPIrFuAVwbkHLb9oUel6PxedqmGKpK1Plw57cQ41uvc3j8hMYxAGCcls1v2hfimzfF5VaM7aSlz4ct+JDVcC+v6LseQP2QeBxS/kq+Wf3e3yVtcjP6rcd9FH1pf7dMs/u9vkWuQ/Vbjvoo+tL/bpln93t8i1yH6rsfa3mot2edC3syUyz5r0+Ra5D9VuO+iD60v9ulT+72+Ra5GT+i7H3v5qL9vnQv/ALKZZ8/b5FrkY/Vbj/oo+tL+SmWfP2+Ra5Gf1WY76KPrQ/t0yz+72+Ra5Gf1W476KPrQ/t0yz+72+Ra5GB+izHfRV+tD+3U5Z/d7fItciSH9GXEFuFwyLcrcnEBtFbNoMgqMkrTb27vknMqP0FWhQUAoBQCgFAKAUBhmsLnYUboHzLi/FGxD520HxV+SPx7a+Z6R0h40sz9OSPRw4KCpHQmiIjKm5dEDNfU9JJZYxf8AdW9dLjUMr1aVv/7S0XoZp63/ACluVsRwkjpMpvlkWJR8pyLnwArGfRqzVwaiu98S6xNr8RhsHm6dL5uiXq72DFwpIHt8anDwrzxu8u3jZDlVPmTJwbMzLc6PIo/kUEe2rroltq+LXoiOtpX4FvCYV1gikZjd5oiGub5LWC37BfatcPCksKMm93HXu5FZSTk0uTL3EMOM8CA9cdIGK6EsY7g33vtrXRiw7UIp66340Zxejfh+Tl49cqxspyBsPmOXqkkacu0sL9tq5cZZYpp12b002NY6t+J0pR+0MoFlVYOqNBcyb28K6Jf6zS2Sh+TNfRfj+DVMRZlO1pMQmmm4zD7qKdNPvmv1Faeh6LhbEwxEm5KLcnf0RXoYLvDjfJGE/qZarQqKAUAoBQCgFAKAUAoBQCgFAKAUAoBQCgOb5R/9NL/Db2kCufpf+jLwNML60fP+GIrSAv6C9dvBdbevQeuvAwUpTTlstX5HdN0tC/wzF55VzbyTCR/BASB9p9lb4OJnmr4yt+CM5xpacFR0OBT5kkmYWWIu473fX/4rYfzV0dFnmi8R7K35v9l+SmIqaiuNGPJnCWEgY2aRE172LsPuvToWFSae7S97YxpbVwstQYgCYC+vTTm3dlrWM0sRLvkVa7PkivBL+wYc9kqfY9ZQl/wmG+9fks1/myDsf/6Xdmt3XyVLb/re74H/AMJXxkYlTAj5V1PhmX+grPEisSOCuen4LReVzOxhGU4rFs2yCM+6Ca6sNr+oxW+Cj7WYyvJHzPP8WxNs4G4xDn1FAD95rh6RiVdfc/wbwjt4I9xwv/Ji/wDbX/aK9vB/04+COOf1MtVoVFAKAUAoBQCgFAKAUAoBQCgFAKAUAoBQEOLwwkRkbZhY2qk4KcXF8SYunaPmWOwTwMUfQ9vJh2jtFfNYuHPBeWX+56MZKStGmHfLmN9cpA9en3E1EHltktWXsTiwsCRLvkN7fKdgT7AoHrrfExFHCWGuXuyijcszOrhZbY7J8VSt/wCSMr/9q64S/wCKy8FXsvkya/y7OVFiAMTJJyvIfsYCuSM118peJo12EvAtY2TJgcMvMtm9lz/UVpiPJ0TDiVjriyZc41LkzyD0hiDb/RA/rW/SJZLmvu/9SuGr07v1OScYUjwpXdOkI9oArk6xwhhVwv8AY0y25X3EvDMWxM4jUu8gUBe4XuT3Wt7atg4rbmoK260InFaXwOxwzyWuekxBObPmyggg8+tp29ldeD/h9vPi73dcPMynj1pE9XXqnMKAUAoBQCgFAKAUAoBQCgFAKAUAoBQCgFAKAjlgVvSAOhG2tjuL99VlFS3RKbR53G+R0bZeicx2ve4L32tuwtbX2152L/hkHXVuvV/qbx6Q1vqcTiPk1NE3VBlXe6i3qIua48XoGLB9ntI2jjxa10Ky8RKTSSMpDNfqnQgtbt7Ky6/JiynJU3w8S2S4pI5qnTTsrmTpaGhax8+cgD0VAA8coBrbGnmaS2RWKovcUxOcSrz84uPcK/eK2x8TMpL/AKv0opCNU+46HknwcsxeVOoosoYbknex5DX210dB6O5PNNaLazPGxKVRZ7KOMKLKAB2AWFewkkqRyN2bVIFAKAUAoBQCgFAKAUAoBQCgFAKAUAoBQCgFAKAUAoBQEYhXNmyjMRa9tbdl6jKrviLKuN4VFIrhkXrakgAG/I37ayxOj4c4tNbl44kk9znp5J4ew0c9+c/0rnX+HYFbP1Zfr5nTwnDYo7ZEUEC17a+2umGDhw+lGbnJ7st1qVFAKAUAoBQCgFAKAUAoBQCgFAf/2Q=="/>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3552" y="84137"/>
            <a:ext cx="2582048" cy="159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hape 55"/>
          <p:cNvSpPr txBox="1">
            <a:spLocks/>
          </p:cNvSpPr>
          <p:nvPr/>
        </p:nvSpPr>
        <p:spPr>
          <a:xfrm>
            <a:off x="311699" y="3367325"/>
            <a:ext cx="8520600" cy="42815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1F497D"/>
              </a:buClr>
              <a:buSzPct val="100000"/>
              <a:buFontTx/>
              <a:buNone/>
              <a:tabLst/>
              <a:defRPr/>
            </a:pPr>
            <a:r>
              <a:rPr kumimoji="0" lang="en-US" sz="3200" b="1" i="0" u="none" strike="noStrike" kern="1200" cap="none" spc="0" normalizeH="0" baseline="0" noProof="0" dirty="0" smtClean="0">
                <a:ln>
                  <a:noFill/>
                </a:ln>
                <a:solidFill>
                  <a:srgbClr val="9F6D0A"/>
                </a:solidFill>
                <a:effectLst/>
                <a:uLnTx/>
                <a:uFillTx/>
                <a:latin typeface="Arial"/>
                <a:cs typeface="Arial"/>
                <a:sym typeface="Arial"/>
              </a:rPr>
              <a:t>www.CropProtectionNetwork.org</a:t>
            </a:r>
            <a:endParaRPr kumimoji="0" lang="en" sz="3200" b="1" i="0" u="none" strike="noStrike" kern="1200" cap="none" spc="0" normalizeH="0" baseline="0" noProof="0" dirty="0">
              <a:ln>
                <a:noFill/>
              </a:ln>
              <a:solidFill>
                <a:srgbClr val="9F6D0A"/>
              </a:solidFill>
              <a:effectLst/>
              <a:uLnTx/>
              <a:uFillTx/>
              <a:latin typeface="Arial"/>
              <a:cs typeface="Arial"/>
              <a:sym typeface="Arial"/>
            </a:endParaRPr>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8483" y="18827"/>
            <a:ext cx="1485131" cy="1820483"/>
          </a:xfrm>
          <a:prstGeom prst="rect">
            <a:avLst/>
          </a:prstGeom>
        </p:spPr>
      </p:pic>
    </p:spTree>
    <p:custDataLst>
      <p:tags r:id="rId1"/>
    </p:custDataLst>
    <p:extLst>
      <p:ext uri="{BB962C8B-B14F-4D97-AF65-F5344CB8AC3E}">
        <p14:creationId xmlns:p14="http://schemas.microsoft.com/office/powerpoint/2010/main" val="1549758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PChart"/>
          <p:cNvGraphicFramePr/>
          <p:nvPr>
            <p:custDataLst>
              <p:tags r:id="rId2"/>
            </p:custDataLst>
            <p:extLst>
              <p:ext uri="{D42A27DB-BD31-4B8C-83A1-F6EECF244321}">
                <p14:modId xmlns:p14="http://schemas.microsoft.com/office/powerpoint/2010/main" val="736733645"/>
              </p:ext>
            </p:extLst>
          </p:nvPr>
        </p:nvGraphicFramePr>
        <p:xfrm>
          <a:off x="4508500" y="1600200"/>
          <a:ext cx="4572000" cy="5143500"/>
        </p:xfrm>
        <a:graphic>
          <a:graphicData uri="http://schemas.openxmlformats.org/drawingml/2006/chart">
            <c:chart xmlns:c="http://schemas.openxmlformats.org/drawingml/2006/chart" xmlns:r="http://schemas.openxmlformats.org/officeDocument/2006/relationships" r:id="rId5"/>
          </a:graphicData>
        </a:graphic>
      </p:graphicFrame>
      <p:sp>
        <p:nvSpPr>
          <p:cNvPr id="2" name="TPQuestion"/>
          <p:cNvSpPr>
            <a:spLocks noGrp="1"/>
          </p:cNvSpPr>
          <p:nvPr>
            <p:ph type="title"/>
          </p:nvPr>
        </p:nvSpPr>
        <p:spPr>
          <a:xfrm>
            <a:off x="0" y="274638"/>
            <a:ext cx="9144000" cy="1143000"/>
          </a:xfrm>
        </p:spPr>
        <p:txBody>
          <a:bodyPr/>
          <a:lstStyle/>
          <a:p>
            <a:r>
              <a:rPr lang="en-US" b="1" dirty="0" smtClean="0"/>
              <a:t>Did you loose yield loss to stripe rust?</a:t>
            </a:r>
            <a:endParaRPr lang="en-US" b="1" dirty="0"/>
          </a:p>
        </p:txBody>
      </p:sp>
      <p:sp>
        <p:nvSpPr>
          <p:cNvPr id="3" name="TPAnswers"/>
          <p:cNvSpPr>
            <a:spLocks noGrp="1"/>
          </p:cNvSpPr>
          <p:nvPr>
            <p:ph type="body" idx="1"/>
            <p:custDataLst>
              <p:tags r:id="rId3"/>
            </p:custDataLst>
          </p:nvPr>
        </p:nvSpPr>
        <p:spPr>
          <a:xfrm>
            <a:off x="457200" y="1600201"/>
            <a:ext cx="4114800" cy="4525963"/>
          </a:xfrm>
        </p:spPr>
        <p:txBody>
          <a:bodyPr/>
          <a:lstStyle/>
          <a:p>
            <a:pPr marL="514350" indent="-514350">
              <a:buFont typeface="Arial" charset="0"/>
              <a:buAutoNum type="alphaUcPeriod"/>
            </a:pPr>
            <a:r>
              <a:rPr lang="en-US" dirty="0" smtClean="0"/>
              <a:t>0 </a:t>
            </a:r>
            <a:r>
              <a:rPr lang="en-US" dirty="0" err="1" smtClean="0"/>
              <a:t>bu</a:t>
            </a:r>
            <a:r>
              <a:rPr lang="en-US" dirty="0" smtClean="0"/>
              <a:t>/A</a:t>
            </a:r>
          </a:p>
          <a:p>
            <a:pPr marL="514350" indent="-514350">
              <a:buFont typeface="Arial" charset="0"/>
              <a:buAutoNum type="alphaUcPeriod"/>
            </a:pPr>
            <a:r>
              <a:rPr lang="en-US" dirty="0" smtClean="0"/>
              <a:t>&lt;2 </a:t>
            </a:r>
            <a:r>
              <a:rPr lang="en-US" dirty="0" err="1" smtClean="0"/>
              <a:t>bu</a:t>
            </a:r>
            <a:r>
              <a:rPr lang="en-US" dirty="0" smtClean="0"/>
              <a:t>/A</a:t>
            </a:r>
          </a:p>
          <a:p>
            <a:pPr marL="514350" indent="-514350">
              <a:buFont typeface="Arial" charset="0"/>
              <a:buAutoNum type="alphaUcPeriod"/>
            </a:pPr>
            <a:r>
              <a:rPr lang="en-US" dirty="0" smtClean="0"/>
              <a:t>&lt;5bu/A</a:t>
            </a:r>
          </a:p>
          <a:p>
            <a:pPr marL="514350" indent="-514350">
              <a:buFont typeface="Arial" charset="0"/>
              <a:buAutoNum type="alphaUcPeriod"/>
            </a:pPr>
            <a:r>
              <a:rPr lang="en-US" dirty="0" smtClean="0"/>
              <a:t>&gt;5 </a:t>
            </a:r>
            <a:r>
              <a:rPr lang="en-US" dirty="0" err="1" smtClean="0"/>
              <a:t>bu</a:t>
            </a:r>
            <a:r>
              <a:rPr lang="en-US" dirty="0" smtClean="0"/>
              <a:t>/A</a:t>
            </a:r>
          </a:p>
          <a:p>
            <a:pPr marL="514350" indent="-514350">
              <a:buFont typeface="Arial" charset="0"/>
              <a:buAutoNum type="alphaUcPeriod"/>
            </a:pPr>
            <a:r>
              <a:rPr lang="en-US" dirty="0" smtClean="0"/>
              <a:t>&gt;10 </a:t>
            </a:r>
            <a:r>
              <a:rPr lang="en-US" dirty="0" err="1" smtClean="0"/>
              <a:t>bu</a:t>
            </a:r>
            <a:r>
              <a:rPr lang="en-US" dirty="0" smtClean="0"/>
              <a:t>/A</a:t>
            </a:r>
          </a:p>
          <a:p>
            <a:pPr marL="514350" indent="-514350">
              <a:buFont typeface="Arial" charset="0"/>
              <a:buAutoNum type="alphaUcPeriod"/>
            </a:pPr>
            <a:r>
              <a:rPr lang="en-US" dirty="0" smtClean="0"/>
              <a:t>&gt;20 </a:t>
            </a:r>
            <a:r>
              <a:rPr lang="en-US" dirty="0" err="1" smtClean="0"/>
              <a:t>bu</a:t>
            </a:r>
            <a:r>
              <a:rPr lang="en-US" dirty="0" smtClean="0"/>
              <a:t>/A</a:t>
            </a:r>
            <a:endParaRPr lang="en-US" dirty="0"/>
          </a:p>
        </p:txBody>
      </p:sp>
      <p:sp>
        <p:nvSpPr>
          <p:cNvPr id="4" name="Slide Number Placeholder 3"/>
          <p:cNvSpPr>
            <a:spLocks noGrp="1"/>
          </p:cNvSpPr>
          <p:nvPr>
            <p:ph type="sldNum" sz="quarter" idx="12"/>
          </p:nvPr>
        </p:nvSpPr>
        <p:spPr/>
        <p:txBody>
          <a:bodyPr/>
          <a:lstStyle/>
          <a:p>
            <a:pPr>
              <a:defRPr/>
            </a:pPr>
            <a:fld id="{4E73D29A-2E06-488F-A8E0-7D9531E1D0A7}" type="slidenum">
              <a:rPr lang="en-US" smtClean="0"/>
              <a:pPr>
                <a:defRPr/>
              </a:pPr>
              <a:t>54</a:t>
            </a:fld>
            <a:endParaRPr lang="en-US"/>
          </a:p>
        </p:txBody>
      </p:sp>
    </p:spTree>
    <p:custDataLst>
      <p:tags r:id="rId1"/>
    </p:custDataLst>
    <p:extLst>
      <p:ext uri="{BB962C8B-B14F-4D97-AF65-F5344CB8AC3E}">
        <p14:creationId xmlns:p14="http://schemas.microsoft.com/office/powerpoint/2010/main" val="4237159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717"/>
            <a:ext cx="8229600" cy="1143000"/>
          </a:xfrm>
        </p:spPr>
        <p:txBody>
          <a:bodyPr/>
          <a:lstStyle/>
          <a:p>
            <a:r>
              <a:rPr lang="en-US" b="1" dirty="0"/>
              <a:t>Stripe Rust</a:t>
            </a:r>
          </a:p>
        </p:txBody>
      </p:sp>
      <p:sp>
        <p:nvSpPr>
          <p:cNvPr id="3" name="Content Placeholder 2"/>
          <p:cNvSpPr>
            <a:spLocks noGrp="1"/>
          </p:cNvSpPr>
          <p:nvPr>
            <p:ph idx="1"/>
          </p:nvPr>
        </p:nvSpPr>
        <p:spPr>
          <a:xfrm>
            <a:off x="533400" y="762001"/>
            <a:ext cx="8229600" cy="4525963"/>
          </a:xfrm>
        </p:spPr>
        <p:txBody>
          <a:bodyPr/>
          <a:lstStyle/>
          <a:p>
            <a:r>
              <a:rPr lang="en-US" dirty="0"/>
              <a:t>Favored by cool night temps &lt;60F (</a:t>
            </a:r>
            <a:r>
              <a:rPr lang="en-US" dirty="0" smtClean="0"/>
              <a:t>16C)</a:t>
            </a:r>
            <a:endParaRPr lang="en-US" dirty="0"/>
          </a:p>
          <a:p>
            <a:r>
              <a:rPr lang="en-US" dirty="0"/>
              <a:t>Infection and disease development rapid at 50-60F (10-16C</a:t>
            </a:r>
            <a:r>
              <a:rPr lang="en-US" dirty="0" smtClean="0"/>
              <a:t>) *</a:t>
            </a:r>
            <a:endParaRPr lang="en-US" dirty="0"/>
          </a:p>
          <a:p>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0541" r="25014"/>
          <a:stretch/>
        </p:blipFill>
        <p:spPr>
          <a:xfrm rot="5400000">
            <a:off x="4793221" y="1637742"/>
            <a:ext cx="3352800" cy="7300442"/>
          </a:xfrm>
          <a:prstGeom prst="rect">
            <a:avLst/>
          </a:prstGeom>
        </p:spPr>
      </p:pic>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8519" t="28395" r="17593" b="19753"/>
          <a:stretch/>
        </p:blipFill>
        <p:spPr>
          <a:xfrm rot="5400000">
            <a:off x="-1632855" y="3537875"/>
            <a:ext cx="6008910" cy="3657599"/>
          </a:xfrm>
          <a:prstGeom prst="rect">
            <a:avLst/>
          </a:prstGeom>
        </p:spPr>
      </p:pic>
    </p:spTree>
    <p:extLst>
      <p:ext uri="{BB962C8B-B14F-4D97-AF65-F5344CB8AC3E}">
        <p14:creationId xmlns:p14="http://schemas.microsoft.com/office/powerpoint/2010/main" val="11378108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628649" y="288413"/>
            <a:ext cx="7886700" cy="994172"/>
          </a:xfrm>
          <a:prstGeom prst="rect">
            <a:avLst/>
          </a:prstGeom>
          <a:noFill/>
          <a:ln>
            <a:noFill/>
          </a:ln>
        </p:spPr>
        <p:txBody>
          <a:bodyPr lIns="68569" tIns="34275" rIns="68569" bIns="34275" anchor="ctr" anchorCtr="0">
            <a:noAutofit/>
          </a:bodyPr>
          <a:lstStyle/>
          <a:p>
            <a:pPr>
              <a:buSzPct val="25000"/>
            </a:pPr>
            <a:r>
              <a:rPr lang="en-US" b="1" dirty="0" smtClean="0"/>
              <a:t>Other types of wheat rust</a:t>
            </a:r>
            <a:endParaRPr lang="en-US" b="1" dirty="0"/>
          </a:p>
        </p:txBody>
      </p:sp>
      <p:pic>
        <p:nvPicPr>
          <p:cNvPr id="197" name="Shape 197"/>
          <p:cNvPicPr preferRelativeResize="0"/>
          <p:nvPr/>
        </p:nvPicPr>
        <p:blipFill rotWithShape="1">
          <a:blip r:embed="rId3">
            <a:alphaModFix/>
          </a:blip>
          <a:srcRect/>
          <a:stretch/>
        </p:blipFill>
        <p:spPr>
          <a:xfrm>
            <a:off x="13446" y="2174572"/>
            <a:ext cx="4558553" cy="3540428"/>
          </a:xfrm>
          <a:prstGeom prst="rect">
            <a:avLst/>
          </a:prstGeom>
          <a:noFill/>
          <a:ln>
            <a:noFill/>
          </a:ln>
        </p:spPr>
      </p:pic>
      <p:sp>
        <p:nvSpPr>
          <p:cNvPr id="198" name="Shape 198"/>
          <p:cNvSpPr/>
          <p:nvPr/>
        </p:nvSpPr>
        <p:spPr>
          <a:xfrm>
            <a:off x="152400" y="1756129"/>
            <a:ext cx="4572000" cy="276999"/>
          </a:xfrm>
          <a:prstGeom prst="rect">
            <a:avLst/>
          </a:prstGeom>
          <a:noFill/>
          <a:ln>
            <a:noFill/>
          </a:ln>
        </p:spPr>
        <p:txBody>
          <a:bodyPr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000" b="1" i="0" u="none" strike="noStrike" kern="0" cap="none" spc="0" normalizeH="0" baseline="0" noProof="0" dirty="0" smtClean="0">
                <a:ln>
                  <a:noFill/>
                </a:ln>
                <a:solidFill>
                  <a:srgbClr val="000000"/>
                </a:solidFill>
                <a:effectLst/>
                <a:uLnTx/>
                <a:uFillTx/>
                <a:latin typeface="Calibri"/>
                <a:ea typeface="Calibri"/>
                <a:cs typeface="Calibri"/>
                <a:sym typeface="Calibri"/>
              </a:rPr>
              <a:t>Stem rust – </a:t>
            </a:r>
            <a:r>
              <a:rPr kumimoji="0" lang="en-US" sz="2000" b="1" i="1" u="none" strike="noStrike" kern="0" cap="none" spc="0" normalizeH="0" baseline="0" noProof="0" dirty="0" smtClean="0">
                <a:ln>
                  <a:noFill/>
                </a:ln>
                <a:solidFill>
                  <a:srgbClr val="000000"/>
                </a:solidFill>
                <a:effectLst/>
                <a:uLnTx/>
                <a:uFillTx/>
                <a:latin typeface="Calibri"/>
                <a:ea typeface="Calibri"/>
                <a:cs typeface="Calibri"/>
                <a:sym typeface="Calibri"/>
              </a:rPr>
              <a:t>Puccinia </a:t>
            </a:r>
            <a:r>
              <a:rPr kumimoji="0" lang="en-US" sz="2000" b="1" i="1" u="none" strike="noStrike" kern="0" cap="none" spc="0" normalizeH="0" baseline="0" noProof="0" dirty="0" err="1" smtClean="0">
                <a:ln>
                  <a:noFill/>
                </a:ln>
                <a:solidFill>
                  <a:srgbClr val="000000"/>
                </a:solidFill>
                <a:effectLst/>
                <a:uLnTx/>
                <a:uFillTx/>
                <a:latin typeface="Calibri"/>
                <a:ea typeface="Calibri"/>
                <a:cs typeface="Calibri"/>
                <a:sym typeface="Calibri"/>
              </a:rPr>
              <a:t>graminis</a:t>
            </a:r>
            <a:r>
              <a:rPr kumimoji="0" lang="en-US" sz="2000" b="1" i="1" u="none" strike="noStrike" kern="0" cap="none" spc="0" normalizeH="0" baseline="0" noProof="0" dirty="0" smtClean="0">
                <a:ln>
                  <a:noFill/>
                </a:ln>
                <a:solidFill>
                  <a:srgbClr val="000000"/>
                </a:solidFill>
                <a:effectLst/>
                <a:uLnTx/>
                <a:uFillTx/>
                <a:latin typeface="Calibri"/>
                <a:ea typeface="Calibri"/>
                <a:cs typeface="Calibri"/>
                <a:sym typeface="Calibri"/>
              </a:rPr>
              <a:t> </a:t>
            </a:r>
            <a:r>
              <a:rPr kumimoji="0" lang="en-US" sz="2000" b="1" i="0" u="none" strike="noStrike" kern="0" cap="none" spc="0" normalizeH="0" baseline="0" noProof="0" dirty="0" err="1" smtClean="0">
                <a:ln>
                  <a:noFill/>
                </a:ln>
                <a:solidFill>
                  <a:srgbClr val="000000"/>
                </a:solidFill>
                <a:effectLst/>
                <a:uLnTx/>
                <a:uFillTx/>
                <a:latin typeface="Calibri"/>
                <a:ea typeface="Calibri"/>
                <a:cs typeface="Calibri"/>
                <a:sym typeface="Calibri"/>
              </a:rPr>
              <a:t>f.sp</a:t>
            </a:r>
            <a:r>
              <a:rPr kumimoji="0" lang="en-US" sz="2000" b="1"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kumimoji="0" lang="en-US" sz="2000" b="1" i="1" u="none" strike="noStrike" kern="0" cap="none" spc="0" normalizeH="0" baseline="0" noProof="0" dirty="0" err="1" smtClean="0">
                <a:ln>
                  <a:noFill/>
                </a:ln>
                <a:solidFill>
                  <a:srgbClr val="000000"/>
                </a:solidFill>
                <a:effectLst/>
                <a:uLnTx/>
                <a:uFillTx/>
                <a:latin typeface="Calibri"/>
                <a:ea typeface="Calibri"/>
                <a:cs typeface="Calibri"/>
                <a:sym typeface="Calibri"/>
              </a:rPr>
              <a:t>tritici</a:t>
            </a:r>
            <a:endParaRPr kumimoji="0" lang="en-US" sz="2000" b="1" i="1"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99" name="Shape 199"/>
          <p:cNvPicPr preferRelativeResize="0"/>
          <p:nvPr/>
        </p:nvPicPr>
        <p:blipFill rotWithShape="1">
          <a:blip r:embed="rId4">
            <a:alphaModFix/>
          </a:blip>
          <a:srcRect/>
          <a:stretch/>
        </p:blipFill>
        <p:spPr>
          <a:xfrm>
            <a:off x="4594412" y="2192500"/>
            <a:ext cx="5387788" cy="3522499"/>
          </a:xfrm>
          <a:prstGeom prst="rect">
            <a:avLst/>
          </a:prstGeom>
          <a:noFill/>
          <a:ln>
            <a:noFill/>
          </a:ln>
        </p:spPr>
      </p:pic>
      <p:sp>
        <p:nvSpPr>
          <p:cNvPr id="200" name="Shape 200"/>
          <p:cNvSpPr txBox="1"/>
          <p:nvPr/>
        </p:nvSpPr>
        <p:spPr>
          <a:xfrm>
            <a:off x="8229600" y="6567554"/>
            <a:ext cx="1450181" cy="276999"/>
          </a:xfrm>
          <a:prstGeom prst="rect">
            <a:avLst/>
          </a:prstGeom>
          <a:noFill/>
          <a:ln>
            <a:noFill/>
          </a:ln>
        </p:spPr>
        <p:txBody>
          <a:bodyPr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350" b="1" i="0" u="none" strike="noStrike" kern="0" cap="none" spc="0" normalizeH="0" baseline="0" noProof="0" dirty="0">
                <a:ln>
                  <a:noFill/>
                </a:ln>
                <a:solidFill>
                  <a:srgbClr val="000000"/>
                </a:solidFill>
                <a:effectLst/>
                <a:uLnTx/>
                <a:uFillTx/>
                <a:latin typeface="Calibri"/>
                <a:ea typeface="Calibri"/>
                <a:cs typeface="Calibri"/>
                <a:sym typeface="Calibri"/>
              </a:rPr>
              <a:t>Apsnet.org</a:t>
            </a:r>
          </a:p>
        </p:txBody>
      </p:sp>
      <p:sp>
        <p:nvSpPr>
          <p:cNvPr id="201" name="Shape 201"/>
          <p:cNvSpPr/>
          <p:nvPr/>
        </p:nvSpPr>
        <p:spPr>
          <a:xfrm>
            <a:off x="5562600" y="1859459"/>
            <a:ext cx="3733800" cy="276999"/>
          </a:xfrm>
          <a:prstGeom prst="rect">
            <a:avLst/>
          </a:prstGeom>
          <a:noFill/>
          <a:ln>
            <a:noFill/>
          </a:ln>
        </p:spPr>
        <p:txBody>
          <a:bodyPr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000" b="1" i="0" u="none" strike="noStrike" kern="0" cap="none" spc="0" normalizeH="0" baseline="0" noProof="0" dirty="0" smtClean="0">
                <a:ln>
                  <a:noFill/>
                </a:ln>
                <a:solidFill>
                  <a:srgbClr val="000000"/>
                </a:solidFill>
                <a:effectLst/>
                <a:uLnTx/>
                <a:uFillTx/>
                <a:latin typeface="Calibri"/>
                <a:ea typeface="Calibri"/>
                <a:cs typeface="Calibri"/>
                <a:sym typeface="Calibri"/>
              </a:rPr>
              <a:t>Leaf rust - </a:t>
            </a:r>
            <a:r>
              <a:rPr kumimoji="0" lang="en-US" sz="2000" b="1" i="1" u="none" strike="noStrike" kern="0" cap="none" spc="0" normalizeH="0" baseline="0" noProof="0" dirty="0" smtClean="0">
                <a:ln>
                  <a:noFill/>
                </a:ln>
                <a:solidFill>
                  <a:srgbClr val="000000"/>
                </a:solidFill>
                <a:effectLst/>
                <a:uLnTx/>
                <a:uFillTx/>
                <a:latin typeface="Calibri"/>
                <a:ea typeface="Calibri"/>
                <a:cs typeface="Calibri"/>
                <a:sym typeface="Calibri"/>
              </a:rPr>
              <a:t>Puccinia triticina</a:t>
            </a:r>
            <a:endParaRPr kumimoji="0" lang="en-US" sz="2000" b="1"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84007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867508"/>
            <a:ext cx="7137285" cy="6066692"/>
          </a:xfrm>
        </p:spPr>
      </p:pic>
      <p:pic>
        <p:nvPicPr>
          <p:cNvPr id="5" name="Picture 4"/>
          <p:cNvPicPr>
            <a:picLocks noChangeAspect="1"/>
          </p:cNvPicPr>
          <p:nvPr/>
        </p:nvPicPr>
        <p:blipFill rotWithShape="1">
          <a:blip r:embed="rId3"/>
          <a:srcRect l="55542" t="37546" r="15812" b="6823"/>
          <a:stretch/>
        </p:blipFill>
        <p:spPr>
          <a:xfrm>
            <a:off x="6934200" y="3782284"/>
            <a:ext cx="1686277" cy="2784009"/>
          </a:xfrm>
          <a:prstGeom prst="rect">
            <a:avLst/>
          </a:prstGeom>
        </p:spPr>
      </p:pic>
      <p:sp>
        <p:nvSpPr>
          <p:cNvPr id="6" name="TextBox 5"/>
          <p:cNvSpPr txBox="1"/>
          <p:nvPr/>
        </p:nvSpPr>
        <p:spPr>
          <a:xfrm>
            <a:off x="6096000" y="6552438"/>
            <a:ext cx="3173186" cy="323165"/>
          </a:xfrm>
          <a:prstGeom prst="rect">
            <a:avLst/>
          </a:prstGeom>
          <a:noFill/>
        </p:spPr>
        <p:txBody>
          <a:bodyPr wrap="square" rtlCol="0">
            <a:spAutoFit/>
          </a:bodyPr>
          <a:lstStyle/>
          <a:p>
            <a:r>
              <a:rPr lang="en-US" sz="1500" b="1" dirty="0"/>
              <a:t>Head infection (glume blotch)  </a:t>
            </a:r>
            <a:r>
              <a:rPr lang="en-US" sz="1500" dirty="0" smtClean="0"/>
              <a:t>pg. </a:t>
            </a:r>
            <a:r>
              <a:rPr lang="en-US" sz="1500" dirty="0"/>
              <a:t>7</a:t>
            </a:r>
          </a:p>
        </p:txBody>
      </p:sp>
      <p:sp>
        <p:nvSpPr>
          <p:cNvPr id="8" name="TextBox 7"/>
          <p:cNvSpPr txBox="1"/>
          <p:nvPr/>
        </p:nvSpPr>
        <p:spPr>
          <a:xfrm>
            <a:off x="457200" y="304800"/>
            <a:ext cx="8811986" cy="646331"/>
          </a:xfrm>
          <a:prstGeom prst="rect">
            <a:avLst/>
          </a:prstGeom>
          <a:noFill/>
        </p:spPr>
        <p:txBody>
          <a:bodyPr wrap="square" rtlCol="0">
            <a:spAutoFit/>
          </a:bodyPr>
          <a:lstStyle/>
          <a:p>
            <a:r>
              <a:rPr lang="en-US" sz="3600" b="1" dirty="0" smtClean="0"/>
              <a:t>No. 3 - Stagonospora </a:t>
            </a:r>
            <a:r>
              <a:rPr lang="en-US" sz="3600" b="1" dirty="0"/>
              <a:t>leaf </a:t>
            </a:r>
            <a:r>
              <a:rPr lang="en-US" sz="3600" b="1" dirty="0" smtClean="0"/>
              <a:t>blotch (pg. 13 &amp; 7)</a:t>
            </a:r>
            <a:endParaRPr lang="en-US" sz="3600" b="1" dirty="0"/>
          </a:p>
        </p:txBody>
      </p:sp>
      <p:sp>
        <p:nvSpPr>
          <p:cNvPr id="7" name="TextBox 6"/>
          <p:cNvSpPr txBox="1"/>
          <p:nvPr/>
        </p:nvSpPr>
        <p:spPr>
          <a:xfrm>
            <a:off x="5994285" y="914400"/>
            <a:ext cx="3274901" cy="2893100"/>
          </a:xfrm>
          <a:prstGeom prst="rect">
            <a:avLst/>
          </a:prstGeom>
          <a:noFill/>
        </p:spPr>
        <p:txBody>
          <a:bodyPr wrap="square" rtlCol="0">
            <a:spAutoFit/>
          </a:bodyPr>
          <a:lstStyle/>
          <a:p>
            <a:pPr marL="214313" indent="-214313">
              <a:buFontTx/>
              <a:buChar char="-"/>
            </a:pPr>
            <a:r>
              <a:rPr lang="en-US" sz="2600" i="1" dirty="0" smtClean="0"/>
              <a:t>Infects </a:t>
            </a:r>
            <a:r>
              <a:rPr lang="en-US" sz="2600" i="1" dirty="0"/>
              <a:t>both leaves and head </a:t>
            </a:r>
          </a:p>
          <a:p>
            <a:pPr marL="214313" indent="-214313">
              <a:buFontTx/>
              <a:buChar char="-"/>
            </a:pPr>
            <a:r>
              <a:rPr lang="en-US" sz="2600" i="1" dirty="0"/>
              <a:t>Looks very similar to </a:t>
            </a:r>
            <a:r>
              <a:rPr lang="en-US" sz="2600" i="1" dirty="0" err="1"/>
              <a:t>Septoria</a:t>
            </a:r>
            <a:r>
              <a:rPr lang="en-US" sz="2600" i="1" dirty="0"/>
              <a:t> leaf spot</a:t>
            </a:r>
          </a:p>
          <a:p>
            <a:pPr marL="214313" indent="-214313">
              <a:buFontTx/>
              <a:buChar char="-"/>
            </a:pPr>
            <a:r>
              <a:rPr lang="en-US" sz="2600" i="1" dirty="0"/>
              <a:t>Favored by relatively warm temps </a:t>
            </a:r>
            <a:r>
              <a:rPr lang="en-US" sz="2600" i="1" dirty="0" smtClean="0"/>
              <a:t>(optimum </a:t>
            </a:r>
            <a:r>
              <a:rPr lang="en-US" sz="2600" i="1" dirty="0"/>
              <a:t>68  – 75 F)</a:t>
            </a:r>
          </a:p>
        </p:txBody>
      </p:sp>
    </p:spTree>
    <p:extLst>
      <p:ext uri="{BB962C8B-B14F-4D97-AF65-F5344CB8AC3E}">
        <p14:creationId xmlns:p14="http://schemas.microsoft.com/office/powerpoint/2010/main" val="103841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3401" y="1200806"/>
            <a:ext cx="6655523" cy="5657194"/>
          </a:xfrm>
        </p:spPr>
      </p:pic>
      <p:sp>
        <p:nvSpPr>
          <p:cNvPr id="3" name="TextBox 2"/>
          <p:cNvSpPr txBox="1"/>
          <p:nvPr/>
        </p:nvSpPr>
        <p:spPr>
          <a:xfrm>
            <a:off x="3429000" y="304800"/>
            <a:ext cx="5715000" cy="707886"/>
          </a:xfrm>
          <a:prstGeom prst="rect">
            <a:avLst/>
          </a:prstGeom>
          <a:noFill/>
        </p:spPr>
        <p:txBody>
          <a:bodyPr wrap="square" rtlCol="0">
            <a:spAutoFit/>
          </a:bodyPr>
          <a:lstStyle/>
          <a:p>
            <a:r>
              <a:rPr lang="en-US" sz="4000" b="1" dirty="0" smtClean="0"/>
              <a:t>No. 4 - Leaf </a:t>
            </a:r>
            <a:r>
              <a:rPr lang="en-US" sz="4000" b="1" dirty="0" smtClean="0"/>
              <a:t>rust (</a:t>
            </a:r>
            <a:r>
              <a:rPr lang="en-US" sz="4000" b="1" dirty="0" smtClean="0"/>
              <a:t>pg. </a:t>
            </a:r>
            <a:r>
              <a:rPr lang="en-US" sz="4000" b="1" dirty="0" smtClean="0"/>
              <a:t>10</a:t>
            </a:r>
            <a:r>
              <a:rPr lang="en-US" sz="4000" b="1" dirty="0" smtClean="0"/>
              <a:t>)</a:t>
            </a:r>
            <a:endParaRPr lang="en-US" sz="3200" dirty="0"/>
          </a:p>
        </p:txBody>
      </p:sp>
      <p:sp>
        <p:nvSpPr>
          <p:cNvPr id="2" name="TextBox 1"/>
          <p:cNvSpPr txBox="1"/>
          <p:nvPr/>
        </p:nvSpPr>
        <p:spPr>
          <a:xfrm>
            <a:off x="4953000" y="6488668"/>
            <a:ext cx="704039" cy="369332"/>
          </a:xfrm>
          <a:prstGeom prst="rect">
            <a:avLst/>
          </a:prstGeom>
          <a:noFill/>
        </p:spPr>
        <p:txBody>
          <a:bodyPr wrap="none" rtlCol="0">
            <a:spAutoFit/>
          </a:bodyPr>
          <a:lstStyle/>
          <a:p>
            <a:r>
              <a:rPr lang="en-US" b="1" dirty="0" err="1" smtClean="0"/>
              <a:t>Pg</a:t>
            </a:r>
            <a:r>
              <a:rPr lang="en-US" b="1" dirty="0"/>
              <a:t> </a:t>
            </a:r>
            <a:r>
              <a:rPr lang="en-US" b="1" dirty="0" smtClean="0"/>
              <a:t>10</a:t>
            </a:r>
            <a:endParaRPr lang="en-US" b="1" dirty="0"/>
          </a:p>
        </p:txBody>
      </p:sp>
      <p:sp>
        <p:nvSpPr>
          <p:cNvPr id="5" name="TextBox 4"/>
          <p:cNvSpPr txBox="1"/>
          <p:nvPr/>
        </p:nvSpPr>
        <p:spPr>
          <a:xfrm>
            <a:off x="5657039" y="1200806"/>
            <a:ext cx="3351878" cy="3477875"/>
          </a:xfrm>
          <a:prstGeom prst="rect">
            <a:avLst/>
          </a:prstGeom>
          <a:noFill/>
        </p:spPr>
        <p:txBody>
          <a:bodyPr wrap="square" rtlCol="0">
            <a:spAutoFit/>
          </a:bodyPr>
          <a:lstStyle/>
          <a:p>
            <a:pPr marL="257175" indent="-257175">
              <a:buFontTx/>
              <a:buChar char="-"/>
            </a:pPr>
            <a:r>
              <a:rPr lang="en-US" sz="3200" dirty="0" smtClean="0"/>
              <a:t>Spores </a:t>
            </a:r>
            <a:r>
              <a:rPr lang="en-US" sz="3200" dirty="0"/>
              <a:t>from states to the south and west</a:t>
            </a:r>
          </a:p>
          <a:p>
            <a:pPr marL="257175" indent="-257175">
              <a:buFontTx/>
              <a:buChar char="-"/>
            </a:pPr>
            <a:r>
              <a:rPr lang="en-US" sz="3200" dirty="0"/>
              <a:t>Favored by warm </a:t>
            </a:r>
            <a:r>
              <a:rPr lang="en-US" sz="3200" dirty="0" smtClean="0"/>
              <a:t>temps (64 </a:t>
            </a:r>
            <a:r>
              <a:rPr lang="en-US" sz="3200" dirty="0"/>
              <a:t>to </a:t>
            </a:r>
            <a:r>
              <a:rPr lang="en-US" sz="3200" dirty="0" smtClean="0"/>
              <a:t>78F)</a:t>
            </a:r>
            <a:endParaRPr lang="en-US" sz="3200" dirty="0"/>
          </a:p>
          <a:p>
            <a:r>
              <a:rPr lang="en-US" sz="2800" dirty="0"/>
              <a:t> </a:t>
            </a:r>
          </a:p>
        </p:txBody>
      </p:sp>
    </p:spTree>
    <p:extLst>
      <p:ext uri="{BB962C8B-B14F-4D97-AF65-F5344CB8AC3E}">
        <p14:creationId xmlns:p14="http://schemas.microsoft.com/office/powerpoint/2010/main" val="28747182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491055"/>
            <a:ext cx="6276126" cy="5334707"/>
          </a:xfrm>
        </p:spPr>
      </p:pic>
      <p:sp>
        <p:nvSpPr>
          <p:cNvPr id="3" name="TextBox 2"/>
          <p:cNvSpPr txBox="1"/>
          <p:nvPr/>
        </p:nvSpPr>
        <p:spPr>
          <a:xfrm>
            <a:off x="3657600" y="381000"/>
            <a:ext cx="5486400" cy="830997"/>
          </a:xfrm>
          <a:prstGeom prst="rect">
            <a:avLst/>
          </a:prstGeom>
          <a:noFill/>
        </p:spPr>
        <p:txBody>
          <a:bodyPr wrap="square" rtlCol="0">
            <a:spAutoFit/>
          </a:bodyPr>
          <a:lstStyle/>
          <a:p>
            <a:r>
              <a:rPr lang="en-US" sz="4800" b="1" dirty="0" smtClean="0"/>
              <a:t>Stripe </a:t>
            </a:r>
            <a:r>
              <a:rPr lang="en-US" sz="4800" b="1" dirty="0" smtClean="0"/>
              <a:t>rust (pg. 15)</a:t>
            </a:r>
            <a:endParaRPr lang="en-US" sz="4800" b="1" dirty="0"/>
          </a:p>
        </p:txBody>
      </p:sp>
      <p:sp>
        <p:nvSpPr>
          <p:cNvPr id="5" name="TextBox 4"/>
          <p:cNvSpPr txBox="1"/>
          <p:nvPr/>
        </p:nvSpPr>
        <p:spPr>
          <a:xfrm>
            <a:off x="5133126" y="1752600"/>
            <a:ext cx="4010874" cy="1077218"/>
          </a:xfrm>
          <a:prstGeom prst="rect">
            <a:avLst/>
          </a:prstGeom>
          <a:noFill/>
        </p:spPr>
        <p:txBody>
          <a:bodyPr wrap="square" rtlCol="0">
            <a:spAutoFit/>
          </a:bodyPr>
          <a:lstStyle/>
          <a:p>
            <a:r>
              <a:rPr lang="en-US" sz="3200" dirty="0" smtClean="0"/>
              <a:t>Favored </a:t>
            </a:r>
            <a:r>
              <a:rPr lang="en-US" sz="3200" dirty="0"/>
              <a:t>by cool temps</a:t>
            </a:r>
          </a:p>
          <a:p>
            <a:r>
              <a:rPr lang="en-US" sz="3200" dirty="0"/>
              <a:t>	45 to 65 F</a:t>
            </a:r>
          </a:p>
        </p:txBody>
      </p:sp>
    </p:spTree>
    <p:extLst>
      <p:ext uri="{BB962C8B-B14F-4D97-AF65-F5344CB8AC3E}">
        <p14:creationId xmlns:p14="http://schemas.microsoft.com/office/powerpoint/2010/main" val="427412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0932" t="4255" r="43164" b="26596"/>
          <a:stretch/>
        </p:blipFill>
        <p:spPr>
          <a:xfrm>
            <a:off x="-457200" y="1219200"/>
            <a:ext cx="4572000" cy="4953000"/>
          </a:xfrm>
        </p:spPr>
      </p:pic>
      <p:sp>
        <p:nvSpPr>
          <p:cNvPr id="5" name="TextBox 4"/>
          <p:cNvSpPr txBox="1"/>
          <p:nvPr/>
        </p:nvSpPr>
        <p:spPr>
          <a:xfrm>
            <a:off x="990600" y="5802868"/>
            <a:ext cx="2911374" cy="369332"/>
          </a:xfrm>
          <a:prstGeom prst="rect">
            <a:avLst/>
          </a:prstGeom>
          <a:noFill/>
        </p:spPr>
        <p:txBody>
          <a:bodyPr wrap="none" lIns="91140" tIns="45580" rIns="91140" bIns="45580" rtlCol="0">
            <a:spAutoFit/>
          </a:bodyPr>
          <a:lstStyle/>
          <a:p>
            <a:pPr marL="0" marR="0" lvl="0" indent="0" algn="l" defTabSz="91148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John Rush BASF May 2, 2016</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18872"/>
            <a:ext cx="6242304" cy="468172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9360" y="4038600"/>
            <a:ext cx="4104640" cy="3078480"/>
          </a:xfrm>
          <a:prstGeom prst="rect">
            <a:avLst/>
          </a:prstGeom>
        </p:spPr>
      </p:pic>
      <p:sp>
        <p:nvSpPr>
          <p:cNvPr id="2" name="Title 1"/>
          <p:cNvSpPr>
            <a:spLocks noGrp="1"/>
          </p:cNvSpPr>
          <p:nvPr>
            <p:ph type="title"/>
          </p:nvPr>
        </p:nvSpPr>
        <p:spPr>
          <a:xfrm>
            <a:off x="0" y="0"/>
            <a:ext cx="9144000" cy="838200"/>
          </a:xfrm>
        </p:spPr>
        <p:txBody>
          <a:bodyPr>
            <a:normAutofit/>
          </a:bodyPr>
          <a:lstStyle/>
          <a:p>
            <a:r>
              <a:rPr lang="en-US" sz="3600" b="1" dirty="0"/>
              <a:t>Stripe Rust - </a:t>
            </a:r>
            <a:r>
              <a:rPr lang="en-US" sz="3600" b="1" i="1" dirty="0"/>
              <a:t>Puccinia </a:t>
            </a:r>
            <a:r>
              <a:rPr lang="en-US" sz="3600" b="1" i="1" dirty="0" err="1"/>
              <a:t>striiformis</a:t>
            </a:r>
            <a:r>
              <a:rPr lang="en-US" sz="3600" b="1" dirty="0"/>
              <a:t> f. sp. </a:t>
            </a:r>
            <a:r>
              <a:rPr lang="en-US" sz="3600" b="1" i="1" dirty="0" err="1"/>
              <a:t>tritici</a:t>
            </a:r>
            <a:r>
              <a:rPr lang="en-US" sz="3600" b="1" dirty="0"/>
              <a:t>.</a:t>
            </a:r>
          </a:p>
        </p:txBody>
      </p:sp>
      <p:sp>
        <p:nvSpPr>
          <p:cNvPr id="3" name="TextBox 2"/>
          <p:cNvSpPr txBox="1"/>
          <p:nvPr/>
        </p:nvSpPr>
        <p:spPr>
          <a:xfrm>
            <a:off x="111054" y="6450568"/>
            <a:ext cx="4348883" cy="369332"/>
          </a:xfrm>
          <a:prstGeom prst="rect">
            <a:avLst/>
          </a:prstGeom>
          <a:noFill/>
        </p:spPr>
        <p:txBody>
          <a:bodyPr wrap="none" rtlCol="0">
            <a:spAutoFit/>
          </a:bodyPr>
          <a:lstStyle/>
          <a:p>
            <a:pPr marL="0" marR="0" lvl="0" indent="0" algn="l" defTabSz="91148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Uredinia</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don’t form stripes on young plants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63995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ce75e2ba-f24f-4974-84bb-40d4ef5bc945"/>
  <p:tag name="WASPOLLED" val="B024F65A577241CC891AEC543A30E52B"/>
  <p:tag name="TPVERSION" val="6"/>
  <p:tag name="TPFULLVERSION" val="7.5.3.1"/>
  <p:tag name="PPTVERSION" val="16"/>
  <p:tag name="TPOS" val="2"/>
  <p:tag name="TPLASTSAVEVERSION" val="6.2 PC"/>
</p:tagLst>
</file>

<file path=ppt/tags/tag2.xml><?xml version="1.0" encoding="utf-8"?>
<p:tagLst xmlns:a="http://schemas.openxmlformats.org/drawingml/2006/main" xmlns:r="http://schemas.openxmlformats.org/officeDocument/2006/relationships" xmlns:p="http://schemas.openxmlformats.org/presentationml/2006/main">
  <p:tag name="TYPE" val="MultiChoiceSlide"/>
  <p:tag name="LIVECHARTING" val="False"/>
  <p:tag name="TPQUESTIONXML" val="﻿&lt;?xml version=&quot;1.0&quot; encoding=&quot;utf-8&quot;?&gt;&#10;&lt;questionlist&gt;&#10;    &lt;properties&gt;&#10;        &lt;guid&gt;DEACA81BAA1040A9AB449829ECB58AEE&lt;/guid&gt;&#10;        &lt;description /&gt;&#10;        &lt;date&gt;1/11/2017 11:34:0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04DC348E5174CBDA2F1E7D85D5266AF&lt;/guid&gt;&#10;            &lt;repollguid&gt;638A0281B83543E5BF9ED2923638288E&lt;/repollguid&gt;&#10;            &lt;sourceid&gt;D14311C0531B41A095620C8E615DC6D7&lt;/sourceid&gt;&#10;            &lt;questiontext&gt;Percentage of fields with DON issue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B62472D976154802B6FE2680ABE92042&lt;/guid&gt;&#10;                    &lt;answertext&gt;0%&lt;/answertext&gt;&#10;                    &lt;valuetype&gt;0&lt;/valuetype&gt;&#10;                &lt;/answer&gt;&#10;                &lt;answer&gt;&#10;                    &lt;guid&gt;C09985CBDF6E4C4480C184E32726BB87&lt;/guid&gt;&#10;                    &lt;answertext&gt;&amp;lt;5%&lt;/answertext&gt;&#10;                    &lt;valuetype&gt;0&lt;/valuetype&gt;&#10;                &lt;/answer&gt;&#10;                &lt;answer&gt;&#10;                    &lt;guid&gt;BB3ED19745AF48BC94ACAB44A86C3E2C&lt;/guid&gt;&#10;                    &lt;answertext&gt;&amp;gt;5%&lt;/answertext&gt;&#10;                    &lt;valuetype&gt;0&lt;/valuetype&gt;&#10;                &lt;/answer&gt;&#10;                &lt;answer&gt;&#10;                    &lt;guid&gt;F400E0E781F742129F2452366D13B13E&lt;/guid&gt;&#10;                    &lt;answertext&gt;&amp;gt;10%&lt;/answertext&gt;&#10;                    &lt;valuetype&gt;0&lt;/valuetype&gt;&#10;                &lt;/answer&gt;&#10;                &lt;answer&gt;&#10;                    &lt;guid&gt;8B42E87CE53042BD9A290592C5ECE6DF&lt;/guid&gt;&#10;                    &lt;answertext&gt;&amp;gt;20%&lt;/answertext&gt;&#10;                    &lt;valuetype&gt;0&lt;/valuetype&gt;&#10;                &lt;/answer&gt;&#10;                &lt;answer&gt;&#10;                    &lt;guid&gt;5D4665E6989A4B25A1A811178E277A4D&lt;/guid&gt;&#10;                    &lt;answertext&gt;&amp;gt;50%&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AUTOOPENPOLL" val="True"/>
  <p:tag name="AUTOFORMATCHART" val="True"/>
</p:tagLst>
</file>

<file path=ppt/tags/tag3.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0"/>
  <p:tag name="DEFINEDCOLORS" val="3,6,10,45,32,50,13,4,9,55,1"/>
  <p:tag name="COLORTYPE" val="SCHEME"/>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TYPE" val="MultiChoiceSlide"/>
  <p:tag name="LIVECHARTING" val="False"/>
  <p:tag name="TPQUESTIONXML" val="﻿&lt;?xml version=&quot;1.0&quot; encoding=&quot;utf-8&quot;?&gt;&#10;&lt;questionlist&gt;&#10;    &lt;properties&gt;&#10;        &lt;guid&gt;2CCE2C0437E34609B6F43110F4607AAA&lt;/guid&gt;&#10;        &lt;description /&gt;&#10;        &lt;date&gt;1/11/2017 10:30:1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92DA10D60BC4FFAA7A8E202A6BE2897&lt;/guid&gt;&#10;            &lt;repollguid&gt;C3F65503AD484FA8A7923E60AB85E9AF&lt;/repollguid&gt;&#10;            &lt;sourceid&gt;386F9A7EFFFC497392EB001F47444370&lt;/sourceid&gt;&#10;            &lt;questiontext&gt;Did you loose yield loss to stripe rust?&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DBF27B1119074541BCFAA29D5E1A3E31&lt;/guid&gt;&#10;                    &lt;answertext&gt;0 bu/A&lt;/answertext&gt;&#10;                    &lt;valuetype&gt;0&lt;/valuetype&gt;&#10;                &lt;/answer&gt;&#10;                &lt;answer&gt;&#10;                    &lt;guid&gt;B65C0627F20D49139C1984973FE197A1&lt;/guid&gt;&#10;                    &lt;answertext&gt;&amp;lt;2 bu/A&lt;/answertext&gt;&#10;                    &lt;valuetype&gt;0&lt;/valuetype&gt;&#10;                &lt;/answer&gt;&#10;                &lt;answer&gt;&#10;                    &lt;guid&gt;FA44D91DFF1E46A99CD0D799348108B9&lt;/guid&gt;&#10;                    &lt;answertext&gt;&amp;lt;5bu/A&lt;/answertext&gt;&#10;                    &lt;valuetype&gt;0&lt;/valuetype&gt;&#10;                &lt;/answer&gt;&#10;                &lt;answer&gt;&#10;                    &lt;guid&gt;1306C08F77494667A42C8A719CFF30C3&lt;/guid&gt;&#10;                    &lt;answertext&gt;&amp;gt;5 bu/A&lt;/answertext&gt;&#10;                    &lt;valuetype&gt;0&lt;/valuetype&gt;&#10;                &lt;/answer&gt;&#10;                &lt;answer&gt;&#10;                    &lt;guid&gt;EDB739077193420993D5E66D4CB3089D&lt;/guid&gt;&#10;                    &lt;answertext&gt;&amp;gt;10 bu/A&lt;/answertext&gt;&#10;                    &lt;valuetype&gt;0&lt;/valuetype&gt;&#10;                &lt;/answer&gt;&#10;                &lt;answer&gt;&#10;                    &lt;guid&gt;33AD3D6F92C942CF88CFDF50D4C8735C&lt;/guid&gt;&#10;                    &lt;answertext&gt;&amp;gt;20 bu/A&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AUTOOPENPOLL" val="True"/>
  <p:tag name="AUTOFORMATCHART" val="True"/>
</p:tagLst>
</file>

<file path=ppt/tags/tag7.xml><?xml version="1.0" encoding="utf-8"?>
<p:tagLst xmlns:a="http://schemas.openxmlformats.org/drawingml/2006/main" xmlns:r="http://schemas.openxmlformats.org/officeDocument/2006/relationships" xmlns:p="http://schemas.openxmlformats.org/presentationml/2006/main">
  <p:tag name="TYPE" val="0"/>
  <p:tag name="LABELFORMAT" val="0"/>
  <p:tag name="NUMBERFORMAT" val="0"/>
  <p:tag name="DEFINEDCOLORS" val="3,6,10,45,32,50,13,4,9,55,1"/>
  <p:tag name="COLORTYPE" val="SCHEME"/>
</p:tagLst>
</file>

<file path=ppt/tags/tag8.xml><?xml version="1.0" encoding="utf-8"?>
<p:tagLst xmlns:a="http://schemas.openxmlformats.org/drawingml/2006/main" xmlns:r="http://schemas.openxmlformats.org/officeDocument/2006/relationships" xmlns:p="http://schemas.openxmlformats.org/presentationml/2006/main">
  <p:tag name="ZEROBASED" val="False"/>
</p:tagLst>
</file>

<file path=ppt/theme/theme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lit">
  <a:themeElements>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SU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MSU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21792</TotalTime>
  <Words>2537</Words>
  <Application>Microsoft Office PowerPoint</Application>
  <PresentationFormat>On-screen Show (4:3)</PresentationFormat>
  <Paragraphs>837</Paragraphs>
  <Slides>56</Slides>
  <Notes>22</Notes>
  <HiddenSlides>1</HiddenSlides>
  <MMClips>0</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1</vt:i4>
      </vt:variant>
      <vt:variant>
        <vt:lpstr>Slide Titles</vt:lpstr>
      </vt:variant>
      <vt:variant>
        <vt:i4>56</vt:i4>
      </vt:variant>
    </vt:vector>
  </HeadingPairs>
  <TitlesOfParts>
    <vt:vector size="76" baseType="lpstr">
      <vt:lpstr>ＭＳ Ｐゴシック</vt:lpstr>
      <vt:lpstr>Arial</vt:lpstr>
      <vt:lpstr>Calibri</vt:lpstr>
      <vt:lpstr>Calibri Light</vt:lpstr>
      <vt:lpstr>Gotham Book</vt:lpstr>
      <vt:lpstr>Gotham-Bold</vt:lpstr>
      <vt:lpstr>Tahoma</vt:lpstr>
      <vt:lpstr>Times New Roman</vt:lpstr>
      <vt:lpstr>Wingdings</vt:lpstr>
      <vt:lpstr>WP TypographicSymbols</vt:lpstr>
      <vt:lpstr>12_Office Theme</vt:lpstr>
      <vt:lpstr>7_Office Theme</vt:lpstr>
      <vt:lpstr>5_Office Theme</vt:lpstr>
      <vt:lpstr>Blank Presentation</vt:lpstr>
      <vt:lpstr>20_Office Theme</vt:lpstr>
      <vt:lpstr>1_Slit</vt:lpstr>
      <vt:lpstr>MSU Template 1</vt:lpstr>
      <vt:lpstr>1_Office Theme</vt:lpstr>
      <vt:lpstr>1_MSU Template 1</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Stripe Rust - Puccinia striiformis f. sp. tritici.</vt:lpstr>
      <vt:lpstr>Where did the stripe rust come from?</vt:lpstr>
      <vt:lpstr>Spring officially starts March 20th</vt:lpstr>
      <vt:lpstr>Control vs fungicide at Flag Leaf (Photo: June-6-16)</vt:lpstr>
      <vt:lpstr>Fungicide Spray Opportunities</vt:lpstr>
      <vt:lpstr>Stripe rust yield response to fungicide timing across trials</vt:lpstr>
      <vt:lpstr>PowerPoint Presentation</vt:lpstr>
      <vt:lpstr>PowerPoint Presentation</vt:lpstr>
      <vt:lpstr>Stripe Rust Management</vt:lpstr>
      <vt:lpstr>Head scab management</vt:lpstr>
      <vt:lpstr>Characterizing population of fungi causing Fusarium head blight  </vt:lpstr>
      <vt:lpstr>Uniform Fungicide Trials 1995-2013</vt:lpstr>
      <vt:lpstr>Effect of fungicides on FHB</vt:lpstr>
      <vt:lpstr>Effect of fungicides on DON</vt:lpstr>
      <vt:lpstr>Head scab management trial</vt:lpstr>
      <vt:lpstr>PowerPoint Presentation</vt:lpstr>
      <vt:lpstr>Head Scab disease index (0-100)</vt:lpstr>
      <vt:lpstr>3rd Generation Scab Trial</vt:lpstr>
      <vt:lpstr>wheatscab.psu.edu</vt:lpstr>
      <vt:lpstr>Effect of Headline (6 fl oz/A) applied at different growth stages on DON 2010</vt:lpstr>
      <vt:lpstr>Thank you!</vt:lpstr>
      <vt:lpstr>Integrated head scab management</vt:lpstr>
      <vt:lpstr>Efficacy of fungicides </vt:lpstr>
      <vt:lpstr>Head scab management trial conclusions</vt:lpstr>
      <vt:lpstr>Gibberella and other ear molds</vt:lpstr>
      <vt:lpstr>Percentage of fields with DON issues</vt:lpstr>
      <vt:lpstr>PowerPoint Presentation</vt:lpstr>
      <vt:lpstr>2016 Grain Corn Ear Mold and Vomitoxin (DON) Survey </vt:lpstr>
      <vt:lpstr>www.cornmycotoxins.com</vt:lpstr>
      <vt:lpstr>Management of ear molds</vt:lpstr>
      <vt:lpstr>Stripe rust observations</vt:lpstr>
      <vt:lpstr>PowerPoint Presentation</vt:lpstr>
      <vt:lpstr>Effect of crop rotation on wheat head scab &amp; corn gibberella ear rot</vt:lpstr>
      <vt:lpstr>PowerPoint Presentation</vt:lpstr>
      <vt:lpstr>PowerPoint Presentation</vt:lpstr>
      <vt:lpstr>PowerPoint Presentation</vt:lpstr>
      <vt:lpstr>Timing of application</vt:lpstr>
      <vt:lpstr>Field Timing - Ridgetown</vt:lpstr>
      <vt:lpstr>DON (vomitoxin) (ppm)</vt:lpstr>
      <vt:lpstr>DON (vomitoxin) (ppm)</vt:lpstr>
      <vt:lpstr>   </vt:lpstr>
      <vt:lpstr>Flag leaf disease (%)</vt:lpstr>
      <vt:lpstr>Yield (bu/A)</vt:lpstr>
      <vt:lpstr>Corn fungicide conclusions</vt:lpstr>
      <vt:lpstr>Field Crops Disease Update</vt:lpstr>
      <vt:lpstr>Did you loose yield loss to stripe rust?</vt:lpstr>
      <vt:lpstr>Stripe Rust</vt:lpstr>
      <vt:lpstr>Other types of wheat rust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Chilvers</dc:creator>
  <cp:lastModifiedBy>Anonymous rhinoceros</cp:lastModifiedBy>
  <cp:revision>351</cp:revision>
  <dcterms:created xsi:type="dcterms:W3CDTF">2012-11-23T23:22:38Z</dcterms:created>
  <dcterms:modified xsi:type="dcterms:W3CDTF">2017-03-14T17:05:46Z</dcterms:modified>
</cp:coreProperties>
</file>