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9260800" cy="438912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A64694C-3230-472A-8B0E-120BFC74E25D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53B"/>
    <a:srgbClr val="044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C7139-E64F-4915-A3D2-CF53C8E87B71}" v="134" dt="2024-06-04T22:57:00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4838" autoAdjust="0"/>
    <p:restoredTop sz="94660"/>
  </p:normalViewPr>
  <p:slideViewPr>
    <p:cSldViewPr snapToGrid="0">
      <p:cViewPr>
        <p:scale>
          <a:sx n="30" d="100"/>
          <a:sy n="30" d="100"/>
        </p:scale>
        <p:origin x="271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7183123"/>
            <a:ext cx="24871680" cy="1528064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23053043"/>
            <a:ext cx="21945600" cy="10596877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DD6C-FD65-4BDF-9304-F64167D10CC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0A8E-6779-446F-B1CD-6DFA7888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4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DD6C-FD65-4BDF-9304-F64167D10CC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0A8E-6779-446F-B1CD-6DFA7888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4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39762" y="2336800"/>
            <a:ext cx="630936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2" y="2336800"/>
            <a:ext cx="1856232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DD6C-FD65-4BDF-9304-F64167D10CC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0A8E-6779-446F-B1CD-6DFA7888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DD6C-FD65-4BDF-9304-F64167D10CC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0A8E-6779-446F-B1CD-6DFA7888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6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2" y="10942333"/>
            <a:ext cx="25237440" cy="18257517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42" y="29372573"/>
            <a:ext cx="25237440" cy="9601197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82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DD6C-FD65-4BDF-9304-F64167D10CC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0A8E-6779-446F-B1CD-6DFA7888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DD6C-FD65-4BDF-9304-F64167D10CC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0A8E-6779-446F-B1CD-6DFA7888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336810"/>
            <a:ext cx="2523744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494" y="10759443"/>
            <a:ext cx="12378688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494" y="16032480"/>
            <a:ext cx="12378688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3282" y="10759443"/>
            <a:ext cx="12439651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3282" y="16032480"/>
            <a:ext cx="12439651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DD6C-FD65-4BDF-9304-F64167D10CC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0A8E-6779-446F-B1CD-6DFA7888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5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DD6C-FD65-4BDF-9304-F64167D10CC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0A8E-6779-446F-B1CD-6DFA7888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DD6C-FD65-4BDF-9304-F64167D10CC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0A8E-6779-446F-B1CD-6DFA7888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1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651" y="6319530"/>
            <a:ext cx="14813280" cy="311912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DD6C-FD65-4BDF-9304-F64167D10CC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0A8E-6779-446F-B1CD-6DFA7888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5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39651" y="6319530"/>
            <a:ext cx="14813280" cy="311912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DD6C-FD65-4BDF-9304-F64167D10CC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0A8E-6779-446F-B1CD-6DFA7888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2336810"/>
            <a:ext cx="2523744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11684000"/>
            <a:ext cx="2523744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61DD6C-FD65-4BDF-9304-F64167D10CC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264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6544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B50A8E-6779-446F-B1CD-6DFA7888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pennin34@msu.edu" TargetMode="External"/><Relationship Id="rId13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1B1E79-69AB-464D-D838-913470D52020}"/>
              </a:ext>
            </a:extLst>
          </p:cNvPr>
          <p:cNvSpPr/>
          <p:nvPr/>
        </p:nvSpPr>
        <p:spPr>
          <a:xfrm>
            <a:off x="1502229" y="400050"/>
            <a:ext cx="26517600" cy="3918857"/>
          </a:xfrm>
          <a:prstGeom prst="rect">
            <a:avLst/>
          </a:prstGeom>
          <a:solidFill>
            <a:srgbClr val="1845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Plant Growth Regulator for</a:t>
            </a:r>
          </a:p>
          <a:p>
            <a:pPr algn="ctr"/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Wheat, Oats, Barley, and Triticale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8002B1-8EBC-879D-7CA6-86C97980C88F}"/>
              </a:ext>
            </a:extLst>
          </p:cNvPr>
          <p:cNvSpPr/>
          <p:nvPr/>
        </p:nvSpPr>
        <p:spPr>
          <a:xfrm>
            <a:off x="709457" y="5947809"/>
            <a:ext cx="9127671" cy="1015663"/>
          </a:xfrm>
          <a:prstGeom prst="rect">
            <a:avLst/>
          </a:prstGeom>
          <a:solidFill>
            <a:srgbClr val="1845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What is PGR?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4EC3D6-3B1B-AC6C-06B0-63AEC4E0195A}"/>
              </a:ext>
            </a:extLst>
          </p:cNvPr>
          <p:cNvSpPr txBox="1"/>
          <p:nvPr/>
        </p:nvSpPr>
        <p:spPr>
          <a:xfrm>
            <a:off x="575924" y="7241664"/>
            <a:ext cx="994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PGR is a </a:t>
            </a:r>
            <a:r>
              <a:rPr lang="en-US" sz="4000" b="1" dirty="0">
                <a:solidFill>
                  <a:srgbClr val="184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lant </a:t>
            </a:r>
            <a:r>
              <a:rPr lang="en-US" sz="4000" b="1" dirty="0">
                <a:solidFill>
                  <a:srgbClr val="184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rowth </a:t>
            </a:r>
            <a:r>
              <a:rPr lang="en-US" sz="4000" b="1" dirty="0">
                <a:solidFill>
                  <a:srgbClr val="184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egulator.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EB7F0E-09A6-DA11-F692-7189870B03E9}"/>
              </a:ext>
            </a:extLst>
          </p:cNvPr>
          <p:cNvSpPr/>
          <p:nvPr/>
        </p:nvSpPr>
        <p:spPr>
          <a:xfrm>
            <a:off x="709457" y="8930233"/>
            <a:ext cx="9127671" cy="1015663"/>
          </a:xfrm>
          <a:prstGeom prst="rect">
            <a:avLst/>
          </a:prstGeom>
          <a:solidFill>
            <a:srgbClr val="1845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Why Use PGRs?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C28EB-820C-71E8-E30F-2E202573E71F}"/>
              </a:ext>
            </a:extLst>
          </p:cNvPr>
          <p:cNvSpPr txBox="1"/>
          <p:nvPr/>
        </p:nvSpPr>
        <p:spPr>
          <a:xfrm>
            <a:off x="575924" y="10065185"/>
            <a:ext cx="114077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Reduce lodging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Stimulate root development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Reduce apical dominance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Factors to consider for PGRs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Planting date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Seeding rate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Fall tillering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Nitrogen rate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0F7A813-63A4-B21A-89CC-07AB19050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t="38769" r="54979" b="21138"/>
          <a:stretch/>
        </p:blipFill>
        <p:spPr bwMode="auto">
          <a:xfrm>
            <a:off x="1137351" y="29701995"/>
            <a:ext cx="6640730" cy="495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B53E22-28EA-0A6E-EB16-57009F28779F}"/>
              </a:ext>
            </a:extLst>
          </p:cNvPr>
          <p:cNvSpPr/>
          <p:nvPr/>
        </p:nvSpPr>
        <p:spPr>
          <a:xfrm>
            <a:off x="709457" y="15158063"/>
            <a:ext cx="6034557" cy="1015663"/>
          </a:xfrm>
          <a:prstGeom prst="rect">
            <a:avLst/>
          </a:prstGeom>
          <a:solidFill>
            <a:srgbClr val="1845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How PGRs 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824DC3-5553-71AA-1153-AE0DF9E62319}"/>
              </a:ext>
            </a:extLst>
          </p:cNvPr>
          <p:cNvSpPr txBox="1"/>
          <p:nvPr/>
        </p:nvSpPr>
        <p:spPr>
          <a:xfrm>
            <a:off x="575924" y="16322299"/>
            <a:ext cx="12668147" cy="1283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PGRs are similar to plant hormones.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They alter the hormone balance to modify plant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development.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Early plant development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High Auxin levels stimulate rooting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Tiller formation triggers gibberellins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Gibberellins trigger stem cells growth and stem elongation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Use of PGRs in wheat: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Trinexepac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ethyl and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chlormequate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chloride (CCC) blocks synthesis of gibberellic acid responsible for cell elongation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Results in:</a:t>
            </a:r>
          </a:p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Yield Improvement in absence of lodging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Reduced apical dominance  ear-bearing tillers  increased ear number (with proper crop density, fertilization, and disease protection)</a:t>
            </a:r>
          </a:p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Increased root growth, length, and mass</a:t>
            </a:r>
          </a:p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Reduced straw length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Prevention of lodging</a:t>
            </a:r>
          </a:p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Reduced internode lengths</a:t>
            </a:r>
          </a:p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Thicker lignified stems</a:t>
            </a:r>
          </a:p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Increased root growth to strengthen foundations</a:t>
            </a:r>
          </a:p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Maintain grain quality – HFN and test weight</a:t>
            </a: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BC408B-F86B-5E68-958B-463C9D15A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86" y="35671028"/>
            <a:ext cx="11056174" cy="7050510"/>
          </a:xfrm>
          <a:prstGeom prst="rect">
            <a:avLst/>
          </a:prstGeom>
        </p:spPr>
      </p:pic>
      <p:pic>
        <p:nvPicPr>
          <p:cNvPr id="1038" name="Picture 14" descr="Michigan Wheat Farmers">
            <a:extLst>
              <a:ext uri="{FF2B5EF4-FFF2-40B4-BE49-F238E27FC236}">
                <a16:creationId xmlns:a16="http://schemas.microsoft.com/office/drawing/2014/main" id="{6C814AB7-BF53-1E6B-2B76-B37896F8E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689" y="1259114"/>
            <a:ext cx="3576181" cy="22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ichigan State Spartans Logo - Primary Dark Logo - NCAA Division I (i-m)  (NCAA i-m) - Chris Creamer's Sports Logos Page - SportsLogos.Net">
            <a:extLst>
              <a:ext uri="{FF2B5EF4-FFF2-40B4-BE49-F238E27FC236}">
                <a16:creationId xmlns:a16="http://schemas.microsoft.com/office/drawing/2014/main" id="{98C24B4F-8D84-DC43-7493-A7FEEFF52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72" b="92139" l="9964" r="89917">
                        <a14:foregroundMark x1="38909" y1="19196" x2="38909" y2="19196"/>
                        <a14:foregroundMark x1="54923" y1="29250" x2="54923" y2="29250"/>
                        <a14:foregroundMark x1="50059" y1="31993" x2="50059" y2="31993"/>
                        <a14:foregroundMark x1="46145" y1="33090" x2="46145" y2="33090"/>
                        <a14:foregroundMark x1="42823" y1="35101" x2="42823" y2="35101"/>
                        <a14:foregroundMark x1="39739" y1="39854" x2="39739" y2="39854"/>
                        <a14:foregroundMark x1="40451" y1="38391" x2="40451" y2="38391"/>
                        <a14:foregroundMark x1="37841" y1="42779" x2="37841" y2="42779"/>
                        <a14:foregroundMark x1="36299" y1="47166" x2="36299" y2="47166"/>
                        <a14:foregroundMark x1="34757" y1="52651" x2="34757" y2="52651"/>
                        <a14:foregroundMark x1="67141" y1="92139" x2="67141" y2="92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87" y="1169662"/>
            <a:ext cx="3823298" cy="248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BEI Overview - MSU MediaSpace">
            <a:extLst>
              <a:ext uri="{FF2B5EF4-FFF2-40B4-BE49-F238E27FC236}">
                <a16:creationId xmlns:a16="http://schemas.microsoft.com/office/drawing/2014/main" id="{EF832194-A4CA-83D8-18F2-ED5A05D1B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34768" r="7714" b="34686"/>
          <a:stretch/>
        </p:blipFill>
        <p:spPr bwMode="auto">
          <a:xfrm>
            <a:off x="1502228" y="3521371"/>
            <a:ext cx="4487092" cy="7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420322-CAA2-4F09-A6FE-320C5EEA6190}"/>
              </a:ext>
            </a:extLst>
          </p:cNvPr>
          <p:cNvSpPr txBox="1"/>
          <p:nvPr/>
        </p:nvSpPr>
        <p:spPr>
          <a:xfrm>
            <a:off x="6340935" y="4629049"/>
            <a:ext cx="168401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>
                <a:latin typeface="Calibri" panose="020F0502020204030204" pitchFamily="34" charset="0"/>
                <a:cs typeface="Calibri" panose="020F0502020204030204" pitchFamily="34" charset="0"/>
              </a:rPr>
              <a:t>Dennis Pennington, MSU Wheat Systems Specialist </a:t>
            </a:r>
            <a:r>
              <a:rPr lang="en-US" sz="4400" b="1" i="1" dirty="0">
                <a:solidFill>
                  <a:srgbClr val="18453B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pennin34@msu.edu</a:t>
            </a:r>
            <a:endParaRPr lang="en-US" sz="4400" b="1" i="1" dirty="0">
              <a:solidFill>
                <a:srgbClr val="1845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4BD39D3-A057-CEFB-D06A-E8EABD454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259715"/>
              </p:ext>
            </p:extLst>
          </p:nvPr>
        </p:nvGraphicFramePr>
        <p:xfrm>
          <a:off x="18654352" y="5924396"/>
          <a:ext cx="10173744" cy="121093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95349">
                  <a:extLst>
                    <a:ext uri="{9D8B030D-6E8A-4147-A177-3AD203B41FA5}">
                      <a16:colId xmlns:a16="http://schemas.microsoft.com/office/drawing/2014/main" val="229419131"/>
                    </a:ext>
                  </a:extLst>
                </a:gridCol>
                <a:gridCol w="2815244">
                  <a:extLst>
                    <a:ext uri="{9D8B030D-6E8A-4147-A177-3AD203B41FA5}">
                      <a16:colId xmlns:a16="http://schemas.microsoft.com/office/drawing/2014/main" val="1882184310"/>
                    </a:ext>
                  </a:extLst>
                </a:gridCol>
                <a:gridCol w="4263151">
                  <a:extLst>
                    <a:ext uri="{9D8B030D-6E8A-4147-A177-3AD203B41FA5}">
                      <a16:colId xmlns:a16="http://schemas.microsoft.com/office/drawing/2014/main" val="637569820"/>
                    </a:ext>
                  </a:extLst>
                </a:gridCol>
              </a:tblGrid>
              <a:tr h="1138980">
                <a:tc>
                  <a:txBody>
                    <a:bodyPr/>
                    <a:lstStyle/>
                    <a:p>
                      <a:r>
                        <a:rPr lang="en-US" sz="3600" dirty="0"/>
                        <a:t>Natural Plant Hormones</a:t>
                      </a:r>
                    </a:p>
                  </a:txBody>
                  <a:tcPr>
                    <a:solidFill>
                      <a:srgbClr val="18453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Produced in:</a:t>
                      </a:r>
                    </a:p>
                  </a:txBody>
                  <a:tcPr>
                    <a:solidFill>
                      <a:srgbClr val="1845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Effects</a:t>
                      </a:r>
                    </a:p>
                  </a:txBody>
                  <a:tcPr>
                    <a:solidFill>
                      <a:srgbClr val="184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5509"/>
                  </a:ext>
                </a:extLst>
              </a:tr>
              <a:tr h="1228029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18453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Auxins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Developing Leaves and 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Stimulation of early root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538422"/>
                  </a:ext>
                </a:extLst>
              </a:tr>
              <a:tr h="1470466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18453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Cytokinins</a:t>
                      </a:r>
                      <a:endParaRPr lang="en-US" sz="3600" b="1" dirty="0">
                        <a:solidFill>
                          <a:srgbClr val="18453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Roots and Shoots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Stimulation of cell multiplication in roots and tillers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803479"/>
                  </a:ext>
                </a:extLst>
              </a:tr>
              <a:tr h="2437662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18453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Gibberellins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Young Tissues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Stimulation of the development of all plant organs, elongation, and division of cells.  Inhibition of root and shoot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143090"/>
                  </a:ext>
                </a:extLst>
              </a:tr>
              <a:tr h="1419443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18453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Ethylene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Whole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Blockage of auxins contributing to cell walls thickening and maturation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178"/>
                  </a:ext>
                </a:extLst>
              </a:tr>
              <a:tr h="1228029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18453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Abscisic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Grain, Shoots, and Fruit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Inhibition of plant growth, ripening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600502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0FD5E438-760F-0A6A-6A86-4129AF8612E4}"/>
              </a:ext>
            </a:extLst>
          </p:cNvPr>
          <p:cNvSpPr/>
          <p:nvPr/>
        </p:nvSpPr>
        <p:spPr>
          <a:xfrm>
            <a:off x="18091485" y="32947603"/>
            <a:ext cx="6034557" cy="1015663"/>
          </a:xfrm>
          <a:prstGeom prst="rect">
            <a:avLst/>
          </a:prstGeom>
          <a:solidFill>
            <a:srgbClr val="1845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PGR Myths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9D0C45-B03B-FB94-7A31-4E577BE52D42}"/>
              </a:ext>
            </a:extLst>
          </p:cNvPr>
          <p:cNvSpPr txBox="1"/>
          <p:nvPr/>
        </p:nvSpPr>
        <p:spPr>
          <a:xfrm>
            <a:off x="13365900" y="34179913"/>
            <a:ext cx="15485727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PGRs </a:t>
            </a:r>
            <a:r>
              <a:rPr lang="en-US" sz="3600" b="1" dirty="0">
                <a:solidFill>
                  <a:srgbClr val="184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eliminate lodging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in highly susceptible crops – they may delay the onset of lodging or lessen lodging.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In the absence of lodging, PGRs have </a:t>
            </a:r>
            <a:r>
              <a:rPr lang="en-US" sz="3600" b="1" dirty="0">
                <a:solidFill>
                  <a:srgbClr val="184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 effects on yield</a:t>
            </a:r>
            <a:r>
              <a:rPr lang="en-US" sz="3600" dirty="0">
                <a:solidFill>
                  <a:srgbClr val="184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sometimes they increase yield, decrease yield, or have no impact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Morphological effects are accompanied by </a:t>
            </a:r>
            <a:r>
              <a:rPr lang="en-US" sz="3600" b="1" dirty="0">
                <a:solidFill>
                  <a:srgbClr val="184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alterations in developmental and physiological behavior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b="1" dirty="0">
                <a:solidFill>
                  <a:srgbClr val="184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 color of foliage is intensified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3600" b="1" dirty="0">
                <a:solidFill>
                  <a:srgbClr val="184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extended longevity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of plants has been regularly observed, retardation of senescence 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(Source: Grossman, 1992; Berry et al., 2004)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184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Optimum temperatures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are generally </a:t>
            </a:r>
            <a:r>
              <a:rPr lang="en-US" sz="3600" b="1" dirty="0">
                <a:solidFill>
                  <a:srgbClr val="184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 41 degrees Fahrenheit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(Berry et al., 2004)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Temporary, </a:t>
            </a:r>
            <a:r>
              <a:rPr lang="en-US" sz="3600" b="1" dirty="0">
                <a:solidFill>
                  <a:srgbClr val="184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term height reduction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(Rajala and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Peltonen-Sainio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2002)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Increased tillering; potentially </a:t>
            </a:r>
            <a:r>
              <a:rPr lang="en-US" sz="3600" b="1" dirty="0">
                <a:solidFill>
                  <a:srgbClr val="184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 unproductive tillers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184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grain weight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(Rajala and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Peltonen-Sainio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2002)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F22C212-3FCC-19CA-CABF-51E78E8F7960}"/>
              </a:ext>
            </a:extLst>
          </p:cNvPr>
          <p:cNvGrpSpPr/>
          <p:nvPr/>
        </p:nvGrpSpPr>
        <p:grpSpPr>
          <a:xfrm>
            <a:off x="9416559" y="29866918"/>
            <a:ext cx="6394096" cy="3629836"/>
            <a:chOff x="12429596" y="30055032"/>
            <a:chExt cx="6394096" cy="3629836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BFFC0928-93DE-E37F-2FC4-95E48680B9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8830" b="83595" l="20417" r="80521">
                          <a14:foregroundMark x1="41771" y1="44223" x2="41771" y2="44223"/>
                          <a14:foregroundMark x1="80521" y1="53067" x2="80521" y2="53067"/>
                          <a14:foregroundMark x1="80104" y1="55492" x2="80104" y2="55492"/>
                          <a14:foregroundMark x1="33021" y1="45792" x2="33021" y2="45792"/>
                          <a14:foregroundMark x1="34479" y1="43367" x2="34479" y2="43367"/>
                          <a14:foregroundMark x1="33229" y1="44650" x2="33229" y2="44650"/>
                        </a14:backgroundRemoval>
                      </a14:imgEffect>
                    </a14:imgLayer>
                  </a14:imgProps>
                </a:ext>
              </a:extLst>
            </a:blip>
            <a:srcRect l="18287" t="30404" r="13789" b="26171"/>
            <a:stretch/>
          </p:blipFill>
          <p:spPr bwMode="auto">
            <a:xfrm>
              <a:off x="12429596" y="30700080"/>
              <a:ext cx="6394096" cy="298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Rectangle 3">
              <a:extLst>
                <a:ext uri="{FF2B5EF4-FFF2-40B4-BE49-F238E27FC236}">
                  <a16:creationId xmlns:a16="http://schemas.microsoft.com/office/drawing/2014/main" id="{982A6E5F-184A-18F2-5209-33FF95004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5486" y="30055032"/>
              <a:ext cx="5202316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685800"/>
              <a:r>
                <a:rPr lang="en-GB" sz="3600" b="1" dirty="0">
                  <a:solidFill>
                    <a:srgbClr val="184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Untreated vs treated </a:t>
              </a:r>
            </a:p>
            <a:p>
              <a:pPr algn="ctr" defTabSz="685800"/>
              <a:r>
                <a:rPr lang="en-GB" sz="3600" b="1" dirty="0">
                  <a:solidFill>
                    <a:srgbClr val="184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at </a:t>
              </a:r>
              <a:r>
                <a:rPr lang="en-GB" sz="3600" b="1" dirty="0" err="1">
                  <a:solidFill>
                    <a:srgbClr val="184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Feekes</a:t>
              </a:r>
              <a:r>
                <a:rPr lang="en-GB" sz="3600" b="1" dirty="0">
                  <a:solidFill>
                    <a:srgbClr val="184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6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298BE6B-729F-C5FA-23C3-5C73B8F52C16}"/>
              </a:ext>
            </a:extLst>
          </p:cNvPr>
          <p:cNvGrpSpPr/>
          <p:nvPr/>
        </p:nvGrpSpPr>
        <p:grpSpPr>
          <a:xfrm>
            <a:off x="13011146" y="16800576"/>
            <a:ext cx="4376404" cy="8658475"/>
            <a:chOff x="13328350" y="13681375"/>
            <a:chExt cx="4717820" cy="9643729"/>
          </a:xfrm>
        </p:grpSpPr>
        <p:pic>
          <p:nvPicPr>
            <p:cNvPr id="38" name="Picture 37" descr="A picture containing text, outdoor, ground, building&#10;&#10;Description automatically generated">
              <a:extLst>
                <a:ext uri="{FF2B5EF4-FFF2-40B4-BE49-F238E27FC236}">
                  <a16:creationId xmlns:a16="http://schemas.microsoft.com/office/drawing/2014/main" id="{AB5A2825-1C38-D14C-D996-77174FFE91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8" r="21256" b="3523"/>
            <a:stretch/>
          </p:blipFill>
          <p:spPr>
            <a:xfrm>
              <a:off x="13328350" y="13681375"/>
              <a:ext cx="4717820" cy="9643729"/>
            </a:xfrm>
            <a:prstGeom prst="rect">
              <a:avLst/>
            </a:prstGeom>
          </p:spPr>
        </p:pic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A46541-74B3-0C13-E515-CE2C01ACF848}"/>
                </a:ext>
              </a:extLst>
            </p:cNvPr>
            <p:cNvCxnSpPr>
              <a:cxnSpLocks/>
            </p:cNvCxnSpPr>
            <p:nvPr/>
          </p:nvCxnSpPr>
          <p:spPr>
            <a:xfrm>
              <a:off x="14039590" y="18933966"/>
              <a:ext cx="192423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1F3CAF1-68F2-8737-754E-F894DABA45F2}"/>
                </a:ext>
              </a:extLst>
            </p:cNvPr>
            <p:cNvCxnSpPr>
              <a:cxnSpLocks/>
            </p:cNvCxnSpPr>
            <p:nvPr/>
          </p:nvCxnSpPr>
          <p:spPr>
            <a:xfrm>
              <a:off x="16268499" y="17405525"/>
              <a:ext cx="132084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E84A21F-437B-5575-A95D-8B6E1015676C}"/>
                </a:ext>
              </a:extLst>
            </p:cNvPr>
            <p:cNvSpPr/>
            <p:nvPr/>
          </p:nvSpPr>
          <p:spPr>
            <a:xfrm>
              <a:off x="14716197" y="17535917"/>
              <a:ext cx="744154" cy="592975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524A25-9028-1CC3-257B-F7E60306C42B}"/>
                </a:ext>
              </a:extLst>
            </p:cNvPr>
            <p:cNvSpPr/>
            <p:nvPr/>
          </p:nvSpPr>
          <p:spPr>
            <a:xfrm>
              <a:off x="14344120" y="18271484"/>
              <a:ext cx="744154" cy="51989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C0C814E-2E57-C619-EB70-8670E3165757}"/>
                </a:ext>
              </a:extLst>
            </p:cNvPr>
            <p:cNvSpPr/>
            <p:nvPr/>
          </p:nvSpPr>
          <p:spPr>
            <a:xfrm>
              <a:off x="14257556" y="16800350"/>
              <a:ext cx="744154" cy="592975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4860AD1-826F-E8ED-3BFD-2AB96EA25AD5}"/>
              </a:ext>
            </a:extLst>
          </p:cNvPr>
          <p:cNvGrpSpPr/>
          <p:nvPr/>
        </p:nvGrpSpPr>
        <p:grpSpPr>
          <a:xfrm>
            <a:off x="17154625" y="19760920"/>
            <a:ext cx="11673471" cy="11416184"/>
            <a:chOff x="17157507" y="20638823"/>
            <a:chExt cx="11673471" cy="1141618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215F2F-AD99-E8A5-84BD-3E95527FF9B3}"/>
                </a:ext>
              </a:extLst>
            </p:cNvPr>
            <p:cNvSpPr txBox="1"/>
            <p:nvPr/>
          </p:nvSpPr>
          <p:spPr>
            <a:xfrm>
              <a:off x="17948938" y="30254514"/>
              <a:ext cx="10828897" cy="18004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85900" lvl="2" indent="-571500">
                <a:buFont typeface="Arial" panose="020B0604020202020204" pitchFamily="34" charset="0"/>
                <a:buChar char="•"/>
              </a:pP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Between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Feekes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4 and 7</a:t>
              </a:r>
            </a:p>
            <a:p>
              <a:pPr marL="1943100" lvl="3" indent="-571500">
                <a:buFont typeface="Wingdings" panose="05000000000000000000" pitchFamily="2" charset="2"/>
                <a:buChar char="Ø"/>
              </a:pP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Best single application time: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Feekes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5-7</a:t>
              </a:r>
            </a:p>
            <a:p>
              <a:pPr marL="1943100" lvl="3" indent="-571500">
                <a:buFont typeface="Wingdings" panose="05000000000000000000" pitchFamily="2" charset="2"/>
                <a:buChar char="Ø"/>
              </a:pP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Best split application time: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Feekes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4 and 7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3B441E-3123-D706-B24C-096DC3CA08BA}"/>
                </a:ext>
              </a:extLst>
            </p:cNvPr>
            <p:cNvSpPr/>
            <p:nvPr/>
          </p:nvSpPr>
          <p:spPr>
            <a:xfrm>
              <a:off x="18654352" y="20638823"/>
              <a:ext cx="10176626" cy="1015663"/>
            </a:xfrm>
            <a:prstGeom prst="rect">
              <a:avLst/>
            </a:prstGeom>
            <a:solidFill>
              <a:srgbClr val="18453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Optimum Application Timing</a:t>
              </a:r>
            </a:p>
          </p:txBody>
        </p:sp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1BB5314D-A8B6-507B-7138-8DF7A3CAF9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053" b="97214" l="1106" r="98593">
                          <a14:foregroundMark x1="31658" y1="44282" x2="31658" y2="44282"/>
                          <a14:foregroundMark x1="31658" y1="44282" x2="70754" y2="52933"/>
                          <a14:foregroundMark x1="70754" y1="52933" x2="69648" y2="69795"/>
                          <a14:foregroundMark x1="69648" y1="69795" x2="35980" y2="89150"/>
                          <a14:foregroundMark x1="35980" y1="89150" x2="32362" y2="65396"/>
                          <a14:foregroundMark x1="32362" y1="65396" x2="35678" y2="40762"/>
                          <a14:foregroundMark x1="35678" y1="40762" x2="66533" y2="25513"/>
                          <a14:foregroundMark x1="66533" y1="25513" x2="72362" y2="26686"/>
                          <a14:foregroundMark x1="72362" y1="26686" x2="72663" y2="27566"/>
                          <a14:foregroundMark x1="14874" y1="4106" x2="50854" y2="6012"/>
                          <a14:foregroundMark x1="50854" y1="6012" x2="79598" y2="4252"/>
                          <a14:foregroundMark x1="79598" y1="4252" x2="90050" y2="4399"/>
                          <a14:foregroundMark x1="90050" y1="4399" x2="93970" y2="10411"/>
                          <a14:foregroundMark x1="93970" y1="10411" x2="96884" y2="69062"/>
                          <a14:foregroundMark x1="1508" y1="76246" x2="8040" y2="76100"/>
                          <a14:foregroundMark x1="8040" y1="76100" x2="11558" y2="72287"/>
                          <a14:foregroundMark x1="11558" y1="72287" x2="10251" y2="9384"/>
                          <a14:foregroundMark x1="10251" y1="9384" x2="12764" y2="2933"/>
                          <a14:foregroundMark x1="12764" y1="2933" x2="17990" y2="3666"/>
                          <a14:foregroundMark x1="17990" y1="3666" x2="67839" y2="440"/>
                          <a14:foregroundMark x1="67839" y1="440" x2="87035" y2="6598"/>
                          <a14:foregroundMark x1="87035" y1="6598" x2="94573" y2="35337"/>
                          <a14:foregroundMark x1="94573" y1="35337" x2="94573" y2="69208"/>
                          <a14:foregroundMark x1="94573" y1="69208" x2="90854" y2="74780"/>
                          <a14:foregroundMark x1="90854" y1="74780" x2="67940" y2="87243"/>
                          <a14:foregroundMark x1="67940" y1="87243" x2="28141" y2="96041"/>
                          <a14:foregroundMark x1="28141" y1="96041" x2="14372" y2="64956"/>
                          <a14:foregroundMark x1="14372" y1="64956" x2="16985" y2="51466"/>
                          <a14:foregroundMark x1="16985" y1="51466" x2="62915" y2="13636"/>
                          <a14:foregroundMark x1="62915" y1="13636" x2="72362" y2="31965"/>
                          <a14:foregroundMark x1="72362" y1="31965" x2="68744" y2="56158"/>
                          <a14:foregroundMark x1="68744" y1="56158" x2="44322" y2="59971"/>
                          <a14:foregroundMark x1="44322" y1="59971" x2="26734" y2="47361"/>
                          <a14:foregroundMark x1="26734" y1="47361" x2="25729" y2="30792"/>
                          <a14:foregroundMark x1="25729" y1="30792" x2="30251" y2="17595"/>
                          <a14:foregroundMark x1="30251" y1="17595" x2="65126" y2="23021"/>
                          <a14:foregroundMark x1="65126" y1="23021" x2="80201" y2="36510"/>
                          <a14:foregroundMark x1="80201" y1="36510" x2="89548" y2="62757"/>
                          <a14:foregroundMark x1="89548" y1="62757" x2="88945" y2="90323"/>
                          <a14:foregroundMark x1="88945" y1="90323" x2="89246" y2="92229"/>
                          <a14:foregroundMark x1="21809" y1="8798" x2="19095" y2="52199"/>
                          <a14:foregroundMark x1="19095" y1="52199" x2="19095" y2="51466"/>
                          <a14:foregroundMark x1="12663" y1="1320" x2="37487" y2="6158"/>
                          <a14:foregroundMark x1="37487" y1="6158" x2="70553" y2="2346"/>
                          <a14:foregroundMark x1="70553" y1="2346" x2="98693" y2="3519"/>
                          <a14:foregroundMark x1="46030" y1="13196" x2="61508" y2="12463"/>
                          <a14:foregroundMark x1="61508" y1="12463" x2="63015" y2="12463"/>
                          <a14:foregroundMark x1="46734" y1="40909" x2="49447" y2="47067"/>
                          <a14:foregroundMark x1="1206" y1="78886" x2="9146" y2="89589"/>
                          <a14:foregroundMark x1="1508" y1="97214" x2="20201" y2="90323"/>
                          <a14:foregroundMark x1="20201" y1="90323" x2="20804" y2="90323"/>
                          <a14:backgroundMark x1="4221" y1="37390" x2="4221" y2="37390"/>
                          <a14:backgroundMark x1="4221" y1="37390" x2="6834" y2="13050"/>
                          <a14:backgroundMark x1="6834" y1="13050" x2="6734" y2="12463"/>
                          <a14:backgroundMark x1="1005" y1="73460" x2="8543" y2="64956"/>
                          <a14:backgroundMark x1="8543" y1="64956" x2="8442" y2="5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" t="13556"/>
            <a:stretch/>
          </p:blipFill>
          <p:spPr bwMode="auto">
            <a:xfrm>
              <a:off x="17157507" y="23004262"/>
              <a:ext cx="11673471" cy="6984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Right Arrow 4">
              <a:extLst>
                <a:ext uri="{FF2B5EF4-FFF2-40B4-BE49-F238E27FC236}">
                  <a16:creationId xmlns:a16="http://schemas.microsoft.com/office/drawing/2014/main" id="{EF241D56-91B2-B97D-63AF-B17D77633922}"/>
                </a:ext>
              </a:extLst>
            </p:cNvPr>
            <p:cNvSpPr/>
            <p:nvPr/>
          </p:nvSpPr>
          <p:spPr>
            <a:xfrm rot="5400000">
              <a:off x="23559312" y="22048750"/>
              <a:ext cx="950753" cy="69425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00580B-9E86-59F4-4674-B58032B28FEE}"/>
              </a:ext>
            </a:extLst>
          </p:cNvPr>
          <p:cNvGrpSpPr/>
          <p:nvPr/>
        </p:nvGrpSpPr>
        <p:grpSpPr>
          <a:xfrm>
            <a:off x="11806406" y="5863499"/>
            <a:ext cx="4761062" cy="8325707"/>
            <a:chOff x="11483221" y="21517810"/>
            <a:chExt cx="5569415" cy="990118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56E4337-2F74-0C7C-8758-DC7256CED6DC}"/>
                </a:ext>
              </a:extLst>
            </p:cNvPr>
            <p:cNvGrpSpPr/>
            <p:nvPr/>
          </p:nvGrpSpPr>
          <p:grpSpPr>
            <a:xfrm>
              <a:off x="11483221" y="21517810"/>
              <a:ext cx="5569415" cy="9901181"/>
              <a:chOff x="11483221" y="21517810"/>
              <a:chExt cx="5569415" cy="9901181"/>
            </a:xfrm>
          </p:grpSpPr>
          <p:pic>
            <p:nvPicPr>
              <p:cNvPr id="9" name="Picture 8" descr="A field of tall grass&#10;&#10;Description automatically generated">
                <a:extLst>
                  <a:ext uri="{FF2B5EF4-FFF2-40B4-BE49-F238E27FC236}">
                    <a16:creationId xmlns:a16="http://schemas.microsoft.com/office/drawing/2014/main" id="{C106CA54-F832-AA85-D026-E164B775B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83221" y="21517810"/>
                <a:ext cx="5569415" cy="9901181"/>
              </a:xfrm>
              <a:prstGeom prst="rect">
                <a:avLst/>
              </a:prstGeom>
            </p:spPr>
          </p:pic>
          <p:sp>
            <p:nvSpPr>
              <p:cNvPr id="11" name="Left Brace 10">
                <a:extLst>
                  <a:ext uri="{FF2B5EF4-FFF2-40B4-BE49-F238E27FC236}">
                    <a16:creationId xmlns:a16="http://schemas.microsoft.com/office/drawing/2014/main" id="{41899F54-BE65-CAFE-6499-11589F3D7525}"/>
                  </a:ext>
                </a:extLst>
              </p:cNvPr>
              <p:cNvSpPr/>
              <p:nvPr/>
            </p:nvSpPr>
            <p:spPr>
              <a:xfrm>
                <a:off x="15052147" y="24306132"/>
                <a:ext cx="1368953" cy="5903693"/>
              </a:xfrm>
              <a:prstGeom prst="leftBrace">
                <a:avLst>
                  <a:gd name="adj1" fmla="val 8333"/>
                  <a:gd name="adj2" fmla="val 50343"/>
                </a:avLst>
              </a:prstGeom>
              <a:noFill/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BE0A4B-AA06-950A-D381-BE42630FC9D3}"/>
                </a:ext>
              </a:extLst>
            </p:cNvPr>
            <p:cNvSpPr txBox="1"/>
            <p:nvPr/>
          </p:nvSpPr>
          <p:spPr>
            <a:xfrm>
              <a:off x="12516524" y="26995749"/>
              <a:ext cx="2571749" cy="768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Internode 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B571EBD-2882-E40A-BD66-C50AA89C8345}"/>
              </a:ext>
            </a:extLst>
          </p:cNvPr>
          <p:cNvSpPr txBox="1"/>
          <p:nvPr/>
        </p:nvSpPr>
        <p:spPr>
          <a:xfrm>
            <a:off x="1241881" y="42905609"/>
            <a:ext cx="912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Thanks to Syngenta and Eastman Company for supplying data and images.</a:t>
            </a:r>
          </a:p>
        </p:txBody>
      </p:sp>
    </p:spTree>
    <p:extLst>
      <p:ext uri="{BB962C8B-B14F-4D97-AF65-F5344CB8AC3E}">
        <p14:creationId xmlns:p14="http://schemas.microsoft.com/office/powerpoint/2010/main" val="2130537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4717</TotalTime>
  <Words>449</Words>
  <Application>Microsoft Office PowerPoint</Application>
  <PresentationFormat>Custom</PresentationFormat>
  <Paragraphs>70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Laken DuRussel</dc:creator>
  <cp:lastModifiedBy>Dennis Pennington</cp:lastModifiedBy>
  <cp:revision>8</cp:revision>
  <cp:lastPrinted>2024-06-07T12:33:17Z</cp:lastPrinted>
  <dcterms:created xsi:type="dcterms:W3CDTF">2024-06-02T00:37:07Z</dcterms:created>
  <dcterms:modified xsi:type="dcterms:W3CDTF">2024-06-07T12:33:46Z</dcterms:modified>
</cp:coreProperties>
</file>