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7"/>
  </p:notesMasterIdLst>
  <p:sldIdLst>
    <p:sldId id="335" r:id="rId3"/>
    <p:sldId id="281" r:id="rId4"/>
    <p:sldId id="259" r:id="rId5"/>
    <p:sldId id="295" r:id="rId6"/>
    <p:sldId id="285" r:id="rId7"/>
    <p:sldId id="332" r:id="rId8"/>
    <p:sldId id="336" r:id="rId9"/>
    <p:sldId id="288" r:id="rId10"/>
    <p:sldId id="341" r:id="rId11"/>
    <p:sldId id="345" r:id="rId12"/>
    <p:sldId id="340" r:id="rId13"/>
    <p:sldId id="292" r:id="rId14"/>
    <p:sldId id="329" r:id="rId15"/>
    <p:sldId id="317" r:id="rId16"/>
    <p:sldId id="337" r:id="rId17"/>
    <p:sldId id="333" r:id="rId18"/>
    <p:sldId id="343" r:id="rId19"/>
    <p:sldId id="344" r:id="rId20"/>
    <p:sldId id="334" r:id="rId21"/>
    <p:sldId id="347" r:id="rId22"/>
    <p:sldId id="339" r:id="rId23"/>
    <p:sldId id="348" r:id="rId24"/>
    <p:sldId id="314" r:id="rId25"/>
    <p:sldId id="33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n Lewton" initials="J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9" autoAdjust="0"/>
    <p:restoredTop sz="85822" autoAdjust="0"/>
  </p:normalViewPr>
  <p:slideViewPr>
    <p:cSldViewPr snapToGrid="0">
      <p:cViewPr>
        <p:scale>
          <a:sx n="89" d="100"/>
          <a:sy n="89" d="100"/>
        </p:scale>
        <p:origin x="-490" y="629"/>
      </p:cViewPr>
      <p:guideLst>
        <p:guide orient="horz" pos="2160"/>
        <p:guide pos="2880"/>
      </p:guideLst>
    </p:cSldViewPr>
  </p:slideViewPr>
  <p:notesTextViewPr>
    <p:cViewPr>
      <p:scale>
        <a:sx n="3" d="2"/>
        <a:sy n="3" d="2"/>
      </p:scale>
      <p:origin x="0" y="0"/>
    </p:cViewPr>
  </p:notesTextViewPr>
  <p:sorterViewPr>
    <p:cViewPr>
      <p:scale>
        <a:sx n="100" d="100"/>
        <a:sy n="100" d="100"/>
      </p:scale>
      <p:origin x="0" y="26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73007-CD0E-4478-A1FA-E263F257D62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2988840-9B13-4F4F-8BA0-25F56CBF916F}">
      <dgm:prSet phldrT="[Text]"/>
      <dgm:spPr/>
      <dgm:t>
        <a:bodyPr/>
        <a:lstStyle/>
        <a:p>
          <a:r>
            <a:rPr lang="en-US" dirty="0"/>
            <a:t>1 kg wheat straw</a:t>
          </a:r>
        </a:p>
      </dgm:t>
    </dgm:pt>
    <dgm:pt modelId="{BF2A30DE-DF03-4F24-A6ED-AE4E4ECA39C9}" type="parTrans" cxnId="{0DD4A755-08D7-4F62-82B6-AEC595BC4F60}">
      <dgm:prSet/>
      <dgm:spPr/>
      <dgm:t>
        <a:bodyPr/>
        <a:lstStyle/>
        <a:p>
          <a:endParaRPr lang="en-US"/>
        </a:p>
      </dgm:t>
    </dgm:pt>
    <dgm:pt modelId="{49742225-07B4-48EF-91C0-829ED69ED6D3}" type="sibTrans" cxnId="{0DD4A755-08D7-4F62-82B6-AEC595BC4F60}">
      <dgm:prSet/>
      <dgm:spPr/>
      <dgm:t>
        <a:bodyPr/>
        <a:lstStyle/>
        <a:p>
          <a:endParaRPr lang="en-US"/>
        </a:p>
      </dgm:t>
    </dgm:pt>
    <dgm:pt modelId="{88CEAD7B-0AD8-4539-88C1-B8087E6CC216}">
      <dgm:prSet phldrT="[Text]"/>
      <dgm:spPr/>
      <dgm:t>
        <a:bodyPr/>
        <a:lstStyle/>
        <a:p>
          <a:endParaRPr lang="en-US" dirty="0"/>
        </a:p>
      </dgm:t>
    </dgm:pt>
    <dgm:pt modelId="{E6F1115E-1DA0-45F9-95E0-8A41E8D45544}" type="parTrans" cxnId="{1AF57CA6-8BA7-4959-8587-4113738E2159}">
      <dgm:prSet/>
      <dgm:spPr/>
      <dgm:t>
        <a:bodyPr/>
        <a:lstStyle/>
        <a:p>
          <a:endParaRPr lang="en-US"/>
        </a:p>
      </dgm:t>
    </dgm:pt>
    <dgm:pt modelId="{767BA9E7-5090-4207-AAE2-F047E0D25C68}" type="sibTrans" cxnId="{1AF57CA6-8BA7-4959-8587-4113738E2159}">
      <dgm:prSet/>
      <dgm:spPr/>
      <dgm:t>
        <a:bodyPr/>
        <a:lstStyle/>
        <a:p>
          <a:endParaRPr lang="en-US"/>
        </a:p>
      </dgm:t>
    </dgm:pt>
    <dgm:pt modelId="{F41EC886-CBBB-4722-98B3-D5D921A65D15}">
      <dgm:prSet phldrT="[Text]"/>
      <dgm:spPr/>
      <dgm:t>
        <a:bodyPr/>
        <a:lstStyle/>
        <a:p>
          <a:r>
            <a:rPr lang="en-US" dirty="0"/>
            <a:t>Mixed with 1750 mL water and 250 mL </a:t>
          </a:r>
          <a:r>
            <a:rPr lang="en-US" dirty="0">
              <a:latin typeface="+mn-lt"/>
            </a:rPr>
            <a:t>H</a:t>
          </a:r>
          <a:r>
            <a:rPr lang="en-US" baseline="-25000" dirty="0">
              <a:latin typeface="+mn-lt"/>
            </a:rPr>
            <a:t>3</a:t>
          </a:r>
          <a:r>
            <a:rPr lang="en-US" dirty="0">
              <a:latin typeface="+mn-lt"/>
            </a:rPr>
            <a:t>PO</a:t>
          </a:r>
          <a:r>
            <a:rPr lang="en-US" baseline="-25000" dirty="0">
              <a:latin typeface="+mn-lt"/>
            </a:rPr>
            <a:t>4</a:t>
          </a:r>
          <a:endParaRPr lang="en-US" dirty="0"/>
        </a:p>
      </dgm:t>
    </dgm:pt>
    <dgm:pt modelId="{95B8F125-70E9-4C3E-BC1D-A7786FFAF21A}" type="parTrans" cxnId="{D010BDD8-6C70-48D9-84C9-57390E6410CF}">
      <dgm:prSet/>
      <dgm:spPr/>
      <dgm:t>
        <a:bodyPr/>
        <a:lstStyle/>
        <a:p>
          <a:endParaRPr lang="en-US"/>
        </a:p>
      </dgm:t>
    </dgm:pt>
    <dgm:pt modelId="{D811E5BB-05DF-49FE-AB68-F130C6A23B8A}" type="sibTrans" cxnId="{D010BDD8-6C70-48D9-84C9-57390E6410CF}">
      <dgm:prSet/>
      <dgm:spPr/>
      <dgm:t>
        <a:bodyPr/>
        <a:lstStyle/>
        <a:p>
          <a:endParaRPr lang="en-US"/>
        </a:p>
      </dgm:t>
    </dgm:pt>
    <dgm:pt modelId="{2D2E28EE-042A-441D-893C-CFA27704C6DC}">
      <dgm:prSet phldrT="[Text]"/>
      <dgm:spPr/>
      <dgm:t>
        <a:bodyPr/>
        <a:lstStyle/>
        <a:p>
          <a:r>
            <a:rPr lang="en-US" dirty="0"/>
            <a:t>Mixture heated to 100</a:t>
          </a:r>
          <a:r>
            <a:rPr lang="en-US" dirty="0">
              <a:latin typeface="Calibri" panose="020F0502020204030204" pitchFamily="34" charset="0"/>
              <a:cs typeface="Calibri" panose="020F0502020204030204" pitchFamily="34" charset="0"/>
            </a:rPr>
            <a:t>⁰ C, under pressure</a:t>
          </a:r>
          <a:endParaRPr lang="en-US" dirty="0"/>
        </a:p>
      </dgm:t>
    </dgm:pt>
    <dgm:pt modelId="{E4F333EB-6B43-4BD1-A5F5-9446683F6B20}" type="parTrans" cxnId="{1520D111-30B7-4D21-B9D2-49824FD1BD8C}">
      <dgm:prSet/>
      <dgm:spPr/>
      <dgm:t>
        <a:bodyPr/>
        <a:lstStyle/>
        <a:p>
          <a:endParaRPr lang="en-US"/>
        </a:p>
      </dgm:t>
    </dgm:pt>
    <dgm:pt modelId="{830616B6-5D1E-4653-BD9E-B5D5D5660B4D}" type="sibTrans" cxnId="{1520D111-30B7-4D21-B9D2-49824FD1BD8C}">
      <dgm:prSet/>
      <dgm:spPr/>
      <dgm:t>
        <a:bodyPr/>
        <a:lstStyle/>
        <a:p>
          <a:endParaRPr lang="en-US"/>
        </a:p>
      </dgm:t>
    </dgm:pt>
    <dgm:pt modelId="{5E409525-17DE-4F6A-855B-38C76B15D369}">
      <dgm:prSet phldrT="[Text]"/>
      <dgm:spPr/>
      <dgm:t>
        <a:bodyPr/>
        <a:lstStyle/>
        <a:p>
          <a:r>
            <a:rPr lang="en-US" dirty="0"/>
            <a:t>Buffered with 125 g </a:t>
          </a:r>
          <a:r>
            <a:rPr lang="en-US" dirty="0">
              <a:latin typeface="+mn-lt"/>
            </a:rPr>
            <a:t>CaCO</a:t>
          </a:r>
          <a:r>
            <a:rPr lang="en-US" baseline="-25000" dirty="0">
              <a:latin typeface="+mn-lt"/>
            </a:rPr>
            <a:t>3</a:t>
          </a:r>
          <a:r>
            <a:rPr lang="en-US" dirty="0">
              <a:latin typeface="+mn-lt"/>
            </a:rPr>
            <a:t> </a:t>
          </a:r>
          <a:endParaRPr lang="en-US" dirty="0"/>
        </a:p>
      </dgm:t>
    </dgm:pt>
    <dgm:pt modelId="{C6C3B4CC-083B-4506-BFFE-C32BFD192D41}" type="parTrans" cxnId="{22AD08AC-BEA4-46DD-AE27-5486D3335619}">
      <dgm:prSet/>
      <dgm:spPr/>
      <dgm:t>
        <a:bodyPr/>
        <a:lstStyle/>
        <a:p>
          <a:endParaRPr lang="en-US"/>
        </a:p>
      </dgm:t>
    </dgm:pt>
    <dgm:pt modelId="{E68B0C8E-905B-4803-BA1A-D3B6AD288C30}" type="sibTrans" cxnId="{22AD08AC-BEA4-46DD-AE27-5486D3335619}">
      <dgm:prSet/>
      <dgm:spPr/>
      <dgm:t>
        <a:bodyPr/>
        <a:lstStyle/>
        <a:p>
          <a:endParaRPr lang="en-US"/>
        </a:p>
      </dgm:t>
    </dgm:pt>
    <dgm:pt modelId="{A1C778F0-A68B-47DD-BB92-92FF34875CEE}">
      <dgm:prSet phldrT="[Text]"/>
      <dgm:spPr/>
      <dgm:t>
        <a:bodyPr/>
        <a:lstStyle/>
        <a:p>
          <a:r>
            <a:rPr lang="en-US" dirty="0"/>
            <a:t>Drying and grinding process </a:t>
          </a:r>
        </a:p>
      </dgm:t>
    </dgm:pt>
    <dgm:pt modelId="{CDF59283-8D6E-4821-A2C2-1D46691A4480}" type="parTrans" cxnId="{71D103C2-A408-4374-A169-B201DA12C562}">
      <dgm:prSet/>
      <dgm:spPr/>
      <dgm:t>
        <a:bodyPr/>
        <a:lstStyle/>
        <a:p>
          <a:endParaRPr lang="en-US"/>
        </a:p>
      </dgm:t>
    </dgm:pt>
    <dgm:pt modelId="{16E99087-398E-46E0-8DFC-3F6D0052BDB7}" type="sibTrans" cxnId="{71D103C2-A408-4374-A169-B201DA12C562}">
      <dgm:prSet/>
      <dgm:spPr/>
      <dgm:t>
        <a:bodyPr/>
        <a:lstStyle/>
        <a:p>
          <a:endParaRPr lang="en-US"/>
        </a:p>
      </dgm:t>
    </dgm:pt>
    <dgm:pt modelId="{CB05EA10-3924-42DE-9DB0-3B2D3B8E0E7A}" type="pres">
      <dgm:prSet presAssocID="{C0273007-CD0E-4478-A1FA-E263F257D621}" presName="rootnode" presStyleCnt="0">
        <dgm:presLayoutVars>
          <dgm:chMax/>
          <dgm:chPref/>
          <dgm:dir/>
          <dgm:animLvl val="lvl"/>
        </dgm:presLayoutVars>
      </dgm:prSet>
      <dgm:spPr/>
      <dgm:t>
        <a:bodyPr/>
        <a:lstStyle/>
        <a:p>
          <a:endParaRPr lang="en-US"/>
        </a:p>
      </dgm:t>
    </dgm:pt>
    <dgm:pt modelId="{350DFDB4-36DC-4AD1-A43B-D0EFEF16D933}" type="pres">
      <dgm:prSet presAssocID="{82988840-9B13-4F4F-8BA0-25F56CBF916F}" presName="composite" presStyleCnt="0"/>
      <dgm:spPr/>
    </dgm:pt>
    <dgm:pt modelId="{1D66DF16-96A6-44A9-B7F6-79B15C07CDE2}" type="pres">
      <dgm:prSet presAssocID="{82988840-9B13-4F4F-8BA0-25F56CBF916F}" presName="bentUpArrow1" presStyleLbl="alignImgPlace1" presStyleIdx="0" presStyleCnt="4" custLinFactNeighborX="-2504" custLinFactNeighborY="4650"/>
      <dgm:spPr/>
    </dgm:pt>
    <dgm:pt modelId="{31DCCBAD-1AF7-4868-9F34-0EEB86496C01}" type="pres">
      <dgm:prSet presAssocID="{82988840-9B13-4F4F-8BA0-25F56CBF916F}" presName="ParentText" presStyleLbl="node1" presStyleIdx="0" presStyleCnt="5" custScaleX="142170" custScaleY="98628" custLinFactNeighborX="19720" custLinFactNeighborY="1090">
        <dgm:presLayoutVars>
          <dgm:chMax val="1"/>
          <dgm:chPref val="1"/>
          <dgm:bulletEnabled val="1"/>
        </dgm:presLayoutVars>
      </dgm:prSet>
      <dgm:spPr/>
      <dgm:t>
        <a:bodyPr/>
        <a:lstStyle/>
        <a:p>
          <a:endParaRPr lang="en-US"/>
        </a:p>
      </dgm:t>
    </dgm:pt>
    <dgm:pt modelId="{B4D872C0-0483-4C3C-A23B-14CE1DF5810B}" type="pres">
      <dgm:prSet presAssocID="{82988840-9B13-4F4F-8BA0-25F56CBF916F}" presName="ChildText" presStyleLbl="revTx" presStyleIdx="0" presStyleCnt="4" custScaleX="74422" custScaleY="82118" custLinFactX="-39765" custLinFactY="15280" custLinFactNeighborX="-100000" custLinFactNeighborY="100000">
        <dgm:presLayoutVars>
          <dgm:chMax val="0"/>
          <dgm:chPref val="0"/>
          <dgm:bulletEnabled val="1"/>
        </dgm:presLayoutVars>
      </dgm:prSet>
      <dgm:spPr/>
      <dgm:t>
        <a:bodyPr/>
        <a:lstStyle/>
        <a:p>
          <a:endParaRPr lang="en-US"/>
        </a:p>
      </dgm:t>
    </dgm:pt>
    <dgm:pt modelId="{5CA28B82-F230-4336-B413-A27ADDAA92D5}" type="pres">
      <dgm:prSet presAssocID="{49742225-07B4-48EF-91C0-829ED69ED6D3}" presName="sibTrans" presStyleCnt="0"/>
      <dgm:spPr/>
    </dgm:pt>
    <dgm:pt modelId="{C6FEB7D4-7E83-4666-B3C7-A6100CEE3F53}" type="pres">
      <dgm:prSet presAssocID="{F41EC886-CBBB-4722-98B3-D5D921A65D15}" presName="composite" presStyleCnt="0"/>
      <dgm:spPr/>
    </dgm:pt>
    <dgm:pt modelId="{DA39F500-F3FE-44FB-BE5C-795DF2863AE3}" type="pres">
      <dgm:prSet presAssocID="{F41EC886-CBBB-4722-98B3-D5D921A65D15}" presName="bentUpArrow1" presStyleLbl="alignImgPlace1" presStyleIdx="1" presStyleCnt="4" custLinFactNeighborX="-8933" custLinFactNeighborY="8651"/>
      <dgm:spPr/>
    </dgm:pt>
    <dgm:pt modelId="{A0674A47-9A84-4EFF-A368-07D30EAEE0AF}" type="pres">
      <dgm:prSet presAssocID="{F41EC886-CBBB-4722-98B3-D5D921A65D15}" presName="ParentText" presStyleLbl="node1" presStyleIdx="1" presStyleCnt="5" custScaleX="149100" custScaleY="107411" custLinFactNeighborX="17137" custLinFactNeighborY="-1840">
        <dgm:presLayoutVars>
          <dgm:chMax val="1"/>
          <dgm:chPref val="1"/>
          <dgm:bulletEnabled val="1"/>
        </dgm:presLayoutVars>
      </dgm:prSet>
      <dgm:spPr/>
      <dgm:t>
        <a:bodyPr/>
        <a:lstStyle/>
        <a:p>
          <a:endParaRPr lang="en-US"/>
        </a:p>
      </dgm:t>
    </dgm:pt>
    <dgm:pt modelId="{516E7077-5542-4E2B-B401-55BB6807305E}" type="pres">
      <dgm:prSet presAssocID="{F41EC886-CBBB-4722-98B3-D5D921A65D15}" presName="ChildText" presStyleLbl="revTx" presStyleIdx="1" presStyleCnt="4">
        <dgm:presLayoutVars>
          <dgm:chMax val="0"/>
          <dgm:chPref val="0"/>
          <dgm:bulletEnabled val="1"/>
        </dgm:presLayoutVars>
      </dgm:prSet>
      <dgm:spPr/>
      <dgm:t>
        <a:bodyPr/>
        <a:lstStyle/>
        <a:p>
          <a:endParaRPr lang="en-US"/>
        </a:p>
      </dgm:t>
    </dgm:pt>
    <dgm:pt modelId="{EC1B4F89-A0D0-449A-BF5C-BE09B21A2DAF}" type="pres">
      <dgm:prSet presAssocID="{D811E5BB-05DF-49FE-AB68-F130C6A23B8A}" presName="sibTrans" presStyleCnt="0"/>
      <dgm:spPr/>
    </dgm:pt>
    <dgm:pt modelId="{583E8EBE-1FCB-44AF-BDB6-1EC75A288262}" type="pres">
      <dgm:prSet presAssocID="{2D2E28EE-042A-441D-893C-CFA27704C6DC}" presName="composite" presStyleCnt="0"/>
      <dgm:spPr/>
    </dgm:pt>
    <dgm:pt modelId="{FE98F11F-0AC0-49F3-96AA-39ADE86D110B}" type="pres">
      <dgm:prSet presAssocID="{2D2E28EE-042A-441D-893C-CFA27704C6DC}" presName="bentUpArrow1" presStyleLbl="alignImgPlace1" presStyleIdx="2" presStyleCnt="4" custLinFactNeighborX="-18273" custLinFactNeighborY="23883"/>
      <dgm:spPr/>
    </dgm:pt>
    <dgm:pt modelId="{45C3ED99-E7D3-4AD6-9E9A-90706BF2E86C}" type="pres">
      <dgm:prSet presAssocID="{2D2E28EE-042A-441D-893C-CFA27704C6DC}" presName="ParentText" presStyleLbl="node1" presStyleIdx="2" presStyleCnt="5" custScaleX="157116" custScaleY="122763" custLinFactNeighborX="16896" custLinFactNeighborY="-2270">
        <dgm:presLayoutVars>
          <dgm:chMax val="1"/>
          <dgm:chPref val="1"/>
          <dgm:bulletEnabled val="1"/>
        </dgm:presLayoutVars>
      </dgm:prSet>
      <dgm:spPr/>
      <dgm:t>
        <a:bodyPr/>
        <a:lstStyle/>
        <a:p>
          <a:endParaRPr lang="en-US"/>
        </a:p>
      </dgm:t>
    </dgm:pt>
    <dgm:pt modelId="{42CB75FE-CEBD-46BE-9978-E1DA678E554C}" type="pres">
      <dgm:prSet presAssocID="{2D2E28EE-042A-441D-893C-CFA27704C6DC}" presName="ChildText" presStyleLbl="revTx" presStyleIdx="2" presStyleCnt="4" custLinFactNeighborX="905" custLinFactNeighborY="-4241">
        <dgm:presLayoutVars>
          <dgm:chMax val="0"/>
          <dgm:chPref val="0"/>
          <dgm:bulletEnabled val="1"/>
        </dgm:presLayoutVars>
      </dgm:prSet>
      <dgm:spPr/>
      <dgm:t>
        <a:bodyPr/>
        <a:lstStyle/>
        <a:p>
          <a:endParaRPr lang="en-US"/>
        </a:p>
      </dgm:t>
    </dgm:pt>
    <dgm:pt modelId="{C6CBD2A6-ED0C-461C-8384-C968604CDD5C}" type="pres">
      <dgm:prSet presAssocID="{830616B6-5D1E-4653-BD9E-B5D5D5660B4D}" presName="sibTrans" presStyleCnt="0"/>
      <dgm:spPr/>
    </dgm:pt>
    <dgm:pt modelId="{E0560363-DC70-466B-BD7D-669C2B5A541F}" type="pres">
      <dgm:prSet presAssocID="{5E409525-17DE-4F6A-855B-38C76B15D369}" presName="composite" presStyleCnt="0"/>
      <dgm:spPr/>
    </dgm:pt>
    <dgm:pt modelId="{12E63A06-0B24-4FA8-BCF6-43EBF37EC3C0}" type="pres">
      <dgm:prSet presAssocID="{5E409525-17DE-4F6A-855B-38C76B15D369}" presName="bentUpArrow1" presStyleLbl="alignImgPlace1" presStyleIdx="3" presStyleCnt="4" custLinFactNeighborX="16966" custLinFactNeighborY="26419"/>
      <dgm:spPr/>
    </dgm:pt>
    <dgm:pt modelId="{DC8CD6DA-7168-4C2D-AF29-BAC04BE137DC}" type="pres">
      <dgm:prSet presAssocID="{5E409525-17DE-4F6A-855B-38C76B15D369}" presName="ParentText" presStyleLbl="node1" presStyleIdx="3" presStyleCnt="5" custScaleX="154589" custScaleY="102975" custLinFactNeighborX="12823" custLinFactNeighborY="13562">
        <dgm:presLayoutVars>
          <dgm:chMax val="1"/>
          <dgm:chPref val="1"/>
          <dgm:bulletEnabled val="1"/>
        </dgm:presLayoutVars>
      </dgm:prSet>
      <dgm:spPr/>
      <dgm:t>
        <a:bodyPr/>
        <a:lstStyle/>
        <a:p>
          <a:endParaRPr lang="en-US"/>
        </a:p>
      </dgm:t>
    </dgm:pt>
    <dgm:pt modelId="{372A16A6-95BC-47E6-AAB0-D378EC865F54}" type="pres">
      <dgm:prSet presAssocID="{5E409525-17DE-4F6A-855B-38C76B15D369}" presName="ChildText" presStyleLbl="revTx" presStyleIdx="3" presStyleCnt="4">
        <dgm:presLayoutVars>
          <dgm:chMax val="0"/>
          <dgm:chPref val="0"/>
          <dgm:bulletEnabled val="1"/>
        </dgm:presLayoutVars>
      </dgm:prSet>
      <dgm:spPr/>
    </dgm:pt>
    <dgm:pt modelId="{6DFE1510-72E8-4CD9-B0DD-9FEC0C98E240}" type="pres">
      <dgm:prSet presAssocID="{E68B0C8E-905B-4803-BA1A-D3B6AD288C30}" presName="sibTrans" presStyleCnt="0"/>
      <dgm:spPr/>
    </dgm:pt>
    <dgm:pt modelId="{BEDB79E1-62FB-4B62-8E35-1EC5B4B0503C}" type="pres">
      <dgm:prSet presAssocID="{A1C778F0-A68B-47DD-BB92-92FF34875CEE}" presName="composite" presStyleCnt="0"/>
      <dgm:spPr/>
    </dgm:pt>
    <dgm:pt modelId="{6FC9C26E-7A7A-45C0-87DC-66484AEABE92}" type="pres">
      <dgm:prSet presAssocID="{A1C778F0-A68B-47DD-BB92-92FF34875CEE}" presName="ParentText" presStyleLbl="node1" presStyleIdx="4" presStyleCnt="5" custScaleX="159567" custScaleY="108373" custLinFactNeighborX="36671" custLinFactNeighborY="6046">
        <dgm:presLayoutVars>
          <dgm:chMax val="1"/>
          <dgm:chPref val="1"/>
          <dgm:bulletEnabled val="1"/>
        </dgm:presLayoutVars>
      </dgm:prSet>
      <dgm:spPr/>
      <dgm:t>
        <a:bodyPr/>
        <a:lstStyle/>
        <a:p>
          <a:endParaRPr lang="en-US"/>
        </a:p>
      </dgm:t>
    </dgm:pt>
  </dgm:ptLst>
  <dgm:cxnLst>
    <dgm:cxn modelId="{D010BDD8-6C70-48D9-84C9-57390E6410CF}" srcId="{C0273007-CD0E-4478-A1FA-E263F257D621}" destId="{F41EC886-CBBB-4722-98B3-D5D921A65D15}" srcOrd="1" destOrd="0" parTransId="{95B8F125-70E9-4C3E-BC1D-A7786FFAF21A}" sibTransId="{D811E5BB-05DF-49FE-AB68-F130C6A23B8A}"/>
    <dgm:cxn modelId="{1AF57CA6-8BA7-4959-8587-4113738E2159}" srcId="{82988840-9B13-4F4F-8BA0-25F56CBF916F}" destId="{88CEAD7B-0AD8-4539-88C1-B8087E6CC216}" srcOrd="0" destOrd="0" parTransId="{E6F1115E-1DA0-45F9-95E0-8A41E8D45544}" sibTransId="{767BA9E7-5090-4207-AAE2-F047E0D25C68}"/>
    <dgm:cxn modelId="{9DDEC046-E882-4E75-8E8C-A75C10D9CB42}" type="presOf" srcId="{A1C778F0-A68B-47DD-BB92-92FF34875CEE}" destId="{6FC9C26E-7A7A-45C0-87DC-66484AEABE92}" srcOrd="0" destOrd="0" presId="urn:microsoft.com/office/officeart/2005/8/layout/StepDownProcess"/>
    <dgm:cxn modelId="{CD0C5DF3-2154-4758-AE8D-B6125D010A61}" type="presOf" srcId="{F41EC886-CBBB-4722-98B3-D5D921A65D15}" destId="{A0674A47-9A84-4EFF-A368-07D30EAEE0AF}" srcOrd="0" destOrd="0" presId="urn:microsoft.com/office/officeart/2005/8/layout/StepDownProcess"/>
    <dgm:cxn modelId="{F5FF4C4C-2ECF-41E7-8E06-F44C306389A3}" type="presOf" srcId="{C0273007-CD0E-4478-A1FA-E263F257D621}" destId="{CB05EA10-3924-42DE-9DB0-3B2D3B8E0E7A}" srcOrd="0" destOrd="0" presId="urn:microsoft.com/office/officeart/2005/8/layout/StepDownProcess"/>
    <dgm:cxn modelId="{22AD08AC-BEA4-46DD-AE27-5486D3335619}" srcId="{C0273007-CD0E-4478-A1FA-E263F257D621}" destId="{5E409525-17DE-4F6A-855B-38C76B15D369}" srcOrd="3" destOrd="0" parTransId="{C6C3B4CC-083B-4506-BFFE-C32BFD192D41}" sibTransId="{E68B0C8E-905B-4803-BA1A-D3B6AD288C30}"/>
    <dgm:cxn modelId="{C75FBABA-D30E-4B5E-A6B8-DBD8DE994180}" type="presOf" srcId="{82988840-9B13-4F4F-8BA0-25F56CBF916F}" destId="{31DCCBAD-1AF7-4868-9F34-0EEB86496C01}" srcOrd="0" destOrd="0" presId="urn:microsoft.com/office/officeart/2005/8/layout/StepDownProcess"/>
    <dgm:cxn modelId="{0DD4A755-08D7-4F62-82B6-AEC595BC4F60}" srcId="{C0273007-CD0E-4478-A1FA-E263F257D621}" destId="{82988840-9B13-4F4F-8BA0-25F56CBF916F}" srcOrd="0" destOrd="0" parTransId="{BF2A30DE-DF03-4F24-A6ED-AE4E4ECA39C9}" sibTransId="{49742225-07B4-48EF-91C0-829ED69ED6D3}"/>
    <dgm:cxn modelId="{AADC8B34-3A46-4714-BC65-1CD56BCFF146}" type="presOf" srcId="{5E409525-17DE-4F6A-855B-38C76B15D369}" destId="{DC8CD6DA-7168-4C2D-AF29-BAC04BE137DC}" srcOrd="0" destOrd="0" presId="urn:microsoft.com/office/officeart/2005/8/layout/StepDownProcess"/>
    <dgm:cxn modelId="{62DA6969-1824-4C56-A289-2F5C9E2066DE}" type="presOf" srcId="{88CEAD7B-0AD8-4539-88C1-B8087E6CC216}" destId="{B4D872C0-0483-4C3C-A23B-14CE1DF5810B}" srcOrd="0" destOrd="0" presId="urn:microsoft.com/office/officeart/2005/8/layout/StepDownProcess"/>
    <dgm:cxn modelId="{C861C585-F249-4559-A3DF-417D11B5B292}" type="presOf" srcId="{2D2E28EE-042A-441D-893C-CFA27704C6DC}" destId="{45C3ED99-E7D3-4AD6-9E9A-90706BF2E86C}" srcOrd="0" destOrd="0" presId="urn:microsoft.com/office/officeart/2005/8/layout/StepDownProcess"/>
    <dgm:cxn modelId="{1520D111-30B7-4D21-B9D2-49824FD1BD8C}" srcId="{C0273007-CD0E-4478-A1FA-E263F257D621}" destId="{2D2E28EE-042A-441D-893C-CFA27704C6DC}" srcOrd="2" destOrd="0" parTransId="{E4F333EB-6B43-4BD1-A5F5-9446683F6B20}" sibTransId="{830616B6-5D1E-4653-BD9E-B5D5D5660B4D}"/>
    <dgm:cxn modelId="{71D103C2-A408-4374-A169-B201DA12C562}" srcId="{C0273007-CD0E-4478-A1FA-E263F257D621}" destId="{A1C778F0-A68B-47DD-BB92-92FF34875CEE}" srcOrd="4" destOrd="0" parTransId="{CDF59283-8D6E-4821-A2C2-1D46691A4480}" sibTransId="{16E99087-398E-46E0-8DFC-3F6D0052BDB7}"/>
    <dgm:cxn modelId="{7BCEBDB5-C366-4C84-AD12-EC6EBA797BD5}" type="presParOf" srcId="{CB05EA10-3924-42DE-9DB0-3B2D3B8E0E7A}" destId="{350DFDB4-36DC-4AD1-A43B-D0EFEF16D933}" srcOrd="0" destOrd="0" presId="urn:microsoft.com/office/officeart/2005/8/layout/StepDownProcess"/>
    <dgm:cxn modelId="{48CD6840-6D93-4D8F-9E61-3137C2119B62}" type="presParOf" srcId="{350DFDB4-36DC-4AD1-A43B-D0EFEF16D933}" destId="{1D66DF16-96A6-44A9-B7F6-79B15C07CDE2}" srcOrd="0" destOrd="0" presId="urn:microsoft.com/office/officeart/2005/8/layout/StepDownProcess"/>
    <dgm:cxn modelId="{9D003E6E-3E92-40F9-A3C0-BDE55F43612A}" type="presParOf" srcId="{350DFDB4-36DC-4AD1-A43B-D0EFEF16D933}" destId="{31DCCBAD-1AF7-4868-9F34-0EEB86496C01}" srcOrd="1" destOrd="0" presId="urn:microsoft.com/office/officeart/2005/8/layout/StepDownProcess"/>
    <dgm:cxn modelId="{903E9537-C7F9-44D9-9B22-D24E33EAE102}" type="presParOf" srcId="{350DFDB4-36DC-4AD1-A43B-D0EFEF16D933}" destId="{B4D872C0-0483-4C3C-A23B-14CE1DF5810B}" srcOrd="2" destOrd="0" presId="urn:microsoft.com/office/officeart/2005/8/layout/StepDownProcess"/>
    <dgm:cxn modelId="{3752942D-FB5E-44B2-AAF6-51BD76C751E0}" type="presParOf" srcId="{CB05EA10-3924-42DE-9DB0-3B2D3B8E0E7A}" destId="{5CA28B82-F230-4336-B413-A27ADDAA92D5}" srcOrd="1" destOrd="0" presId="urn:microsoft.com/office/officeart/2005/8/layout/StepDownProcess"/>
    <dgm:cxn modelId="{5ADCDEC3-0B43-4498-9573-5885F8901927}" type="presParOf" srcId="{CB05EA10-3924-42DE-9DB0-3B2D3B8E0E7A}" destId="{C6FEB7D4-7E83-4666-B3C7-A6100CEE3F53}" srcOrd="2" destOrd="0" presId="urn:microsoft.com/office/officeart/2005/8/layout/StepDownProcess"/>
    <dgm:cxn modelId="{83CFA289-8E3B-4A89-A82A-B70BE7DB3832}" type="presParOf" srcId="{C6FEB7D4-7E83-4666-B3C7-A6100CEE3F53}" destId="{DA39F500-F3FE-44FB-BE5C-795DF2863AE3}" srcOrd="0" destOrd="0" presId="urn:microsoft.com/office/officeart/2005/8/layout/StepDownProcess"/>
    <dgm:cxn modelId="{261C2365-EAFE-4A49-B77A-03957D667510}" type="presParOf" srcId="{C6FEB7D4-7E83-4666-B3C7-A6100CEE3F53}" destId="{A0674A47-9A84-4EFF-A368-07D30EAEE0AF}" srcOrd="1" destOrd="0" presId="urn:microsoft.com/office/officeart/2005/8/layout/StepDownProcess"/>
    <dgm:cxn modelId="{253DB5CA-7B10-4B1A-915D-B8418B9B0A2E}" type="presParOf" srcId="{C6FEB7D4-7E83-4666-B3C7-A6100CEE3F53}" destId="{516E7077-5542-4E2B-B401-55BB6807305E}" srcOrd="2" destOrd="0" presId="urn:microsoft.com/office/officeart/2005/8/layout/StepDownProcess"/>
    <dgm:cxn modelId="{E9ABB604-687E-4323-B6FD-271CD02647F2}" type="presParOf" srcId="{CB05EA10-3924-42DE-9DB0-3B2D3B8E0E7A}" destId="{EC1B4F89-A0D0-449A-BF5C-BE09B21A2DAF}" srcOrd="3" destOrd="0" presId="urn:microsoft.com/office/officeart/2005/8/layout/StepDownProcess"/>
    <dgm:cxn modelId="{BE3C641F-517F-4347-8E0F-A2D2CEE57328}" type="presParOf" srcId="{CB05EA10-3924-42DE-9DB0-3B2D3B8E0E7A}" destId="{583E8EBE-1FCB-44AF-BDB6-1EC75A288262}" srcOrd="4" destOrd="0" presId="urn:microsoft.com/office/officeart/2005/8/layout/StepDownProcess"/>
    <dgm:cxn modelId="{B9F4847D-2B58-4E07-9F7F-253F7877F9E9}" type="presParOf" srcId="{583E8EBE-1FCB-44AF-BDB6-1EC75A288262}" destId="{FE98F11F-0AC0-49F3-96AA-39ADE86D110B}" srcOrd="0" destOrd="0" presId="urn:microsoft.com/office/officeart/2005/8/layout/StepDownProcess"/>
    <dgm:cxn modelId="{DBC7E810-CCBD-4114-AC94-3A7D9246769B}" type="presParOf" srcId="{583E8EBE-1FCB-44AF-BDB6-1EC75A288262}" destId="{45C3ED99-E7D3-4AD6-9E9A-90706BF2E86C}" srcOrd="1" destOrd="0" presId="urn:microsoft.com/office/officeart/2005/8/layout/StepDownProcess"/>
    <dgm:cxn modelId="{AF4952E0-9B1A-4158-9CF0-A1B18C1F1316}" type="presParOf" srcId="{583E8EBE-1FCB-44AF-BDB6-1EC75A288262}" destId="{42CB75FE-CEBD-46BE-9978-E1DA678E554C}" srcOrd="2" destOrd="0" presId="urn:microsoft.com/office/officeart/2005/8/layout/StepDownProcess"/>
    <dgm:cxn modelId="{7D1F5FE2-F16E-45AD-B331-C4C57F562611}" type="presParOf" srcId="{CB05EA10-3924-42DE-9DB0-3B2D3B8E0E7A}" destId="{C6CBD2A6-ED0C-461C-8384-C968604CDD5C}" srcOrd="5" destOrd="0" presId="urn:microsoft.com/office/officeart/2005/8/layout/StepDownProcess"/>
    <dgm:cxn modelId="{5737B563-96F0-4A38-A271-65B4CEF64203}" type="presParOf" srcId="{CB05EA10-3924-42DE-9DB0-3B2D3B8E0E7A}" destId="{E0560363-DC70-466B-BD7D-669C2B5A541F}" srcOrd="6" destOrd="0" presId="urn:microsoft.com/office/officeart/2005/8/layout/StepDownProcess"/>
    <dgm:cxn modelId="{4F924D68-4F5F-430C-AFAA-31FC266E711C}" type="presParOf" srcId="{E0560363-DC70-466B-BD7D-669C2B5A541F}" destId="{12E63A06-0B24-4FA8-BCF6-43EBF37EC3C0}" srcOrd="0" destOrd="0" presId="urn:microsoft.com/office/officeart/2005/8/layout/StepDownProcess"/>
    <dgm:cxn modelId="{DCDA508D-7D06-4152-AA28-25191DEF1C5C}" type="presParOf" srcId="{E0560363-DC70-466B-BD7D-669C2B5A541F}" destId="{DC8CD6DA-7168-4C2D-AF29-BAC04BE137DC}" srcOrd="1" destOrd="0" presId="urn:microsoft.com/office/officeart/2005/8/layout/StepDownProcess"/>
    <dgm:cxn modelId="{8161CAB1-5AEF-4F19-BA38-8E9E34D666C5}" type="presParOf" srcId="{E0560363-DC70-466B-BD7D-669C2B5A541F}" destId="{372A16A6-95BC-47E6-AAB0-D378EC865F54}" srcOrd="2" destOrd="0" presId="urn:microsoft.com/office/officeart/2005/8/layout/StepDownProcess"/>
    <dgm:cxn modelId="{79848738-4BD4-4370-9AAC-78643ED1136A}" type="presParOf" srcId="{CB05EA10-3924-42DE-9DB0-3B2D3B8E0E7A}" destId="{6DFE1510-72E8-4CD9-B0DD-9FEC0C98E240}" srcOrd="7" destOrd="0" presId="urn:microsoft.com/office/officeart/2005/8/layout/StepDownProcess"/>
    <dgm:cxn modelId="{169955EF-2B7B-45BE-AEAD-AD40000F6F80}" type="presParOf" srcId="{CB05EA10-3924-42DE-9DB0-3B2D3B8E0E7A}" destId="{BEDB79E1-62FB-4B62-8E35-1EC5B4B0503C}" srcOrd="8" destOrd="0" presId="urn:microsoft.com/office/officeart/2005/8/layout/StepDownProcess"/>
    <dgm:cxn modelId="{B745F2CF-7589-4DB1-90EA-21896A17E3F8}" type="presParOf" srcId="{BEDB79E1-62FB-4B62-8E35-1EC5B4B0503C}" destId="{6FC9C26E-7A7A-45C0-87DC-66484AEABE9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273007-CD0E-4478-A1FA-E263F257D62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2988840-9B13-4F4F-8BA0-25F56CBF916F}">
      <dgm:prSet phldrT="[Text]"/>
      <dgm:spPr/>
      <dgm:t>
        <a:bodyPr/>
        <a:lstStyle/>
        <a:p>
          <a:r>
            <a:rPr lang="en-US" dirty="0"/>
            <a:t>1 kg wheat straw</a:t>
          </a:r>
        </a:p>
      </dgm:t>
    </dgm:pt>
    <dgm:pt modelId="{BF2A30DE-DF03-4F24-A6ED-AE4E4ECA39C9}" type="parTrans" cxnId="{0DD4A755-08D7-4F62-82B6-AEC595BC4F60}">
      <dgm:prSet/>
      <dgm:spPr/>
      <dgm:t>
        <a:bodyPr/>
        <a:lstStyle/>
        <a:p>
          <a:endParaRPr lang="en-US"/>
        </a:p>
      </dgm:t>
    </dgm:pt>
    <dgm:pt modelId="{49742225-07B4-48EF-91C0-829ED69ED6D3}" type="sibTrans" cxnId="{0DD4A755-08D7-4F62-82B6-AEC595BC4F60}">
      <dgm:prSet/>
      <dgm:spPr/>
      <dgm:t>
        <a:bodyPr/>
        <a:lstStyle/>
        <a:p>
          <a:endParaRPr lang="en-US"/>
        </a:p>
      </dgm:t>
    </dgm:pt>
    <dgm:pt modelId="{88CEAD7B-0AD8-4539-88C1-B8087E6CC216}">
      <dgm:prSet phldrT="[Text]"/>
      <dgm:spPr/>
      <dgm:t>
        <a:bodyPr/>
        <a:lstStyle/>
        <a:p>
          <a:endParaRPr lang="en-US" dirty="0"/>
        </a:p>
      </dgm:t>
    </dgm:pt>
    <dgm:pt modelId="{E6F1115E-1DA0-45F9-95E0-8A41E8D45544}" type="parTrans" cxnId="{1AF57CA6-8BA7-4959-8587-4113738E2159}">
      <dgm:prSet/>
      <dgm:spPr/>
      <dgm:t>
        <a:bodyPr/>
        <a:lstStyle/>
        <a:p>
          <a:endParaRPr lang="en-US"/>
        </a:p>
      </dgm:t>
    </dgm:pt>
    <dgm:pt modelId="{767BA9E7-5090-4207-AAE2-F047E0D25C68}" type="sibTrans" cxnId="{1AF57CA6-8BA7-4959-8587-4113738E2159}">
      <dgm:prSet/>
      <dgm:spPr/>
      <dgm:t>
        <a:bodyPr/>
        <a:lstStyle/>
        <a:p>
          <a:endParaRPr lang="en-US"/>
        </a:p>
      </dgm:t>
    </dgm:pt>
    <dgm:pt modelId="{F41EC886-CBBB-4722-98B3-D5D921A65D15}">
      <dgm:prSet phldrT="[Text]"/>
      <dgm:spPr/>
      <dgm:t>
        <a:bodyPr/>
        <a:lstStyle/>
        <a:p>
          <a:r>
            <a:rPr lang="en-US" dirty="0"/>
            <a:t>Mixed with 1750 mL water and 250 mL </a:t>
          </a:r>
          <a:r>
            <a:rPr lang="en-US" dirty="0">
              <a:latin typeface="+mn-lt"/>
            </a:rPr>
            <a:t>H</a:t>
          </a:r>
          <a:r>
            <a:rPr lang="en-US" baseline="-25000" dirty="0">
              <a:latin typeface="+mn-lt"/>
            </a:rPr>
            <a:t>3</a:t>
          </a:r>
          <a:r>
            <a:rPr lang="en-US" dirty="0">
              <a:latin typeface="+mn-lt"/>
            </a:rPr>
            <a:t>PO</a:t>
          </a:r>
          <a:r>
            <a:rPr lang="en-US" baseline="-25000" dirty="0">
              <a:latin typeface="+mn-lt"/>
            </a:rPr>
            <a:t>4</a:t>
          </a:r>
          <a:endParaRPr lang="en-US" dirty="0"/>
        </a:p>
      </dgm:t>
    </dgm:pt>
    <dgm:pt modelId="{95B8F125-70E9-4C3E-BC1D-A7786FFAF21A}" type="parTrans" cxnId="{D010BDD8-6C70-48D9-84C9-57390E6410CF}">
      <dgm:prSet/>
      <dgm:spPr/>
      <dgm:t>
        <a:bodyPr/>
        <a:lstStyle/>
        <a:p>
          <a:endParaRPr lang="en-US"/>
        </a:p>
      </dgm:t>
    </dgm:pt>
    <dgm:pt modelId="{D811E5BB-05DF-49FE-AB68-F130C6A23B8A}" type="sibTrans" cxnId="{D010BDD8-6C70-48D9-84C9-57390E6410CF}">
      <dgm:prSet/>
      <dgm:spPr/>
      <dgm:t>
        <a:bodyPr/>
        <a:lstStyle/>
        <a:p>
          <a:endParaRPr lang="en-US"/>
        </a:p>
      </dgm:t>
    </dgm:pt>
    <dgm:pt modelId="{2D2E28EE-042A-441D-893C-CFA27704C6DC}">
      <dgm:prSet phldrT="[Text]"/>
      <dgm:spPr/>
      <dgm:t>
        <a:bodyPr/>
        <a:lstStyle/>
        <a:p>
          <a:r>
            <a:rPr lang="en-US" dirty="0"/>
            <a:t>Mixture heated to 100</a:t>
          </a:r>
          <a:r>
            <a:rPr lang="en-US" dirty="0">
              <a:latin typeface="Calibri" panose="020F0502020204030204" pitchFamily="34" charset="0"/>
              <a:cs typeface="Calibri" panose="020F0502020204030204" pitchFamily="34" charset="0"/>
            </a:rPr>
            <a:t>⁰ C, under pressure</a:t>
          </a:r>
          <a:endParaRPr lang="en-US" dirty="0"/>
        </a:p>
      </dgm:t>
    </dgm:pt>
    <dgm:pt modelId="{E4F333EB-6B43-4BD1-A5F5-9446683F6B20}" type="parTrans" cxnId="{1520D111-30B7-4D21-B9D2-49824FD1BD8C}">
      <dgm:prSet/>
      <dgm:spPr/>
      <dgm:t>
        <a:bodyPr/>
        <a:lstStyle/>
        <a:p>
          <a:endParaRPr lang="en-US"/>
        </a:p>
      </dgm:t>
    </dgm:pt>
    <dgm:pt modelId="{830616B6-5D1E-4653-BD9E-B5D5D5660B4D}" type="sibTrans" cxnId="{1520D111-30B7-4D21-B9D2-49824FD1BD8C}">
      <dgm:prSet/>
      <dgm:spPr/>
      <dgm:t>
        <a:bodyPr/>
        <a:lstStyle/>
        <a:p>
          <a:endParaRPr lang="en-US"/>
        </a:p>
      </dgm:t>
    </dgm:pt>
    <dgm:pt modelId="{5E409525-17DE-4F6A-855B-38C76B15D369}">
      <dgm:prSet phldrT="[Text]"/>
      <dgm:spPr/>
      <dgm:t>
        <a:bodyPr/>
        <a:lstStyle/>
        <a:p>
          <a:r>
            <a:rPr lang="en-US" dirty="0"/>
            <a:t>Buffered with 125 g </a:t>
          </a:r>
          <a:r>
            <a:rPr lang="en-US" dirty="0">
              <a:latin typeface="+mn-lt"/>
            </a:rPr>
            <a:t>CaCO</a:t>
          </a:r>
          <a:r>
            <a:rPr lang="en-US" baseline="-25000" dirty="0">
              <a:latin typeface="+mn-lt"/>
            </a:rPr>
            <a:t>3</a:t>
          </a:r>
          <a:r>
            <a:rPr lang="en-US" dirty="0">
              <a:latin typeface="+mn-lt"/>
            </a:rPr>
            <a:t> </a:t>
          </a:r>
          <a:endParaRPr lang="en-US" dirty="0"/>
        </a:p>
      </dgm:t>
    </dgm:pt>
    <dgm:pt modelId="{C6C3B4CC-083B-4506-BFFE-C32BFD192D41}" type="parTrans" cxnId="{22AD08AC-BEA4-46DD-AE27-5486D3335619}">
      <dgm:prSet/>
      <dgm:spPr/>
      <dgm:t>
        <a:bodyPr/>
        <a:lstStyle/>
        <a:p>
          <a:endParaRPr lang="en-US"/>
        </a:p>
      </dgm:t>
    </dgm:pt>
    <dgm:pt modelId="{E68B0C8E-905B-4803-BA1A-D3B6AD288C30}" type="sibTrans" cxnId="{22AD08AC-BEA4-46DD-AE27-5486D3335619}">
      <dgm:prSet/>
      <dgm:spPr/>
      <dgm:t>
        <a:bodyPr/>
        <a:lstStyle/>
        <a:p>
          <a:endParaRPr lang="en-US"/>
        </a:p>
      </dgm:t>
    </dgm:pt>
    <dgm:pt modelId="{A1C778F0-A68B-47DD-BB92-92FF34875CEE}">
      <dgm:prSet phldrT="[Text]"/>
      <dgm:spPr/>
      <dgm:t>
        <a:bodyPr/>
        <a:lstStyle/>
        <a:p>
          <a:r>
            <a:rPr lang="en-US" dirty="0"/>
            <a:t>Drying and grinding process </a:t>
          </a:r>
        </a:p>
      </dgm:t>
    </dgm:pt>
    <dgm:pt modelId="{CDF59283-8D6E-4821-A2C2-1D46691A4480}" type="parTrans" cxnId="{71D103C2-A408-4374-A169-B201DA12C562}">
      <dgm:prSet/>
      <dgm:spPr/>
      <dgm:t>
        <a:bodyPr/>
        <a:lstStyle/>
        <a:p>
          <a:endParaRPr lang="en-US"/>
        </a:p>
      </dgm:t>
    </dgm:pt>
    <dgm:pt modelId="{16E99087-398E-46E0-8DFC-3F6D0052BDB7}" type="sibTrans" cxnId="{71D103C2-A408-4374-A169-B201DA12C562}">
      <dgm:prSet/>
      <dgm:spPr/>
      <dgm:t>
        <a:bodyPr/>
        <a:lstStyle/>
        <a:p>
          <a:endParaRPr lang="en-US"/>
        </a:p>
      </dgm:t>
    </dgm:pt>
    <dgm:pt modelId="{CB05EA10-3924-42DE-9DB0-3B2D3B8E0E7A}" type="pres">
      <dgm:prSet presAssocID="{C0273007-CD0E-4478-A1FA-E263F257D621}" presName="rootnode" presStyleCnt="0">
        <dgm:presLayoutVars>
          <dgm:chMax/>
          <dgm:chPref/>
          <dgm:dir/>
          <dgm:animLvl val="lvl"/>
        </dgm:presLayoutVars>
      </dgm:prSet>
      <dgm:spPr/>
      <dgm:t>
        <a:bodyPr/>
        <a:lstStyle/>
        <a:p>
          <a:endParaRPr lang="en-US"/>
        </a:p>
      </dgm:t>
    </dgm:pt>
    <dgm:pt modelId="{350DFDB4-36DC-4AD1-A43B-D0EFEF16D933}" type="pres">
      <dgm:prSet presAssocID="{82988840-9B13-4F4F-8BA0-25F56CBF916F}" presName="composite" presStyleCnt="0"/>
      <dgm:spPr/>
    </dgm:pt>
    <dgm:pt modelId="{1D66DF16-96A6-44A9-B7F6-79B15C07CDE2}" type="pres">
      <dgm:prSet presAssocID="{82988840-9B13-4F4F-8BA0-25F56CBF916F}" presName="bentUpArrow1" presStyleLbl="alignImgPlace1" presStyleIdx="0" presStyleCnt="4" custLinFactNeighborX="-2504" custLinFactNeighborY="4650"/>
      <dgm:spPr/>
    </dgm:pt>
    <dgm:pt modelId="{31DCCBAD-1AF7-4868-9F34-0EEB86496C01}" type="pres">
      <dgm:prSet presAssocID="{82988840-9B13-4F4F-8BA0-25F56CBF916F}" presName="ParentText" presStyleLbl="node1" presStyleIdx="0" presStyleCnt="5" custScaleX="142170" custScaleY="98628" custLinFactNeighborX="19720" custLinFactNeighborY="1090">
        <dgm:presLayoutVars>
          <dgm:chMax val="1"/>
          <dgm:chPref val="1"/>
          <dgm:bulletEnabled val="1"/>
        </dgm:presLayoutVars>
      </dgm:prSet>
      <dgm:spPr/>
      <dgm:t>
        <a:bodyPr/>
        <a:lstStyle/>
        <a:p>
          <a:endParaRPr lang="en-US"/>
        </a:p>
      </dgm:t>
    </dgm:pt>
    <dgm:pt modelId="{B4D872C0-0483-4C3C-A23B-14CE1DF5810B}" type="pres">
      <dgm:prSet presAssocID="{82988840-9B13-4F4F-8BA0-25F56CBF916F}" presName="ChildText" presStyleLbl="revTx" presStyleIdx="0" presStyleCnt="4" custScaleX="74422" custScaleY="82118" custLinFactX="-39765" custLinFactY="15280" custLinFactNeighborX="-100000" custLinFactNeighborY="100000">
        <dgm:presLayoutVars>
          <dgm:chMax val="0"/>
          <dgm:chPref val="0"/>
          <dgm:bulletEnabled val="1"/>
        </dgm:presLayoutVars>
      </dgm:prSet>
      <dgm:spPr/>
      <dgm:t>
        <a:bodyPr/>
        <a:lstStyle/>
        <a:p>
          <a:endParaRPr lang="en-US"/>
        </a:p>
      </dgm:t>
    </dgm:pt>
    <dgm:pt modelId="{5CA28B82-F230-4336-B413-A27ADDAA92D5}" type="pres">
      <dgm:prSet presAssocID="{49742225-07B4-48EF-91C0-829ED69ED6D3}" presName="sibTrans" presStyleCnt="0"/>
      <dgm:spPr/>
    </dgm:pt>
    <dgm:pt modelId="{C6FEB7D4-7E83-4666-B3C7-A6100CEE3F53}" type="pres">
      <dgm:prSet presAssocID="{F41EC886-CBBB-4722-98B3-D5D921A65D15}" presName="composite" presStyleCnt="0"/>
      <dgm:spPr/>
    </dgm:pt>
    <dgm:pt modelId="{DA39F500-F3FE-44FB-BE5C-795DF2863AE3}" type="pres">
      <dgm:prSet presAssocID="{F41EC886-CBBB-4722-98B3-D5D921A65D15}" presName="bentUpArrow1" presStyleLbl="alignImgPlace1" presStyleIdx="1" presStyleCnt="4" custLinFactNeighborX="-8933" custLinFactNeighborY="8651"/>
      <dgm:spPr/>
    </dgm:pt>
    <dgm:pt modelId="{A0674A47-9A84-4EFF-A368-07D30EAEE0AF}" type="pres">
      <dgm:prSet presAssocID="{F41EC886-CBBB-4722-98B3-D5D921A65D15}" presName="ParentText" presStyleLbl="node1" presStyleIdx="1" presStyleCnt="5" custScaleX="149100" custScaleY="107411" custLinFactNeighborX="17137" custLinFactNeighborY="-1840">
        <dgm:presLayoutVars>
          <dgm:chMax val="1"/>
          <dgm:chPref val="1"/>
          <dgm:bulletEnabled val="1"/>
        </dgm:presLayoutVars>
      </dgm:prSet>
      <dgm:spPr/>
      <dgm:t>
        <a:bodyPr/>
        <a:lstStyle/>
        <a:p>
          <a:endParaRPr lang="en-US"/>
        </a:p>
      </dgm:t>
    </dgm:pt>
    <dgm:pt modelId="{516E7077-5542-4E2B-B401-55BB6807305E}" type="pres">
      <dgm:prSet presAssocID="{F41EC886-CBBB-4722-98B3-D5D921A65D15}" presName="ChildText" presStyleLbl="revTx" presStyleIdx="1" presStyleCnt="4">
        <dgm:presLayoutVars>
          <dgm:chMax val="0"/>
          <dgm:chPref val="0"/>
          <dgm:bulletEnabled val="1"/>
        </dgm:presLayoutVars>
      </dgm:prSet>
      <dgm:spPr/>
      <dgm:t>
        <a:bodyPr/>
        <a:lstStyle/>
        <a:p>
          <a:endParaRPr lang="en-US"/>
        </a:p>
      </dgm:t>
    </dgm:pt>
    <dgm:pt modelId="{EC1B4F89-A0D0-449A-BF5C-BE09B21A2DAF}" type="pres">
      <dgm:prSet presAssocID="{D811E5BB-05DF-49FE-AB68-F130C6A23B8A}" presName="sibTrans" presStyleCnt="0"/>
      <dgm:spPr/>
    </dgm:pt>
    <dgm:pt modelId="{583E8EBE-1FCB-44AF-BDB6-1EC75A288262}" type="pres">
      <dgm:prSet presAssocID="{2D2E28EE-042A-441D-893C-CFA27704C6DC}" presName="composite" presStyleCnt="0"/>
      <dgm:spPr/>
    </dgm:pt>
    <dgm:pt modelId="{FE98F11F-0AC0-49F3-96AA-39ADE86D110B}" type="pres">
      <dgm:prSet presAssocID="{2D2E28EE-042A-441D-893C-CFA27704C6DC}" presName="bentUpArrow1" presStyleLbl="alignImgPlace1" presStyleIdx="2" presStyleCnt="4" custLinFactNeighborX="-18273" custLinFactNeighborY="23883"/>
      <dgm:spPr/>
    </dgm:pt>
    <dgm:pt modelId="{45C3ED99-E7D3-4AD6-9E9A-90706BF2E86C}" type="pres">
      <dgm:prSet presAssocID="{2D2E28EE-042A-441D-893C-CFA27704C6DC}" presName="ParentText" presStyleLbl="node1" presStyleIdx="2" presStyleCnt="5" custScaleX="157116" custScaleY="122763" custLinFactNeighborX="16896" custLinFactNeighborY="-2270">
        <dgm:presLayoutVars>
          <dgm:chMax val="1"/>
          <dgm:chPref val="1"/>
          <dgm:bulletEnabled val="1"/>
        </dgm:presLayoutVars>
      </dgm:prSet>
      <dgm:spPr/>
      <dgm:t>
        <a:bodyPr/>
        <a:lstStyle/>
        <a:p>
          <a:endParaRPr lang="en-US"/>
        </a:p>
      </dgm:t>
    </dgm:pt>
    <dgm:pt modelId="{42CB75FE-CEBD-46BE-9978-E1DA678E554C}" type="pres">
      <dgm:prSet presAssocID="{2D2E28EE-042A-441D-893C-CFA27704C6DC}" presName="ChildText" presStyleLbl="revTx" presStyleIdx="2" presStyleCnt="4">
        <dgm:presLayoutVars>
          <dgm:chMax val="0"/>
          <dgm:chPref val="0"/>
          <dgm:bulletEnabled val="1"/>
        </dgm:presLayoutVars>
      </dgm:prSet>
      <dgm:spPr/>
      <dgm:t>
        <a:bodyPr/>
        <a:lstStyle/>
        <a:p>
          <a:endParaRPr lang="en-US"/>
        </a:p>
      </dgm:t>
    </dgm:pt>
    <dgm:pt modelId="{C6CBD2A6-ED0C-461C-8384-C968604CDD5C}" type="pres">
      <dgm:prSet presAssocID="{830616B6-5D1E-4653-BD9E-B5D5D5660B4D}" presName="sibTrans" presStyleCnt="0"/>
      <dgm:spPr/>
    </dgm:pt>
    <dgm:pt modelId="{E0560363-DC70-466B-BD7D-669C2B5A541F}" type="pres">
      <dgm:prSet presAssocID="{5E409525-17DE-4F6A-855B-38C76B15D369}" presName="composite" presStyleCnt="0"/>
      <dgm:spPr/>
    </dgm:pt>
    <dgm:pt modelId="{12E63A06-0B24-4FA8-BCF6-43EBF37EC3C0}" type="pres">
      <dgm:prSet presAssocID="{5E409525-17DE-4F6A-855B-38C76B15D369}" presName="bentUpArrow1" presStyleLbl="alignImgPlace1" presStyleIdx="3" presStyleCnt="4" custLinFactNeighborX="16966" custLinFactNeighborY="26419"/>
      <dgm:spPr/>
    </dgm:pt>
    <dgm:pt modelId="{DC8CD6DA-7168-4C2D-AF29-BAC04BE137DC}" type="pres">
      <dgm:prSet presAssocID="{5E409525-17DE-4F6A-855B-38C76B15D369}" presName="ParentText" presStyleLbl="node1" presStyleIdx="3" presStyleCnt="5" custScaleX="154589" custScaleY="102975" custLinFactNeighborX="12823" custLinFactNeighborY="13562">
        <dgm:presLayoutVars>
          <dgm:chMax val="1"/>
          <dgm:chPref val="1"/>
          <dgm:bulletEnabled val="1"/>
        </dgm:presLayoutVars>
      </dgm:prSet>
      <dgm:spPr/>
      <dgm:t>
        <a:bodyPr/>
        <a:lstStyle/>
        <a:p>
          <a:endParaRPr lang="en-US"/>
        </a:p>
      </dgm:t>
    </dgm:pt>
    <dgm:pt modelId="{372A16A6-95BC-47E6-AAB0-D378EC865F54}" type="pres">
      <dgm:prSet presAssocID="{5E409525-17DE-4F6A-855B-38C76B15D369}" presName="ChildText" presStyleLbl="revTx" presStyleIdx="3" presStyleCnt="4">
        <dgm:presLayoutVars>
          <dgm:chMax val="0"/>
          <dgm:chPref val="0"/>
          <dgm:bulletEnabled val="1"/>
        </dgm:presLayoutVars>
      </dgm:prSet>
      <dgm:spPr/>
    </dgm:pt>
    <dgm:pt modelId="{6DFE1510-72E8-4CD9-B0DD-9FEC0C98E240}" type="pres">
      <dgm:prSet presAssocID="{E68B0C8E-905B-4803-BA1A-D3B6AD288C30}" presName="sibTrans" presStyleCnt="0"/>
      <dgm:spPr/>
    </dgm:pt>
    <dgm:pt modelId="{BEDB79E1-62FB-4B62-8E35-1EC5B4B0503C}" type="pres">
      <dgm:prSet presAssocID="{A1C778F0-A68B-47DD-BB92-92FF34875CEE}" presName="composite" presStyleCnt="0"/>
      <dgm:spPr/>
    </dgm:pt>
    <dgm:pt modelId="{6FC9C26E-7A7A-45C0-87DC-66484AEABE92}" type="pres">
      <dgm:prSet presAssocID="{A1C778F0-A68B-47DD-BB92-92FF34875CEE}" presName="ParentText" presStyleLbl="node1" presStyleIdx="4" presStyleCnt="5" custScaleX="159567" custScaleY="108373" custLinFactNeighborX="36671" custLinFactNeighborY="6046">
        <dgm:presLayoutVars>
          <dgm:chMax val="1"/>
          <dgm:chPref val="1"/>
          <dgm:bulletEnabled val="1"/>
        </dgm:presLayoutVars>
      </dgm:prSet>
      <dgm:spPr/>
      <dgm:t>
        <a:bodyPr/>
        <a:lstStyle/>
        <a:p>
          <a:endParaRPr lang="en-US"/>
        </a:p>
      </dgm:t>
    </dgm:pt>
  </dgm:ptLst>
  <dgm:cxnLst>
    <dgm:cxn modelId="{D010BDD8-6C70-48D9-84C9-57390E6410CF}" srcId="{C0273007-CD0E-4478-A1FA-E263F257D621}" destId="{F41EC886-CBBB-4722-98B3-D5D921A65D15}" srcOrd="1" destOrd="0" parTransId="{95B8F125-70E9-4C3E-BC1D-A7786FFAF21A}" sibTransId="{D811E5BB-05DF-49FE-AB68-F130C6A23B8A}"/>
    <dgm:cxn modelId="{1AF57CA6-8BA7-4959-8587-4113738E2159}" srcId="{82988840-9B13-4F4F-8BA0-25F56CBF916F}" destId="{88CEAD7B-0AD8-4539-88C1-B8087E6CC216}" srcOrd="0" destOrd="0" parTransId="{E6F1115E-1DA0-45F9-95E0-8A41E8D45544}" sibTransId="{767BA9E7-5090-4207-AAE2-F047E0D25C68}"/>
    <dgm:cxn modelId="{1E82EBEF-88F7-4A97-BEFF-428D3FBC9A70}" type="presOf" srcId="{F41EC886-CBBB-4722-98B3-D5D921A65D15}" destId="{A0674A47-9A84-4EFF-A368-07D30EAEE0AF}" srcOrd="0" destOrd="0" presId="urn:microsoft.com/office/officeart/2005/8/layout/StepDownProcess"/>
    <dgm:cxn modelId="{2BC4B50F-C6FC-418D-9018-BFE3F847C39C}" type="presOf" srcId="{2D2E28EE-042A-441D-893C-CFA27704C6DC}" destId="{45C3ED99-E7D3-4AD6-9E9A-90706BF2E86C}" srcOrd="0" destOrd="0" presId="urn:microsoft.com/office/officeart/2005/8/layout/StepDownProcess"/>
    <dgm:cxn modelId="{22AD08AC-BEA4-46DD-AE27-5486D3335619}" srcId="{C0273007-CD0E-4478-A1FA-E263F257D621}" destId="{5E409525-17DE-4F6A-855B-38C76B15D369}" srcOrd="3" destOrd="0" parTransId="{C6C3B4CC-083B-4506-BFFE-C32BFD192D41}" sibTransId="{E68B0C8E-905B-4803-BA1A-D3B6AD288C30}"/>
    <dgm:cxn modelId="{0DD4A755-08D7-4F62-82B6-AEC595BC4F60}" srcId="{C0273007-CD0E-4478-A1FA-E263F257D621}" destId="{82988840-9B13-4F4F-8BA0-25F56CBF916F}" srcOrd="0" destOrd="0" parTransId="{BF2A30DE-DF03-4F24-A6ED-AE4E4ECA39C9}" sibTransId="{49742225-07B4-48EF-91C0-829ED69ED6D3}"/>
    <dgm:cxn modelId="{19864280-C991-46F5-A103-1ACBFEB8E45B}" type="presOf" srcId="{82988840-9B13-4F4F-8BA0-25F56CBF916F}" destId="{31DCCBAD-1AF7-4868-9F34-0EEB86496C01}" srcOrd="0" destOrd="0" presId="urn:microsoft.com/office/officeart/2005/8/layout/StepDownProcess"/>
    <dgm:cxn modelId="{1520D111-30B7-4D21-B9D2-49824FD1BD8C}" srcId="{C0273007-CD0E-4478-A1FA-E263F257D621}" destId="{2D2E28EE-042A-441D-893C-CFA27704C6DC}" srcOrd="2" destOrd="0" parTransId="{E4F333EB-6B43-4BD1-A5F5-9446683F6B20}" sibTransId="{830616B6-5D1E-4653-BD9E-B5D5D5660B4D}"/>
    <dgm:cxn modelId="{18EFF43A-7DCC-494D-B79C-76A8596DE37E}" type="presOf" srcId="{5E409525-17DE-4F6A-855B-38C76B15D369}" destId="{DC8CD6DA-7168-4C2D-AF29-BAC04BE137DC}" srcOrd="0" destOrd="0" presId="urn:microsoft.com/office/officeart/2005/8/layout/StepDownProcess"/>
    <dgm:cxn modelId="{71D103C2-A408-4374-A169-B201DA12C562}" srcId="{C0273007-CD0E-4478-A1FA-E263F257D621}" destId="{A1C778F0-A68B-47DD-BB92-92FF34875CEE}" srcOrd="4" destOrd="0" parTransId="{CDF59283-8D6E-4821-A2C2-1D46691A4480}" sibTransId="{16E99087-398E-46E0-8DFC-3F6D0052BDB7}"/>
    <dgm:cxn modelId="{E2A5DD4C-2C4A-4172-901A-6D7B9BCD29AB}" type="presOf" srcId="{88CEAD7B-0AD8-4539-88C1-B8087E6CC216}" destId="{B4D872C0-0483-4C3C-A23B-14CE1DF5810B}" srcOrd="0" destOrd="0" presId="urn:microsoft.com/office/officeart/2005/8/layout/StepDownProcess"/>
    <dgm:cxn modelId="{4359DEE9-9CEC-4A88-9ACA-45D764D506C4}" type="presOf" srcId="{A1C778F0-A68B-47DD-BB92-92FF34875CEE}" destId="{6FC9C26E-7A7A-45C0-87DC-66484AEABE92}" srcOrd="0" destOrd="0" presId="urn:microsoft.com/office/officeart/2005/8/layout/StepDownProcess"/>
    <dgm:cxn modelId="{80F55D8E-A193-45FB-BC0B-7F2886D0A1CA}" type="presOf" srcId="{C0273007-CD0E-4478-A1FA-E263F257D621}" destId="{CB05EA10-3924-42DE-9DB0-3B2D3B8E0E7A}" srcOrd="0" destOrd="0" presId="urn:microsoft.com/office/officeart/2005/8/layout/StepDownProcess"/>
    <dgm:cxn modelId="{5515575D-C81C-448E-AA71-3B3B36575565}" type="presParOf" srcId="{CB05EA10-3924-42DE-9DB0-3B2D3B8E0E7A}" destId="{350DFDB4-36DC-4AD1-A43B-D0EFEF16D933}" srcOrd="0" destOrd="0" presId="urn:microsoft.com/office/officeart/2005/8/layout/StepDownProcess"/>
    <dgm:cxn modelId="{6C89A74C-C42C-4B95-A341-22A2B9FFF40A}" type="presParOf" srcId="{350DFDB4-36DC-4AD1-A43B-D0EFEF16D933}" destId="{1D66DF16-96A6-44A9-B7F6-79B15C07CDE2}" srcOrd="0" destOrd="0" presId="urn:microsoft.com/office/officeart/2005/8/layout/StepDownProcess"/>
    <dgm:cxn modelId="{DF8E717B-2BD7-476A-B9B5-71DA27F25A88}" type="presParOf" srcId="{350DFDB4-36DC-4AD1-A43B-D0EFEF16D933}" destId="{31DCCBAD-1AF7-4868-9F34-0EEB86496C01}" srcOrd="1" destOrd="0" presId="urn:microsoft.com/office/officeart/2005/8/layout/StepDownProcess"/>
    <dgm:cxn modelId="{C757F2A3-28F9-423E-B77C-76409DD77DC1}" type="presParOf" srcId="{350DFDB4-36DC-4AD1-A43B-D0EFEF16D933}" destId="{B4D872C0-0483-4C3C-A23B-14CE1DF5810B}" srcOrd="2" destOrd="0" presId="urn:microsoft.com/office/officeart/2005/8/layout/StepDownProcess"/>
    <dgm:cxn modelId="{3FE64A31-AA0C-44A8-A884-C584FF55A3C4}" type="presParOf" srcId="{CB05EA10-3924-42DE-9DB0-3B2D3B8E0E7A}" destId="{5CA28B82-F230-4336-B413-A27ADDAA92D5}" srcOrd="1" destOrd="0" presId="urn:microsoft.com/office/officeart/2005/8/layout/StepDownProcess"/>
    <dgm:cxn modelId="{041FCD10-0BB6-4607-8450-A0C82D85D4EC}" type="presParOf" srcId="{CB05EA10-3924-42DE-9DB0-3B2D3B8E0E7A}" destId="{C6FEB7D4-7E83-4666-B3C7-A6100CEE3F53}" srcOrd="2" destOrd="0" presId="urn:microsoft.com/office/officeart/2005/8/layout/StepDownProcess"/>
    <dgm:cxn modelId="{6AF83DBD-E2AF-4F96-8EC5-3F776E7B186D}" type="presParOf" srcId="{C6FEB7D4-7E83-4666-B3C7-A6100CEE3F53}" destId="{DA39F500-F3FE-44FB-BE5C-795DF2863AE3}" srcOrd="0" destOrd="0" presId="urn:microsoft.com/office/officeart/2005/8/layout/StepDownProcess"/>
    <dgm:cxn modelId="{12837635-6832-47B9-9880-14DEC3B7A37D}" type="presParOf" srcId="{C6FEB7D4-7E83-4666-B3C7-A6100CEE3F53}" destId="{A0674A47-9A84-4EFF-A368-07D30EAEE0AF}" srcOrd="1" destOrd="0" presId="urn:microsoft.com/office/officeart/2005/8/layout/StepDownProcess"/>
    <dgm:cxn modelId="{5E274207-63D7-4415-B421-611D4C94DD0C}" type="presParOf" srcId="{C6FEB7D4-7E83-4666-B3C7-A6100CEE3F53}" destId="{516E7077-5542-4E2B-B401-55BB6807305E}" srcOrd="2" destOrd="0" presId="urn:microsoft.com/office/officeart/2005/8/layout/StepDownProcess"/>
    <dgm:cxn modelId="{BA9CA843-18C1-46A9-A5E0-501DCD09DB7A}" type="presParOf" srcId="{CB05EA10-3924-42DE-9DB0-3B2D3B8E0E7A}" destId="{EC1B4F89-A0D0-449A-BF5C-BE09B21A2DAF}" srcOrd="3" destOrd="0" presId="urn:microsoft.com/office/officeart/2005/8/layout/StepDownProcess"/>
    <dgm:cxn modelId="{C38071A8-2C1F-4726-8677-36CB0F7FF92C}" type="presParOf" srcId="{CB05EA10-3924-42DE-9DB0-3B2D3B8E0E7A}" destId="{583E8EBE-1FCB-44AF-BDB6-1EC75A288262}" srcOrd="4" destOrd="0" presId="urn:microsoft.com/office/officeart/2005/8/layout/StepDownProcess"/>
    <dgm:cxn modelId="{C6C45D46-250C-43FA-8B68-F96F109388DE}" type="presParOf" srcId="{583E8EBE-1FCB-44AF-BDB6-1EC75A288262}" destId="{FE98F11F-0AC0-49F3-96AA-39ADE86D110B}" srcOrd="0" destOrd="0" presId="urn:microsoft.com/office/officeart/2005/8/layout/StepDownProcess"/>
    <dgm:cxn modelId="{01AD59F8-A7BC-43BA-942C-1D0C46BB7B3D}" type="presParOf" srcId="{583E8EBE-1FCB-44AF-BDB6-1EC75A288262}" destId="{45C3ED99-E7D3-4AD6-9E9A-90706BF2E86C}" srcOrd="1" destOrd="0" presId="urn:microsoft.com/office/officeart/2005/8/layout/StepDownProcess"/>
    <dgm:cxn modelId="{EA07B93E-0A8A-4246-96F8-C947FFD44A40}" type="presParOf" srcId="{583E8EBE-1FCB-44AF-BDB6-1EC75A288262}" destId="{42CB75FE-CEBD-46BE-9978-E1DA678E554C}" srcOrd="2" destOrd="0" presId="urn:microsoft.com/office/officeart/2005/8/layout/StepDownProcess"/>
    <dgm:cxn modelId="{B7C2BDAB-8B01-4C5C-ABC6-87500BF31F55}" type="presParOf" srcId="{CB05EA10-3924-42DE-9DB0-3B2D3B8E0E7A}" destId="{C6CBD2A6-ED0C-461C-8384-C968604CDD5C}" srcOrd="5" destOrd="0" presId="urn:microsoft.com/office/officeart/2005/8/layout/StepDownProcess"/>
    <dgm:cxn modelId="{67111250-8AD0-4A9F-9348-E6B9C62F6A93}" type="presParOf" srcId="{CB05EA10-3924-42DE-9DB0-3B2D3B8E0E7A}" destId="{E0560363-DC70-466B-BD7D-669C2B5A541F}" srcOrd="6" destOrd="0" presId="urn:microsoft.com/office/officeart/2005/8/layout/StepDownProcess"/>
    <dgm:cxn modelId="{2DF4D552-F5EF-49DC-81BB-6E7C0DEAA2D0}" type="presParOf" srcId="{E0560363-DC70-466B-BD7D-669C2B5A541F}" destId="{12E63A06-0B24-4FA8-BCF6-43EBF37EC3C0}" srcOrd="0" destOrd="0" presId="urn:microsoft.com/office/officeart/2005/8/layout/StepDownProcess"/>
    <dgm:cxn modelId="{8887C138-5281-4B23-9422-4C834B39060E}" type="presParOf" srcId="{E0560363-DC70-466B-BD7D-669C2B5A541F}" destId="{DC8CD6DA-7168-4C2D-AF29-BAC04BE137DC}" srcOrd="1" destOrd="0" presId="urn:microsoft.com/office/officeart/2005/8/layout/StepDownProcess"/>
    <dgm:cxn modelId="{156F650B-092A-4629-920F-FD02C1DC8BBD}" type="presParOf" srcId="{E0560363-DC70-466B-BD7D-669C2B5A541F}" destId="{372A16A6-95BC-47E6-AAB0-D378EC865F54}" srcOrd="2" destOrd="0" presId="urn:microsoft.com/office/officeart/2005/8/layout/StepDownProcess"/>
    <dgm:cxn modelId="{98D8A2AE-176E-4505-BA6B-A5EF050EB250}" type="presParOf" srcId="{CB05EA10-3924-42DE-9DB0-3B2D3B8E0E7A}" destId="{6DFE1510-72E8-4CD9-B0DD-9FEC0C98E240}" srcOrd="7" destOrd="0" presId="urn:microsoft.com/office/officeart/2005/8/layout/StepDownProcess"/>
    <dgm:cxn modelId="{89DB6DF7-BD91-4BB0-898F-98E3C907AAA8}" type="presParOf" srcId="{CB05EA10-3924-42DE-9DB0-3B2D3B8E0E7A}" destId="{BEDB79E1-62FB-4B62-8E35-1EC5B4B0503C}" srcOrd="8" destOrd="0" presId="urn:microsoft.com/office/officeart/2005/8/layout/StepDownProcess"/>
    <dgm:cxn modelId="{DC1480E7-C929-4F5C-8654-4CC4E0B38A46}" type="presParOf" srcId="{BEDB79E1-62FB-4B62-8E35-1EC5B4B0503C}" destId="{6FC9C26E-7A7A-45C0-87DC-66484AEABE9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6DF16-96A6-44A9-B7F6-79B15C07CDE2}">
      <dsp:nvSpPr>
        <dsp:cNvPr id="0" name=""/>
        <dsp:cNvSpPr/>
      </dsp:nvSpPr>
      <dsp:spPr>
        <a:xfrm rot="5400000">
          <a:off x="1626794" y="915479"/>
          <a:ext cx="771252" cy="87804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DCCBAD-1AF7-4868-9F34-0EEB86496C01}">
      <dsp:nvSpPr>
        <dsp:cNvPr id="0" name=""/>
        <dsp:cNvSpPr/>
      </dsp:nvSpPr>
      <dsp:spPr>
        <a:xfrm>
          <a:off x="1426723" y="40807"/>
          <a:ext cx="1845844" cy="89632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1 kg wheat straw</a:t>
          </a:r>
        </a:p>
      </dsp:txBody>
      <dsp:txXfrm>
        <a:off x="1470486" y="84570"/>
        <a:ext cx="1758318" cy="808798"/>
      </dsp:txXfrm>
    </dsp:sp>
    <dsp:sp modelId="{B4D872C0-0483-4C3C-A23B-14CE1DF5810B}">
      <dsp:nvSpPr>
        <dsp:cNvPr id="0" name=""/>
        <dsp:cNvSpPr/>
      </dsp:nvSpPr>
      <dsp:spPr>
        <a:xfrm>
          <a:off x="1543765" y="1023777"/>
          <a:ext cx="702756" cy="60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p>
      </dsp:txBody>
      <dsp:txXfrm>
        <a:off x="1543765" y="1023777"/>
        <a:ext cx="702756" cy="603178"/>
      </dsp:txXfrm>
    </dsp:sp>
    <dsp:sp modelId="{DA39F500-F3FE-44FB-BE5C-795DF2863AE3}">
      <dsp:nvSpPr>
        <dsp:cNvPr id="0" name=""/>
        <dsp:cNvSpPr/>
      </dsp:nvSpPr>
      <dsp:spPr>
        <a:xfrm rot="5400000">
          <a:off x="2765225" y="2000887"/>
          <a:ext cx="771252" cy="87804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674A47-9A84-4EFF-A368-07D30EAEE0AF}">
      <dsp:nvSpPr>
        <dsp:cNvPr id="0" name=""/>
        <dsp:cNvSpPr/>
      </dsp:nvSpPr>
      <dsp:spPr>
        <a:xfrm>
          <a:off x="2543080" y="1028819"/>
          <a:ext cx="1935818" cy="97614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Mixed with 1750 mL water and 250 mL </a:t>
          </a:r>
          <a:r>
            <a:rPr lang="en-US" sz="1700" kern="1200" dirty="0">
              <a:latin typeface="+mn-lt"/>
            </a:rPr>
            <a:t>H</a:t>
          </a:r>
          <a:r>
            <a:rPr lang="en-US" sz="1700" kern="1200" baseline="-25000" dirty="0">
              <a:latin typeface="+mn-lt"/>
            </a:rPr>
            <a:t>3</a:t>
          </a:r>
          <a:r>
            <a:rPr lang="en-US" sz="1700" kern="1200" dirty="0">
              <a:latin typeface="+mn-lt"/>
            </a:rPr>
            <a:t>PO</a:t>
          </a:r>
          <a:r>
            <a:rPr lang="en-US" sz="1700" kern="1200" baseline="-25000" dirty="0">
              <a:latin typeface="+mn-lt"/>
            </a:rPr>
            <a:t>4</a:t>
          </a:r>
          <a:endParaRPr lang="en-US" sz="1700" kern="1200" dirty="0"/>
        </a:p>
      </dsp:txBody>
      <dsp:txXfrm>
        <a:off x="2590740" y="1076479"/>
        <a:ext cx="1840498" cy="880823"/>
      </dsp:txXfrm>
    </dsp:sp>
    <dsp:sp modelId="{516E7077-5542-4E2B-B401-55BB6807305E}">
      <dsp:nvSpPr>
        <dsp:cNvPr id="0" name=""/>
        <dsp:cNvSpPr/>
      </dsp:nvSpPr>
      <dsp:spPr>
        <a:xfrm>
          <a:off x="3937662" y="1165891"/>
          <a:ext cx="944285" cy="734526"/>
        </a:xfrm>
        <a:prstGeom prst="rect">
          <a:avLst/>
        </a:prstGeom>
        <a:noFill/>
        <a:ln>
          <a:noFill/>
        </a:ln>
        <a:effectLst/>
      </dsp:spPr>
      <dsp:style>
        <a:lnRef idx="0">
          <a:scrgbClr r="0" g="0" b="0"/>
        </a:lnRef>
        <a:fillRef idx="0">
          <a:scrgbClr r="0" g="0" b="0"/>
        </a:fillRef>
        <a:effectRef idx="0">
          <a:scrgbClr r="0" g="0" b="0"/>
        </a:effectRef>
        <a:fontRef idx="minor"/>
      </dsp:style>
    </dsp:sp>
    <dsp:sp modelId="{FE98F11F-0AC0-49F3-96AA-39ADE86D110B}">
      <dsp:nvSpPr>
        <dsp:cNvPr id="0" name=""/>
        <dsp:cNvSpPr/>
      </dsp:nvSpPr>
      <dsp:spPr>
        <a:xfrm rot="5400000">
          <a:off x="3885147" y="3242673"/>
          <a:ext cx="771252" cy="87804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C3ED99-E7D3-4AD6-9E9A-90706BF2E86C}">
      <dsp:nvSpPr>
        <dsp:cNvPr id="0" name=""/>
        <dsp:cNvSpPr/>
      </dsp:nvSpPr>
      <dsp:spPr>
        <a:xfrm>
          <a:off x="3689844" y="2079461"/>
          <a:ext cx="2039893" cy="111566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Mixture heated to 100</a:t>
          </a:r>
          <a:r>
            <a:rPr lang="en-US" sz="1700" kern="1200" dirty="0">
              <a:latin typeface="Calibri" panose="020F0502020204030204" pitchFamily="34" charset="0"/>
              <a:cs typeface="Calibri" panose="020F0502020204030204" pitchFamily="34" charset="0"/>
            </a:rPr>
            <a:t>⁰ C, under pressure</a:t>
          </a:r>
          <a:endParaRPr lang="en-US" sz="1700" kern="1200" dirty="0"/>
        </a:p>
      </dsp:txBody>
      <dsp:txXfrm>
        <a:off x="3744316" y="2133933"/>
        <a:ext cx="1930949" cy="1006717"/>
      </dsp:txXfrm>
    </dsp:sp>
    <dsp:sp modelId="{42CB75FE-CEBD-46BE-9978-E1DA678E554C}">
      <dsp:nvSpPr>
        <dsp:cNvPr id="0" name=""/>
        <dsp:cNvSpPr/>
      </dsp:nvSpPr>
      <dsp:spPr>
        <a:xfrm>
          <a:off x="5148138" y="2259048"/>
          <a:ext cx="944285" cy="734526"/>
        </a:xfrm>
        <a:prstGeom prst="rect">
          <a:avLst/>
        </a:prstGeom>
        <a:noFill/>
        <a:ln>
          <a:noFill/>
        </a:ln>
        <a:effectLst/>
      </dsp:spPr>
      <dsp:style>
        <a:lnRef idx="0">
          <a:scrgbClr r="0" g="0" b="0"/>
        </a:lnRef>
        <a:fillRef idx="0">
          <a:scrgbClr r="0" g="0" b="0"/>
        </a:fillRef>
        <a:effectRef idx="0">
          <a:scrgbClr r="0" g="0" b="0"/>
        </a:effectRef>
        <a:fontRef idx="minor"/>
      </dsp:style>
    </dsp:sp>
    <dsp:sp modelId="{12E63A06-0B24-4FA8-BCF6-43EBF37EC3C0}">
      <dsp:nvSpPr>
        <dsp:cNvPr id="0" name=""/>
        <dsp:cNvSpPr/>
      </dsp:nvSpPr>
      <dsp:spPr>
        <a:xfrm rot="5400000">
          <a:off x="5328050" y="4296625"/>
          <a:ext cx="771252" cy="87804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CD6DA-7168-4C2D-AF29-BAC04BE137DC}">
      <dsp:nvSpPr>
        <dsp:cNvPr id="0" name=""/>
        <dsp:cNvSpPr/>
      </dsp:nvSpPr>
      <dsp:spPr>
        <a:xfrm>
          <a:off x="4786857" y="3347650"/>
          <a:ext cx="2007084" cy="93582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Buffered with 125 g </a:t>
          </a:r>
          <a:r>
            <a:rPr lang="en-US" sz="1700" kern="1200" dirty="0">
              <a:latin typeface="+mn-lt"/>
            </a:rPr>
            <a:t>CaCO</a:t>
          </a:r>
          <a:r>
            <a:rPr lang="en-US" sz="1700" kern="1200" baseline="-25000" dirty="0">
              <a:latin typeface="+mn-lt"/>
            </a:rPr>
            <a:t>3</a:t>
          </a:r>
          <a:r>
            <a:rPr lang="en-US" sz="1700" kern="1200" dirty="0">
              <a:latin typeface="+mn-lt"/>
            </a:rPr>
            <a:t> </a:t>
          </a:r>
          <a:endParaRPr lang="en-US" sz="1700" kern="1200" dirty="0"/>
        </a:p>
      </dsp:txBody>
      <dsp:txXfrm>
        <a:off x="4832549" y="3393342"/>
        <a:ext cx="1915700" cy="844445"/>
      </dsp:txXfrm>
    </dsp:sp>
    <dsp:sp modelId="{372A16A6-95BC-47E6-AAB0-D378EC865F54}">
      <dsp:nvSpPr>
        <dsp:cNvPr id="0" name=""/>
        <dsp:cNvSpPr/>
      </dsp:nvSpPr>
      <dsp:spPr>
        <a:xfrm>
          <a:off x="6273081" y="3324592"/>
          <a:ext cx="944285" cy="734526"/>
        </a:xfrm>
        <a:prstGeom prst="rect">
          <a:avLst/>
        </a:prstGeom>
        <a:noFill/>
        <a:ln>
          <a:noFill/>
        </a:ln>
        <a:effectLst/>
      </dsp:spPr>
      <dsp:style>
        <a:lnRef idx="0">
          <a:scrgbClr r="0" g="0" b="0"/>
        </a:lnRef>
        <a:fillRef idx="0">
          <a:scrgbClr r="0" g="0" b="0"/>
        </a:fillRef>
        <a:effectRef idx="0">
          <a:scrgbClr r="0" g="0" b="0"/>
        </a:effectRef>
        <a:fontRef idx="minor"/>
      </dsp:style>
    </dsp:sp>
    <dsp:sp modelId="{6FC9C26E-7A7A-45C0-87DC-66484AEABE92}">
      <dsp:nvSpPr>
        <dsp:cNvPr id="0" name=""/>
        <dsp:cNvSpPr/>
      </dsp:nvSpPr>
      <dsp:spPr>
        <a:xfrm>
          <a:off x="6246377" y="4289694"/>
          <a:ext cx="2071715" cy="98488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Drying and grinding process </a:t>
          </a:r>
        </a:p>
      </dsp:txBody>
      <dsp:txXfrm>
        <a:off x="6294464" y="4337781"/>
        <a:ext cx="1975541" cy="888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6DF16-96A6-44A9-B7F6-79B15C07CDE2}">
      <dsp:nvSpPr>
        <dsp:cNvPr id="0" name=""/>
        <dsp:cNvSpPr/>
      </dsp:nvSpPr>
      <dsp:spPr>
        <a:xfrm rot="5400000">
          <a:off x="1626794" y="915479"/>
          <a:ext cx="771252" cy="87804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DCCBAD-1AF7-4868-9F34-0EEB86496C01}">
      <dsp:nvSpPr>
        <dsp:cNvPr id="0" name=""/>
        <dsp:cNvSpPr/>
      </dsp:nvSpPr>
      <dsp:spPr>
        <a:xfrm>
          <a:off x="1426723" y="40807"/>
          <a:ext cx="1845844" cy="89632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1 kg wheat straw</a:t>
          </a:r>
        </a:p>
      </dsp:txBody>
      <dsp:txXfrm>
        <a:off x="1470486" y="84570"/>
        <a:ext cx="1758318" cy="808798"/>
      </dsp:txXfrm>
    </dsp:sp>
    <dsp:sp modelId="{B4D872C0-0483-4C3C-A23B-14CE1DF5810B}">
      <dsp:nvSpPr>
        <dsp:cNvPr id="0" name=""/>
        <dsp:cNvSpPr/>
      </dsp:nvSpPr>
      <dsp:spPr>
        <a:xfrm>
          <a:off x="1543765" y="1023777"/>
          <a:ext cx="702756" cy="60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p>
      </dsp:txBody>
      <dsp:txXfrm>
        <a:off x="1543765" y="1023777"/>
        <a:ext cx="702756" cy="603178"/>
      </dsp:txXfrm>
    </dsp:sp>
    <dsp:sp modelId="{DA39F500-F3FE-44FB-BE5C-795DF2863AE3}">
      <dsp:nvSpPr>
        <dsp:cNvPr id="0" name=""/>
        <dsp:cNvSpPr/>
      </dsp:nvSpPr>
      <dsp:spPr>
        <a:xfrm rot="5400000">
          <a:off x="2765225" y="2000887"/>
          <a:ext cx="771252" cy="87804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674A47-9A84-4EFF-A368-07D30EAEE0AF}">
      <dsp:nvSpPr>
        <dsp:cNvPr id="0" name=""/>
        <dsp:cNvSpPr/>
      </dsp:nvSpPr>
      <dsp:spPr>
        <a:xfrm>
          <a:off x="2543080" y="1028819"/>
          <a:ext cx="1935818" cy="97614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Mixed with 1750 mL water and 250 mL </a:t>
          </a:r>
          <a:r>
            <a:rPr lang="en-US" sz="1700" kern="1200" dirty="0">
              <a:latin typeface="+mn-lt"/>
            </a:rPr>
            <a:t>H</a:t>
          </a:r>
          <a:r>
            <a:rPr lang="en-US" sz="1700" kern="1200" baseline="-25000" dirty="0">
              <a:latin typeface="+mn-lt"/>
            </a:rPr>
            <a:t>3</a:t>
          </a:r>
          <a:r>
            <a:rPr lang="en-US" sz="1700" kern="1200" dirty="0">
              <a:latin typeface="+mn-lt"/>
            </a:rPr>
            <a:t>PO</a:t>
          </a:r>
          <a:r>
            <a:rPr lang="en-US" sz="1700" kern="1200" baseline="-25000" dirty="0">
              <a:latin typeface="+mn-lt"/>
            </a:rPr>
            <a:t>4</a:t>
          </a:r>
          <a:endParaRPr lang="en-US" sz="1700" kern="1200" dirty="0"/>
        </a:p>
      </dsp:txBody>
      <dsp:txXfrm>
        <a:off x="2590740" y="1076479"/>
        <a:ext cx="1840498" cy="880823"/>
      </dsp:txXfrm>
    </dsp:sp>
    <dsp:sp modelId="{516E7077-5542-4E2B-B401-55BB6807305E}">
      <dsp:nvSpPr>
        <dsp:cNvPr id="0" name=""/>
        <dsp:cNvSpPr/>
      </dsp:nvSpPr>
      <dsp:spPr>
        <a:xfrm>
          <a:off x="3937662" y="1165891"/>
          <a:ext cx="944285" cy="734526"/>
        </a:xfrm>
        <a:prstGeom prst="rect">
          <a:avLst/>
        </a:prstGeom>
        <a:noFill/>
        <a:ln>
          <a:noFill/>
        </a:ln>
        <a:effectLst/>
      </dsp:spPr>
      <dsp:style>
        <a:lnRef idx="0">
          <a:scrgbClr r="0" g="0" b="0"/>
        </a:lnRef>
        <a:fillRef idx="0">
          <a:scrgbClr r="0" g="0" b="0"/>
        </a:fillRef>
        <a:effectRef idx="0">
          <a:scrgbClr r="0" g="0" b="0"/>
        </a:effectRef>
        <a:fontRef idx="minor"/>
      </dsp:style>
    </dsp:sp>
    <dsp:sp modelId="{FE98F11F-0AC0-49F3-96AA-39ADE86D110B}">
      <dsp:nvSpPr>
        <dsp:cNvPr id="0" name=""/>
        <dsp:cNvSpPr/>
      </dsp:nvSpPr>
      <dsp:spPr>
        <a:xfrm rot="5400000">
          <a:off x="3885147" y="3242673"/>
          <a:ext cx="771252" cy="87804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C3ED99-E7D3-4AD6-9E9A-90706BF2E86C}">
      <dsp:nvSpPr>
        <dsp:cNvPr id="0" name=""/>
        <dsp:cNvSpPr/>
      </dsp:nvSpPr>
      <dsp:spPr>
        <a:xfrm>
          <a:off x="3689844" y="2079461"/>
          <a:ext cx="2039893" cy="111566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Mixture heated to 100</a:t>
          </a:r>
          <a:r>
            <a:rPr lang="en-US" sz="1700" kern="1200" dirty="0">
              <a:latin typeface="Calibri" panose="020F0502020204030204" pitchFamily="34" charset="0"/>
              <a:cs typeface="Calibri" panose="020F0502020204030204" pitchFamily="34" charset="0"/>
            </a:rPr>
            <a:t>⁰ C, under pressure</a:t>
          </a:r>
          <a:endParaRPr lang="en-US" sz="1700" kern="1200" dirty="0"/>
        </a:p>
      </dsp:txBody>
      <dsp:txXfrm>
        <a:off x="3744316" y="2133933"/>
        <a:ext cx="1930949" cy="1006717"/>
      </dsp:txXfrm>
    </dsp:sp>
    <dsp:sp modelId="{42CB75FE-CEBD-46BE-9978-E1DA678E554C}">
      <dsp:nvSpPr>
        <dsp:cNvPr id="0" name=""/>
        <dsp:cNvSpPr/>
      </dsp:nvSpPr>
      <dsp:spPr>
        <a:xfrm>
          <a:off x="5139592" y="2290199"/>
          <a:ext cx="944285" cy="734526"/>
        </a:xfrm>
        <a:prstGeom prst="rect">
          <a:avLst/>
        </a:prstGeom>
        <a:noFill/>
        <a:ln>
          <a:noFill/>
        </a:ln>
        <a:effectLst/>
      </dsp:spPr>
      <dsp:style>
        <a:lnRef idx="0">
          <a:scrgbClr r="0" g="0" b="0"/>
        </a:lnRef>
        <a:fillRef idx="0">
          <a:scrgbClr r="0" g="0" b="0"/>
        </a:fillRef>
        <a:effectRef idx="0">
          <a:scrgbClr r="0" g="0" b="0"/>
        </a:effectRef>
        <a:fontRef idx="minor"/>
      </dsp:style>
    </dsp:sp>
    <dsp:sp modelId="{12E63A06-0B24-4FA8-BCF6-43EBF37EC3C0}">
      <dsp:nvSpPr>
        <dsp:cNvPr id="0" name=""/>
        <dsp:cNvSpPr/>
      </dsp:nvSpPr>
      <dsp:spPr>
        <a:xfrm rot="5400000">
          <a:off x="5328050" y="4296625"/>
          <a:ext cx="771252" cy="87804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CD6DA-7168-4C2D-AF29-BAC04BE137DC}">
      <dsp:nvSpPr>
        <dsp:cNvPr id="0" name=""/>
        <dsp:cNvSpPr/>
      </dsp:nvSpPr>
      <dsp:spPr>
        <a:xfrm>
          <a:off x="4786857" y="3347650"/>
          <a:ext cx="2007084" cy="93582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Buffered with 125 g </a:t>
          </a:r>
          <a:r>
            <a:rPr lang="en-US" sz="1700" kern="1200" dirty="0">
              <a:latin typeface="+mn-lt"/>
            </a:rPr>
            <a:t>CaCO</a:t>
          </a:r>
          <a:r>
            <a:rPr lang="en-US" sz="1700" kern="1200" baseline="-25000" dirty="0">
              <a:latin typeface="+mn-lt"/>
            </a:rPr>
            <a:t>3</a:t>
          </a:r>
          <a:r>
            <a:rPr lang="en-US" sz="1700" kern="1200" dirty="0">
              <a:latin typeface="+mn-lt"/>
            </a:rPr>
            <a:t> </a:t>
          </a:r>
          <a:endParaRPr lang="en-US" sz="1700" kern="1200" dirty="0"/>
        </a:p>
      </dsp:txBody>
      <dsp:txXfrm>
        <a:off x="4832549" y="3393342"/>
        <a:ext cx="1915700" cy="844445"/>
      </dsp:txXfrm>
    </dsp:sp>
    <dsp:sp modelId="{372A16A6-95BC-47E6-AAB0-D378EC865F54}">
      <dsp:nvSpPr>
        <dsp:cNvPr id="0" name=""/>
        <dsp:cNvSpPr/>
      </dsp:nvSpPr>
      <dsp:spPr>
        <a:xfrm>
          <a:off x="6273081" y="3324592"/>
          <a:ext cx="944285" cy="734526"/>
        </a:xfrm>
        <a:prstGeom prst="rect">
          <a:avLst/>
        </a:prstGeom>
        <a:noFill/>
        <a:ln>
          <a:noFill/>
        </a:ln>
        <a:effectLst/>
      </dsp:spPr>
      <dsp:style>
        <a:lnRef idx="0">
          <a:scrgbClr r="0" g="0" b="0"/>
        </a:lnRef>
        <a:fillRef idx="0">
          <a:scrgbClr r="0" g="0" b="0"/>
        </a:fillRef>
        <a:effectRef idx="0">
          <a:scrgbClr r="0" g="0" b="0"/>
        </a:effectRef>
        <a:fontRef idx="minor"/>
      </dsp:style>
    </dsp:sp>
    <dsp:sp modelId="{6FC9C26E-7A7A-45C0-87DC-66484AEABE92}">
      <dsp:nvSpPr>
        <dsp:cNvPr id="0" name=""/>
        <dsp:cNvSpPr/>
      </dsp:nvSpPr>
      <dsp:spPr>
        <a:xfrm>
          <a:off x="6246377" y="4289694"/>
          <a:ext cx="2071715" cy="98488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Drying and grinding process </a:t>
          </a:r>
        </a:p>
      </dsp:txBody>
      <dsp:txXfrm>
        <a:off x="6294464" y="4337781"/>
        <a:ext cx="1975541" cy="88871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39997-6BD0-4F35-88F3-8A40E220829C}" type="datetimeFigureOut">
              <a:rPr lang="en-US" smtClean="0"/>
              <a:t>8/30/2021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3BDB1-2B52-4B44-AD45-0D59AB22EA9B}" type="slidenum">
              <a:rPr lang="en-US" smtClean="0"/>
              <a:t>‹#›</a:t>
            </a:fld>
            <a:endParaRPr lang="en-US" dirty="0"/>
          </a:p>
        </p:txBody>
      </p:sp>
    </p:spTree>
    <p:extLst>
      <p:ext uri="{BB962C8B-B14F-4D97-AF65-F5344CB8AC3E}">
        <p14:creationId xmlns:p14="http://schemas.microsoft.com/office/powerpoint/2010/main" val="276952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Peripheral_blood_cel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n.wikipedia.org/wiki/Cell_nucleu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Weaning is the most stressful, traumatic event of the pigs life. Lots of factors leading to negative effects in the gut, health, and performance. Anything we can do during this time will either set the pig up for success or failure in the future. </a:t>
            </a:r>
          </a:p>
          <a:p>
            <a:r>
              <a:rPr lang="en-US" dirty="0"/>
              <a:t>Lots of factors affect the pigs health during weaning. Increased restrictions on antibiotics makes management of health during weaning a greater challenge</a:t>
            </a:r>
          </a:p>
        </p:txBody>
      </p:sp>
      <p:sp>
        <p:nvSpPr>
          <p:cNvPr id="4" name="Slide Number Placeholder 3"/>
          <p:cNvSpPr>
            <a:spLocks noGrp="1"/>
          </p:cNvSpPr>
          <p:nvPr>
            <p:ph type="sldNum" sz="quarter" idx="5"/>
          </p:nvPr>
        </p:nvSpPr>
        <p:spPr/>
        <p:txBody>
          <a:bodyPr/>
          <a:lstStyle/>
          <a:p>
            <a:fld id="{F873BDB1-2B52-4B44-AD45-0D59AB22EA9B}" type="slidenum">
              <a:rPr lang="en-US" smtClean="0"/>
              <a:t>2</a:t>
            </a:fld>
            <a:endParaRPr lang="en-US" dirty="0"/>
          </a:p>
        </p:txBody>
      </p:sp>
    </p:spTree>
    <p:extLst>
      <p:ext uri="{BB962C8B-B14F-4D97-AF65-F5344CB8AC3E}">
        <p14:creationId xmlns:p14="http://schemas.microsoft.com/office/powerpoint/2010/main" val="157053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analyzed values, but prior to this we had no previous analyzed values for either.</a:t>
            </a:r>
          </a:p>
          <a:p>
            <a:r>
              <a:rPr lang="en-US" dirty="0"/>
              <a:t>In each of the following few slides, ingredients are in the left column with untreated and treated wheat straw analyzed values of each. As you can see, with treatment, GE decreased, however crude Fat increased, which most likely indicates a release of fat (fiber bound) from the wheat straw in addition to sugars during the treatment process.</a:t>
            </a:r>
          </a:p>
          <a:p>
            <a:r>
              <a:rPr lang="en-US" dirty="0"/>
              <a:t>Ca and P and Ash went up with treatment as well, due to phosphoric acid and calcium carbonate included at high % of treatment method.</a:t>
            </a:r>
          </a:p>
        </p:txBody>
      </p:sp>
      <p:sp>
        <p:nvSpPr>
          <p:cNvPr id="4" name="Slide Number Placeholder 3"/>
          <p:cNvSpPr>
            <a:spLocks noGrp="1"/>
          </p:cNvSpPr>
          <p:nvPr>
            <p:ph type="sldNum" sz="quarter" idx="5"/>
          </p:nvPr>
        </p:nvSpPr>
        <p:spPr/>
        <p:txBody>
          <a:bodyPr/>
          <a:lstStyle/>
          <a:p>
            <a:fld id="{F873BDB1-2B52-4B44-AD45-0D59AB22EA9B}" type="slidenum">
              <a:rPr lang="en-US" smtClean="0"/>
              <a:t>17</a:t>
            </a:fld>
            <a:endParaRPr lang="en-US" dirty="0"/>
          </a:p>
        </p:txBody>
      </p:sp>
    </p:spTree>
    <p:extLst>
      <p:ext uri="{BB962C8B-B14F-4D97-AF65-F5344CB8AC3E}">
        <p14:creationId xmlns:p14="http://schemas.microsoft.com/office/powerpoint/2010/main" val="13909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there is a significant decrease in hemi-cellulose with the treatment, which along with other components accounted for in ADF and NDF, lead to a great decrease in TDF, TSDF, and TIDF… a demonstration of the breaking of bonds and freeing up of available nutrients bound in the fiber</a:t>
            </a:r>
          </a:p>
        </p:txBody>
      </p:sp>
      <p:sp>
        <p:nvSpPr>
          <p:cNvPr id="4" name="Slide Number Placeholder 3"/>
          <p:cNvSpPr>
            <a:spLocks noGrp="1"/>
          </p:cNvSpPr>
          <p:nvPr>
            <p:ph type="sldNum" sz="quarter" idx="5"/>
          </p:nvPr>
        </p:nvSpPr>
        <p:spPr/>
        <p:txBody>
          <a:bodyPr/>
          <a:lstStyle/>
          <a:p>
            <a:fld id="{F873BDB1-2B52-4B44-AD45-0D59AB22EA9B}" type="slidenum">
              <a:rPr lang="en-US" smtClean="0"/>
              <a:t>18</a:t>
            </a:fld>
            <a:endParaRPr lang="en-US" dirty="0"/>
          </a:p>
        </p:txBody>
      </p:sp>
    </p:spTree>
    <p:extLst>
      <p:ext uri="{BB962C8B-B14F-4D97-AF65-F5344CB8AC3E}">
        <p14:creationId xmlns:p14="http://schemas.microsoft.com/office/powerpoint/2010/main" val="62339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Feeding 5% treated wheat straw increased plasma Ig-A in our second study, but it had not changed this </a:t>
            </a:r>
            <a:r>
              <a:rPr lang="en-US" sz="1000" dirty="0" err="1" smtClean="0"/>
              <a:t>immunoglobin</a:t>
            </a:r>
            <a:r>
              <a:rPr lang="en-US" sz="1000" dirty="0" smtClean="0"/>
              <a:t> in our first study. </a:t>
            </a:r>
            <a:r>
              <a:rPr lang="en-US" sz="1000" dirty="0" err="1" smtClean="0"/>
              <a:t>Proinflammatory</a:t>
            </a:r>
            <a:r>
              <a:rPr lang="en-US" sz="1000" dirty="0" smtClean="0"/>
              <a:t> cytokine TNF-</a:t>
            </a:r>
            <a:r>
              <a:rPr lang="el-GR" sz="1000" dirty="0" smtClean="0">
                <a:latin typeface="Courier New"/>
                <a:cs typeface="Courier New"/>
              </a:rPr>
              <a:t>α</a:t>
            </a:r>
            <a:r>
              <a:rPr lang="en-US" sz="1000" dirty="0" smtClean="0">
                <a:latin typeface="Courier New"/>
                <a:cs typeface="Courier New"/>
              </a:rPr>
              <a:t> was less in colon</a:t>
            </a:r>
            <a:r>
              <a:rPr lang="en-US" sz="1000" baseline="0" dirty="0" smtClean="0">
                <a:latin typeface="Courier New"/>
                <a:cs typeface="Courier New"/>
              </a:rPr>
              <a:t> in study 1. </a:t>
            </a:r>
            <a:r>
              <a:rPr lang="en-US" sz="1000" dirty="0" err="1" smtClean="0"/>
              <a:t>Proinflammatory</a:t>
            </a:r>
            <a:r>
              <a:rPr lang="en-US" sz="1000" dirty="0" smtClean="0"/>
              <a:t> cytokine IL-6 decreased in the ileum and colon mucosa with the feeding of treated and untreated straw. </a:t>
            </a:r>
            <a:r>
              <a:rPr lang="en-US" sz="1000" dirty="0" err="1" smtClean="0"/>
              <a:t>Ileal</a:t>
            </a:r>
            <a:r>
              <a:rPr lang="en-US" sz="1000" dirty="0" smtClean="0"/>
              <a:t> IL-12 was also decreased by feeding straw.   TNF-a in colon mucosa did not differ in the second study, as it did in the first. Feeding 5% treated wheat straw increased plasma Ig-A in our second study, but it had not changed this </a:t>
            </a:r>
            <a:r>
              <a:rPr lang="en-US" sz="1000" dirty="0" err="1" smtClean="0"/>
              <a:t>immunoglobin</a:t>
            </a:r>
            <a:r>
              <a:rPr lang="en-US" sz="1000" dirty="0" smtClean="0"/>
              <a:t> in study.</a:t>
            </a:r>
            <a:endParaRPr lang="en-US" sz="1000" dirty="0"/>
          </a:p>
        </p:txBody>
      </p:sp>
      <p:sp>
        <p:nvSpPr>
          <p:cNvPr id="4" name="Slide Number Placeholder 3"/>
          <p:cNvSpPr>
            <a:spLocks noGrp="1"/>
          </p:cNvSpPr>
          <p:nvPr>
            <p:ph type="sldNum" sz="quarter" idx="10"/>
          </p:nvPr>
        </p:nvSpPr>
        <p:spPr/>
        <p:txBody>
          <a:bodyPr/>
          <a:lstStyle/>
          <a:p>
            <a:fld id="{F873BDB1-2B52-4B44-AD45-0D59AB22EA9B}" type="slidenum">
              <a:rPr lang="en-US" smtClean="0"/>
              <a:t>20</a:t>
            </a:fld>
            <a:endParaRPr lang="en-US" dirty="0"/>
          </a:p>
        </p:txBody>
      </p:sp>
    </p:spTree>
    <p:extLst>
      <p:ext uri="{BB962C8B-B14F-4D97-AF65-F5344CB8AC3E}">
        <p14:creationId xmlns:p14="http://schemas.microsoft.com/office/powerpoint/2010/main" val="362652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a:t>
            </a:r>
          </a:p>
          <a:p>
            <a:endParaRPr lang="en-US" dirty="0"/>
          </a:p>
          <a:p>
            <a:r>
              <a:rPr lang="en-US" dirty="0"/>
              <a:t>-changes in cytokines and decreased feed intake …. Inflammation was decreased (decreased TNF alpha, IL-12, increased IL-10)… fiber is known to have a “fill effect”, pigs had decreased intake due to a full feeling, yet still had some ADG and energy utilization, etc.</a:t>
            </a:r>
          </a:p>
          <a:p>
            <a:endParaRPr lang="en-US" dirty="0"/>
          </a:p>
          <a:p>
            <a:r>
              <a:rPr lang="en-US" dirty="0"/>
              <a:t>-increase when stimulated with LPS… outside of body, no interaction of other cytokines, MHC II levels were slightly higher and were reflected in an amplified response when presented with challenge (PBMC’s may have greater reaction to antigens than normal antigen presenting cells in the gut)</a:t>
            </a:r>
          </a:p>
          <a:p>
            <a:endParaRPr lang="en-US" dirty="0"/>
          </a:p>
          <a:p>
            <a:r>
              <a:rPr lang="en-US" dirty="0"/>
              <a:t>-Morphology not changed… we know there was an effect of some kind, just not structurally, but could be related (VFA, microbiome, greater fermentation and available energy)</a:t>
            </a:r>
          </a:p>
          <a:p>
            <a:endParaRPr lang="en-US" dirty="0"/>
          </a:p>
          <a:p>
            <a:r>
              <a:rPr lang="en-US" dirty="0"/>
              <a:t>-wheat treatment methods/effects on our results…. The treatment may have been part of our results, acid treatment may have had some affect on the GIT that was not necessarily due to wheat straw. This is our next objective.</a:t>
            </a:r>
          </a:p>
          <a:p>
            <a:endParaRPr lang="en-US" dirty="0"/>
          </a:p>
          <a:p>
            <a:r>
              <a:rPr lang="en-US" dirty="0"/>
              <a:t>-prebiotic effect-altering microbiome – the fiber may have fed some of the microbes in the gut, increasing specific populations and competitively excluding others, leading to increased utilization of nutrients, greater gut stimulation and less presentation of antigens</a:t>
            </a:r>
          </a:p>
          <a:p>
            <a:endParaRPr lang="en-US" dirty="0"/>
          </a:p>
          <a:p>
            <a:r>
              <a:rPr lang="en-US" dirty="0"/>
              <a:t>-VFA’s – fiber is known to increase fermentation in the hindgut, this leads to increase production of VFA’s which play a significant role in total energy utilization, may have resulted in more available energy and uptake, requiring less feed for maintenance and growth</a:t>
            </a:r>
          </a:p>
          <a:p>
            <a:endParaRPr lang="en-US" dirty="0"/>
          </a:p>
          <a:p>
            <a:r>
              <a:rPr lang="en-US" dirty="0"/>
              <a:t>-use in industry – wheat straw is relatively inexpensive, used primarily as bedding or fertilizer plowed back into field. Treatment may raise price, but still economical and could be even greater utilized if effective without treatment. We have yet to learn the log term effects of pigs supplemented in nursery as they move to grow-out and finisher.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-IgA- More data analyzed since abstract published. Less conclusive result. IgA=antibody role in immune function of mucosal membrane, much more present in mucosa than blood serum, but was not evaluated in mucosa.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-Wheat straw components (g/kg DM): hemicellulose=319, cellulose=289, </a:t>
            </a:r>
            <a:r>
              <a:rPr lang="en-US" sz="1200" kern="1200" dirty="0" err="1">
                <a:solidFill>
                  <a:schemeClr val="tx1"/>
                </a:solidFill>
                <a:effectLst/>
                <a:latin typeface="+mn-lt"/>
                <a:ea typeface="+mn-ea"/>
                <a:cs typeface="+mn-cs"/>
              </a:rPr>
              <a:t>sDF</a:t>
            </a:r>
            <a:r>
              <a:rPr lang="en-US" sz="1200" kern="1200" dirty="0">
                <a:solidFill>
                  <a:schemeClr val="tx1"/>
                </a:solidFill>
                <a:effectLst/>
                <a:latin typeface="+mn-lt"/>
                <a:ea typeface="+mn-ea"/>
                <a:cs typeface="+mn-cs"/>
              </a:rPr>
              <a:t>=15 </a:t>
            </a:r>
            <a:r>
              <a:rPr lang="en-US" sz="1200" kern="1200" dirty="0" err="1">
                <a:solidFill>
                  <a:schemeClr val="tx1"/>
                </a:solidFill>
                <a:effectLst/>
                <a:latin typeface="+mn-lt"/>
                <a:ea typeface="+mn-ea"/>
                <a:cs typeface="+mn-cs"/>
              </a:rPr>
              <a:t>isDF</a:t>
            </a:r>
            <a:r>
              <a:rPr lang="en-US" sz="1200" kern="1200" dirty="0">
                <a:solidFill>
                  <a:schemeClr val="tx1"/>
                </a:solidFill>
                <a:effectLst/>
                <a:latin typeface="+mn-lt"/>
                <a:ea typeface="+mn-ea"/>
                <a:cs typeface="+mn-cs"/>
              </a:rPr>
              <a:t>=838, TDF=853</a:t>
            </a:r>
          </a:p>
          <a:p>
            <a:endParaRPr lang="en-US" dirty="0"/>
          </a:p>
          <a:p>
            <a:r>
              <a:rPr lang="en-US" dirty="0"/>
              <a:t>-</a:t>
            </a:r>
          </a:p>
        </p:txBody>
      </p:sp>
      <p:sp>
        <p:nvSpPr>
          <p:cNvPr id="4" name="Slide Number Placeholder 3"/>
          <p:cNvSpPr>
            <a:spLocks noGrp="1"/>
          </p:cNvSpPr>
          <p:nvPr>
            <p:ph type="sldNum" sz="quarter" idx="5"/>
          </p:nvPr>
        </p:nvSpPr>
        <p:spPr/>
        <p:txBody>
          <a:bodyPr/>
          <a:lstStyle/>
          <a:p>
            <a:fld id="{F873BDB1-2B52-4B44-AD45-0D59AB22EA9B}" type="slidenum">
              <a:rPr lang="en-US" smtClean="0"/>
              <a:t>23</a:t>
            </a:fld>
            <a:endParaRPr lang="en-US" dirty="0"/>
          </a:p>
        </p:txBody>
      </p:sp>
    </p:spTree>
    <p:extLst>
      <p:ext uri="{BB962C8B-B14F-4D97-AF65-F5344CB8AC3E}">
        <p14:creationId xmlns:p14="http://schemas.microsoft.com/office/powerpoint/2010/main" val="101248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researched alternatives to antibiotics, all showing potential, but each with downsides. There are ways to alter for performance, better utilization, but also cost analysis and available feedstuffs. Some parts of world do not have same availability as U.S. industry.</a:t>
            </a:r>
          </a:p>
          <a:p>
            <a:r>
              <a:rPr lang="en-US" dirty="0"/>
              <a:t>Fiber is one such feedstuff beginning to emerge as potential in many ways</a:t>
            </a:r>
          </a:p>
          <a:p>
            <a:endParaRPr lang="en-US" dirty="0"/>
          </a:p>
        </p:txBody>
      </p:sp>
      <p:sp>
        <p:nvSpPr>
          <p:cNvPr id="4" name="Slide Number Placeholder 3"/>
          <p:cNvSpPr>
            <a:spLocks noGrp="1"/>
          </p:cNvSpPr>
          <p:nvPr>
            <p:ph type="sldNum" sz="quarter" idx="5"/>
          </p:nvPr>
        </p:nvSpPr>
        <p:spPr/>
        <p:txBody>
          <a:bodyPr/>
          <a:lstStyle/>
          <a:p>
            <a:fld id="{F873BDB1-2B52-4B44-AD45-0D59AB22EA9B}" type="slidenum">
              <a:rPr lang="en-US" smtClean="0"/>
              <a:t>3</a:t>
            </a:fld>
            <a:endParaRPr lang="en-US" dirty="0"/>
          </a:p>
        </p:txBody>
      </p:sp>
    </p:spTree>
    <p:extLst>
      <p:ext uri="{BB962C8B-B14F-4D97-AF65-F5344CB8AC3E}">
        <p14:creationId xmlns:p14="http://schemas.microsoft.com/office/powerpoint/2010/main" val="40854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Hedemann – increased villi height in duodenum, slight increase in ADG, ADFI (wheat and barley flour based, barley hulls as fiber)</a:t>
            </a:r>
          </a:p>
          <a:p>
            <a:r>
              <a:rPr lang="en-US" dirty="0"/>
              <a:t>Zhang – altered microflora populations, reduced pathogenic load</a:t>
            </a:r>
          </a:p>
          <a:p>
            <a:r>
              <a:rPr lang="en-US" dirty="0"/>
              <a:t>Liu- decreased inflammation, enhanced immunity, less maintenance energy</a:t>
            </a:r>
          </a:p>
        </p:txBody>
      </p:sp>
      <p:sp>
        <p:nvSpPr>
          <p:cNvPr id="4" name="Slide Number Placeholder 3"/>
          <p:cNvSpPr>
            <a:spLocks noGrp="1"/>
          </p:cNvSpPr>
          <p:nvPr>
            <p:ph type="sldNum" sz="quarter" idx="10"/>
          </p:nvPr>
        </p:nvSpPr>
        <p:spPr/>
        <p:txBody>
          <a:bodyPr/>
          <a:lstStyle/>
          <a:p>
            <a:fld id="{F873BDB1-2B52-4B44-AD45-0D59AB22EA9B}" type="slidenum">
              <a:rPr lang="en-US" smtClean="0"/>
              <a:t>4</a:t>
            </a:fld>
            <a:endParaRPr lang="en-US" dirty="0"/>
          </a:p>
        </p:txBody>
      </p:sp>
    </p:spTree>
    <p:extLst>
      <p:ext uri="{BB962C8B-B14F-4D97-AF65-F5344CB8AC3E}">
        <p14:creationId xmlns:p14="http://schemas.microsoft.com/office/powerpoint/2010/main" val="97938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step is to better understand the effects of both treated and untreated wheat straw on the gut health and performance of nursery pigs, as well as the long term effects of implementing a high % of dietary fiber in the nursery pig diet.</a:t>
            </a:r>
          </a:p>
          <a:p>
            <a:endParaRPr lang="en-US" dirty="0"/>
          </a:p>
        </p:txBody>
      </p:sp>
      <p:sp>
        <p:nvSpPr>
          <p:cNvPr id="4" name="Slide Number Placeholder 3"/>
          <p:cNvSpPr>
            <a:spLocks noGrp="1"/>
          </p:cNvSpPr>
          <p:nvPr>
            <p:ph type="sldNum" sz="quarter" idx="5"/>
          </p:nvPr>
        </p:nvSpPr>
        <p:spPr/>
        <p:txBody>
          <a:bodyPr/>
          <a:lstStyle/>
          <a:p>
            <a:fld id="{F873BDB1-2B52-4B44-AD45-0D59AB22EA9B}" type="slidenum">
              <a:rPr lang="en-US" smtClean="0"/>
              <a:t>5</a:t>
            </a:fld>
            <a:endParaRPr lang="en-US" dirty="0"/>
          </a:p>
        </p:txBody>
      </p:sp>
    </p:spTree>
    <p:extLst>
      <p:ext uri="{BB962C8B-B14F-4D97-AF65-F5344CB8AC3E}">
        <p14:creationId xmlns:p14="http://schemas.microsoft.com/office/powerpoint/2010/main" val="361832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Adaptation of chemical-thermomechanical methods of Michael (2016), which were based on work El-</a:t>
            </a:r>
            <a:r>
              <a:rPr lang="en-US" dirty="0" err="1">
                <a:latin typeface="+mn-lt"/>
              </a:rPr>
              <a:t>Husseiny</a:t>
            </a:r>
            <a:r>
              <a:rPr lang="en-US" dirty="0">
                <a:latin typeface="+mn-lt"/>
              </a:rPr>
              <a:t> et al. (2006) and Bergner et al. (1978).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Treatment causes swelling and separation of the cellulose, partial removal of lignin, lowering of the crystallinity of the cellulose fraction, and partial hydrolysis of the hemicellulose by disruption of bonds in the lignocellulosic complex and within the cellulosic fraction, consequently improves the nutritive value of wheat straw.  </a:t>
            </a:r>
          </a:p>
          <a:p>
            <a:endParaRPr lang="en-US" dirty="0"/>
          </a:p>
        </p:txBody>
      </p:sp>
      <p:sp>
        <p:nvSpPr>
          <p:cNvPr id="4" name="Slide Number Placeholder 3"/>
          <p:cNvSpPr>
            <a:spLocks noGrp="1"/>
          </p:cNvSpPr>
          <p:nvPr>
            <p:ph type="sldNum" sz="quarter" idx="5"/>
          </p:nvPr>
        </p:nvSpPr>
        <p:spPr/>
        <p:txBody>
          <a:bodyPr/>
          <a:lstStyle/>
          <a:p>
            <a:fld id="{F873BDB1-2B52-4B44-AD45-0D59AB22EA9B}" type="slidenum">
              <a:rPr lang="en-US" smtClean="0"/>
              <a:t>6</a:t>
            </a:fld>
            <a:endParaRPr lang="en-US" dirty="0"/>
          </a:p>
        </p:txBody>
      </p:sp>
    </p:spTree>
    <p:extLst>
      <p:ext uri="{BB962C8B-B14F-4D97-AF65-F5344CB8AC3E}">
        <p14:creationId xmlns:p14="http://schemas.microsoft.com/office/powerpoint/2010/main" val="10819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Adaptation of chemical-thermomechanical methods of Michael (2016), which were based on work El-</a:t>
            </a:r>
            <a:r>
              <a:rPr lang="en-US" dirty="0" err="1">
                <a:latin typeface="+mn-lt"/>
              </a:rPr>
              <a:t>Husseiny</a:t>
            </a:r>
            <a:r>
              <a:rPr lang="en-US" dirty="0">
                <a:latin typeface="+mn-lt"/>
              </a:rPr>
              <a:t> et al. (2006) and Bergner et al. (1978).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Treatment causes swelling and separation of the cellulose, partial removal of lignin, lowering of the crystallinity of the cellulose fraction, and partial hydrolysis of the hemicellulose by disruption of bonds in the lignocellulosic complex and within the cellulosic fraction, consequently improves the nutritive value of wheat straw.  </a:t>
            </a:r>
          </a:p>
          <a:p>
            <a:endParaRPr lang="en-US" dirty="0"/>
          </a:p>
        </p:txBody>
      </p:sp>
      <p:sp>
        <p:nvSpPr>
          <p:cNvPr id="4" name="Slide Number Placeholder 3"/>
          <p:cNvSpPr>
            <a:spLocks noGrp="1"/>
          </p:cNvSpPr>
          <p:nvPr>
            <p:ph type="sldNum" sz="quarter" idx="5"/>
          </p:nvPr>
        </p:nvSpPr>
        <p:spPr/>
        <p:txBody>
          <a:bodyPr/>
          <a:lstStyle/>
          <a:p>
            <a:fld id="{F873BDB1-2B52-4B44-AD45-0D59AB22EA9B}" type="slidenum">
              <a:rPr lang="en-US" smtClean="0"/>
              <a:t>10</a:t>
            </a:fld>
            <a:endParaRPr lang="en-US" dirty="0"/>
          </a:p>
        </p:txBody>
      </p:sp>
    </p:spTree>
    <p:extLst>
      <p:ext uri="{BB962C8B-B14F-4D97-AF65-F5344CB8AC3E}">
        <p14:creationId xmlns:p14="http://schemas.microsoft.com/office/powerpoint/2010/main" val="10819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Systemic immunity measured using PBMCs – </a:t>
            </a:r>
            <a:r>
              <a:rPr lang="en-US" b="0" i="0" u="none" strike="noStrike" dirty="0">
                <a:solidFill>
                  <a:srgbClr val="0645AD"/>
                </a:solidFill>
                <a:effectLst/>
                <a:latin typeface="Arial" panose="020B0604020202020204" pitchFamily="34" charset="0"/>
                <a:hlinkClick r:id="rId3" tooltip="Peripheral blood cell">
                  <a:extLst>
                    <a:ext uri="{A12FA001-AC4F-418D-AE19-62706E023703}">
                      <ahyp:hlinkClr xmlns="" xmlns:ahyp="http://schemas.microsoft.com/office/drawing/2018/hyperlinkcolor" val="tx"/>
                    </a:ext>
                  </a:extLst>
                </a:hlinkClick>
              </a:rPr>
              <a:t>peripheral blood cell</a:t>
            </a:r>
            <a:r>
              <a:rPr lang="en-US" b="0" i="0" u="none" strike="noStrike" dirty="0">
                <a:solidFill>
                  <a:srgbClr val="222222"/>
                </a:solidFill>
                <a:effectLst/>
                <a:latin typeface="Arial" panose="020B0604020202020204" pitchFamily="34" charset="0"/>
              </a:rPr>
              <a:t> having a round </a:t>
            </a:r>
            <a:r>
              <a:rPr lang="en-US" b="0" i="0" u="sng" strike="noStrike" dirty="0">
                <a:solidFill>
                  <a:srgbClr val="0645AD"/>
                </a:solidFill>
                <a:effectLst/>
                <a:latin typeface="Arial" panose="020B0604020202020204" pitchFamily="34" charset="0"/>
                <a:hlinkClick r:id="rId4">
                  <a:extLst>
                    <a:ext uri="{A12FA001-AC4F-418D-AE19-62706E023703}">
                      <ahyp:hlinkClr xmlns="" xmlns:ahyp="http://schemas.microsoft.com/office/drawing/2018/hyperlinkcolor" val="tx"/>
                    </a:ext>
                  </a:extLst>
                </a:hlinkClick>
              </a:rPr>
              <a:t>nucleus</a:t>
            </a:r>
            <a:r>
              <a:rPr lang="en-US" b="0" i="0" u="sng" strike="noStrike" dirty="0">
                <a:solidFill>
                  <a:srgbClr val="0645AD"/>
                </a:solidFill>
                <a:effectLst/>
                <a:latin typeface="Arial" panose="020B0604020202020204" pitchFamily="34" charset="0"/>
              </a:rPr>
              <a:t>… cells left after removing blood plasma, it includes lymphocytes, monocytes) and does not include red blood cells or platelets</a:t>
            </a:r>
            <a:endParaRPr lang="en-US" dirty="0"/>
          </a:p>
          <a:p>
            <a:endParaRPr lang="en-US" dirty="0"/>
          </a:p>
          <a:p>
            <a:r>
              <a:rPr lang="en-US" dirty="0"/>
              <a:t>MHC II =marker located on antigen presenting cells, aids in pathogenic recognition and response</a:t>
            </a:r>
          </a:p>
          <a:p>
            <a:r>
              <a:rPr lang="en-US" dirty="0"/>
              <a:t>Local immunity markers (cytokines) in the mucosa from scraping –pro/anti inflammatory</a:t>
            </a:r>
          </a:p>
          <a:p>
            <a:r>
              <a:rPr lang="en-US" dirty="0" err="1"/>
              <a:t>TNFalpha</a:t>
            </a:r>
            <a:r>
              <a:rPr lang="en-US" dirty="0"/>
              <a:t>, IL-12 are proinflammatory markers of immunity, IL-6 is both pro/anti inflammatory, IL-10  is anti-inflammatory they all aid in acute phase immune response and inflammatory response</a:t>
            </a:r>
          </a:p>
          <a:p>
            <a:endParaRPr lang="en-US" dirty="0"/>
          </a:p>
        </p:txBody>
      </p:sp>
      <p:sp>
        <p:nvSpPr>
          <p:cNvPr id="4" name="Slide Number Placeholder 3"/>
          <p:cNvSpPr>
            <a:spLocks noGrp="1"/>
          </p:cNvSpPr>
          <p:nvPr>
            <p:ph type="sldNum" sz="quarter" idx="5"/>
          </p:nvPr>
        </p:nvSpPr>
        <p:spPr/>
        <p:txBody>
          <a:bodyPr/>
          <a:lstStyle/>
          <a:p>
            <a:fld id="{F873BDB1-2B52-4B44-AD45-0D59AB22EA9B}" type="slidenum">
              <a:rPr lang="en-US" smtClean="0"/>
              <a:t>12</a:t>
            </a:fld>
            <a:endParaRPr lang="en-US" dirty="0"/>
          </a:p>
        </p:txBody>
      </p:sp>
    </p:spTree>
    <p:extLst>
      <p:ext uri="{BB962C8B-B14F-4D97-AF65-F5344CB8AC3E}">
        <p14:creationId xmlns:p14="http://schemas.microsoft.com/office/powerpoint/2010/main" val="246392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the values we were shooting for. </a:t>
            </a:r>
          </a:p>
          <a:p>
            <a:r>
              <a:rPr lang="en-US" dirty="0"/>
              <a:t>The goal was to formulate an isocaloric diet across the 3 treatments (within each phase), maintaining SID AA % and Ca and P</a:t>
            </a:r>
          </a:p>
          <a:p>
            <a:endParaRPr lang="en-US" dirty="0"/>
          </a:p>
        </p:txBody>
      </p:sp>
      <p:sp>
        <p:nvSpPr>
          <p:cNvPr id="4" name="Slide Number Placeholder 3"/>
          <p:cNvSpPr>
            <a:spLocks noGrp="1"/>
          </p:cNvSpPr>
          <p:nvPr>
            <p:ph type="sldNum" sz="quarter" idx="5"/>
          </p:nvPr>
        </p:nvSpPr>
        <p:spPr/>
        <p:txBody>
          <a:bodyPr/>
          <a:lstStyle/>
          <a:p>
            <a:fld id="{F873BDB1-2B52-4B44-AD45-0D59AB22EA9B}" type="slidenum">
              <a:rPr lang="en-US" smtClean="0"/>
              <a:t>13</a:t>
            </a:fld>
            <a:endParaRPr lang="en-US" dirty="0"/>
          </a:p>
        </p:txBody>
      </p:sp>
    </p:spTree>
    <p:extLst>
      <p:ext uri="{BB962C8B-B14F-4D97-AF65-F5344CB8AC3E}">
        <p14:creationId xmlns:p14="http://schemas.microsoft.com/office/powerpoint/2010/main" val="148444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TWS was at 5 and 10%, fixed ingredients were: whey, oats groats, blood meal, bakery waste, </a:t>
            </a:r>
            <a:r>
              <a:rPr lang="en-US" dirty="0" err="1"/>
              <a:t>micropremix</a:t>
            </a:r>
            <a:r>
              <a:rPr lang="en-US" dirty="0"/>
              <a:t>, plasma….and we adjusted corn and SBM as well as AA, we added corn oil to maintain an isocaloric diet on an ME basis., Mono cal. and calcium carbonate were also affected by the treatment, addition decreased as we added more TWS</a:t>
            </a:r>
          </a:p>
        </p:txBody>
      </p:sp>
      <p:sp>
        <p:nvSpPr>
          <p:cNvPr id="4" name="Slide Number Placeholder 3"/>
          <p:cNvSpPr>
            <a:spLocks noGrp="1"/>
          </p:cNvSpPr>
          <p:nvPr>
            <p:ph type="sldNum" sz="quarter" idx="5"/>
          </p:nvPr>
        </p:nvSpPr>
        <p:spPr/>
        <p:txBody>
          <a:bodyPr/>
          <a:lstStyle/>
          <a:p>
            <a:fld id="{F873BDB1-2B52-4B44-AD45-0D59AB22EA9B}" type="slidenum">
              <a:rPr lang="en-US" smtClean="0"/>
              <a:t>14</a:t>
            </a:fld>
            <a:endParaRPr lang="en-US" dirty="0"/>
          </a:p>
        </p:txBody>
      </p:sp>
    </p:spTree>
    <p:extLst>
      <p:ext uri="{BB962C8B-B14F-4D97-AF65-F5344CB8AC3E}">
        <p14:creationId xmlns:p14="http://schemas.microsoft.com/office/powerpoint/2010/main" val="422605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28843"/>
            <a:ext cx="7772400" cy="1301965"/>
          </a:xfrm>
          <a:prstGeom prst="rect">
            <a:avLst/>
          </a:prstGeom>
        </p:spPr>
        <p:txBody>
          <a:bodyPr>
            <a:normAutofit/>
          </a:bodyPr>
          <a:lstStyle>
            <a:lvl1pPr algn="l">
              <a:defRPr sz="27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1800" b="0" i="0">
                <a:solidFill>
                  <a:schemeClr val="tx1">
                    <a:lumMod val="65000"/>
                    <a:lumOff val="35000"/>
                  </a:schemeClr>
                </a:solidFill>
                <a:latin typeface="Gotham Book"/>
                <a:cs typeface="Gotham Book"/>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8/30/2021</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dirty="0"/>
          </a:p>
        </p:txBody>
      </p:sp>
    </p:spTree>
    <p:extLst>
      <p:ext uri="{BB962C8B-B14F-4D97-AF65-F5344CB8AC3E}">
        <p14:creationId xmlns:p14="http://schemas.microsoft.com/office/powerpoint/2010/main" val="270806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75093"/>
            <a:ext cx="8229600" cy="725109"/>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with numbers</a:t>
            </a:r>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Gotham Book"/>
                <a:cs typeface="Gotham Book"/>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8/30/2021</a:t>
            </a:fld>
            <a:endParaRPr lang="en-US" dirty="0"/>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dirty="0"/>
          </a:p>
        </p:txBody>
      </p:sp>
    </p:spTree>
    <p:extLst>
      <p:ext uri="{BB962C8B-B14F-4D97-AF65-F5344CB8AC3E}">
        <p14:creationId xmlns:p14="http://schemas.microsoft.com/office/powerpoint/2010/main" val="117654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48608"/>
            <a:ext cx="8229600" cy="480233"/>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1 column</a:t>
            </a:r>
          </a:p>
        </p:txBody>
      </p:sp>
      <p:sp>
        <p:nvSpPr>
          <p:cNvPr id="3" name="Content Placeholder 2"/>
          <p:cNvSpPr>
            <a:spLocks noGrp="1"/>
          </p:cNvSpPr>
          <p:nvPr>
            <p:ph idx="1"/>
          </p:nvPr>
        </p:nvSpPr>
        <p:spPr>
          <a:xfrm>
            <a:off x="457200" y="2059670"/>
            <a:ext cx="8229600" cy="4066495"/>
          </a:xfrm>
          <a:prstGeom prst="rect">
            <a:avLst/>
          </a:prstGeom>
        </p:spPr>
        <p:txBody>
          <a:bodyPr/>
          <a:lstStyle>
            <a:lvl1pPr>
              <a:buClr>
                <a:srgbClr val="18453B"/>
              </a:buClr>
              <a:buFont typeface="Arial"/>
              <a:buChar char="•"/>
              <a:defRPr sz="2100" b="0" i="0">
                <a:solidFill>
                  <a:srgbClr val="595959"/>
                </a:solidFill>
                <a:latin typeface="Gotham Book"/>
                <a:cs typeface="Gotham Book"/>
              </a:defRPr>
            </a:lvl1pPr>
            <a:lvl2pPr>
              <a:buClr>
                <a:schemeClr val="tx1">
                  <a:lumMod val="75000"/>
                  <a:lumOff val="25000"/>
                </a:schemeClr>
              </a:buClr>
              <a:buSzPct val="85000"/>
              <a:buFont typeface="Arial"/>
              <a:buChar char="•"/>
              <a:defRPr sz="1800" b="0" i="0">
                <a:solidFill>
                  <a:srgbClr val="595959"/>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8/30/2021</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dirty="0"/>
          </a:p>
        </p:txBody>
      </p:sp>
    </p:spTree>
    <p:extLst>
      <p:ext uri="{BB962C8B-B14F-4D97-AF65-F5344CB8AC3E}">
        <p14:creationId xmlns:p14="http://schemas.microsoft.com/office/powerpoint/2010/main" val="134529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3154"/>
            <a:ext cx="8229600" cy="875092"/>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2 columns</a:t>
            </a:r>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1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8/30/2021</a:t>
            </a:fld>
            <a:endParaRPr lang="en-US" dirty="0"/>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dirty="0"/>
          </a:p>
        </p:txBody>
      </p:sp>
      <p:sp>
        <p:nvSpPr>
          <p:cNvPr id="8" name="Content Placeholder 2"/>
          <p:cNvSpPr>
            <a:spLocks noGrp="1"/>
          </p:cNvSpPr>
          <p:nvPr>
            <p:ph idx="13"/>
          </p:nvPr>
        </p:nvSpPr>
        <p:spPr>
          <a:xfrm>
            <a:off x="4736097" y="2059668"/>
            <a:ext cx="3950704" cy="4296682"/>
          </a:xfrm>
          <a:prstGeom prst="rect">
            <a:avLst/>
          </a:prstGeom>
        </p:spPr>
        <p:txBody>
          <a:bodyPr/>
          <a:lstStyle>
            <a:lvl1pPr>
              <a:buClr>
                <a:schemeClr val="tx1">
                  <a:lumMod val="75000"/>
                  <a:lumOff val="25000"/>
                </a:schemeClr>
              </a:buClr>
              <a:buFont typeface="Wingdings" charset="2"/>
              <a:buChar char="§"/>
              <a:defRPr sz="21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853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9873"/>
            <a:ext cx="8229600" cy="821732"/>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457200" y="2081013"/>
            <a:ext cx="8229600" cy="4024165"/>
          </a:xfrm>
          <a:prstGeom prst="rect">
            <a:avLst/>
          </a:prstGeom>
        </p:spPr>
        <p:txBody>
          <a:bodyPr wrap="square" numCol="1" anchor="t"/>
          <a:lstStyle>
            <a:lvl1pPr marL="0" indent="0" algn="l">
              <a:buClr>
                <a:schemeClr val="tx1">
                  <a:lumMod val="75000"/>
                  <a:lumOff val="25000"/>
                </a:schemeClr>
              </a:buClr>
              <a:buFontTx/>
              <a:buNone/>
              <a:defRPr sz="18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8/30/2021</a:t>
            </a:fld>
            <a:endParaRPr lang="en-US" dirty="0"/>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dirty="0"/>
          </a:p>
        </p:txBody>
      </p:sp>
    </p:spTree>
    <p:extLst>
      <p:ext uri="{BB962C8B-B14F-4D97-AF65-F5344CB8AC3E}">
        <p14:creationId xmlns:p14="http://schemas.microsoft.com/office/powerpoint/2010/main" val="81437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75093"/>
            <a:ext cx="8229600" cy="725109"/>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with numbers</a:t>
            </a:r>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Gotham Book"/>
                <a:cs typeface="Gotham Book"/>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8/30/2021</a:t>
            </a:fld>
            <a:endParaRPr lang="en-US" dirty="0"/>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dirty="0"/>
          </a:p>
        </p:txBody>
      </p:sp>
    </p:spTree>
    <p:extLst>
      <p:ext uri="{BB962C8B-B14F-4D97-AF65-F5344CB8AC3E}">
        <p14:creationId xmlns:p14="http://schemas.microsoft.com/office/powerpoint/2010/main" val="103603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28843"/>
            <a:ext cx="7772400" cy="1301965"/>
          </a:xfrm>
          <a:prstGeom prst="rect">
            <a:avLst/>
          </a:prstGeom>
        </p:spPr>
        <p:txBody>
          <a:bodyPr>
            <a:normAutofit/>
          </a:bodyPr>
          <a:lstStyle>
            <a:lvl1pPr algn="l">
              <a:defRPr sz="27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1800" b="0" i="0">
                <a:solidFill>
                  <a:schemeClr val="tx1">
                    <a:lumMod val="65000"/>
                    <a:lumOff val="35000"/>
                  </a:schemeClr>
                </a:solidFill>
                <a:latin typeface="Gotham Book"/>
                <a:cs typeface="Gotham Book"/>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8/30/2021</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dirty="0"/>
          </a:p>
        </p:txBody>
      </p:sp>
    </p:spTree>
    <p:extLst>
      <p:ext uri="{BB962C8B-B14F-4D97-AF65-F5344CB8AC3E}">
        <p14:creationId xmlns:p14="http://schemas.microsoft.com/office/powerpoint/2010/main" val="400856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48608"/>
            <a:ext cx="8229600" cy="480233"/>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1 column</a:t>
            </a:r>
          </a:p>
        </p:txBody>
      </p:sp>
      <p:sp>
        <p:nvSpPr>
          <p:cNvPr id="3" name="Content Placeholder 2"/>
          <p:cNvSpPr>
            <a:spLocks noGrp="1"/>
          </p:cNvSpPr>
          <p:nvPr>
            <p:ph idx="1"/>
          </p:nvPr>
        </p:nvSpPr>
        <p:spPr>
          <a:xfrm>
            <a:off x="457200" y="2059670"/>
            <a:ext cx="8229600" cy="4066495"/>
          </a:xfrm>
          <a:prstGeom prst="rect">
            <a:avLst/>
          </a:prstGeom>
        </p:spPr>
        <p:txBody>
          <a:bodyPr/>
          <a:lstStyle>
            <a:lvl1pPr>
              <a:buClr>
                <a:srgbClr val="18453B"/>
              </a:buClr>
              <a:buFont typeface="Arial"/>
              <a:buChar char="•"/>
              <a:defRPr sz="2100" b="0" i="0">
                <a:solidFill>
                  <a:srgbClr val="595959"/>
                </a:solidFill>
                <a:latin typeface="Gotham Book"/>
                <a:cs typeface="Gotham Book"/>
              </a:defRPr>
            </a:lvl1pPr>
            <a:lvl2pPr>
              <a:buClr>
                <a:schemeClr val="tx1">
                  <a:lumMod val="75000"/>
                  <a:lumOff val="25000"/>
                </a:schemeClr>
              </a:buClr>
              <a:buSzPct val="85000"/>
              <a:buFont typeface="Arial"/>
              <a:buChar char="•"/>
              <a:defRPr sz="1800" b="0" i="0">
                <a:solidFill>
                  <a:srgbClr val="595959"/>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8/30/2021</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dirty="0"/>
          </a:p>
        </p:txBody>
      </p:sp>
    </p:spTree>
    <p:extLst>
      <p:ext uri="{BB962C8B-B14F-4D97-AF65-F5344CB8AC3E}">
        <p14:creationId xmlns:p14="http://schemas.microsoft.com/office/powerpoint/2010/main" val="56633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3154"/>
            <a:ext cx="8229600" cy="875092"/>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2 columns</a:t>
            </a:r>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1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8/30/2021</a:t>
            </a:fld>
            <a:endParaRPr lang="en-US" dirty="0"/>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dirty="0"/>
          </a:p>
        </p:txBody>
      </p:sp>
      <p:sp>
        <p:nvSpPr>
          <p:cNvPr id="8" name="Content Placeholder 2"/>
          <p:cNvSpPr>
            <a:spLocks noGrp="1"/>
          </p:cNvSpPr>
          <p:nvPr>
            <p:ph idx="13"/>
          </p:nvPr>
        </p:nvSpPr>
        <p:spPr>
          <a:xfrm>
            <a:off x="4736097" y="2059668"/>
            <a:ext cx="3950704" cy="4296682"/>
          </a:xfrm>
          <a:prstGeom prst="rect">
            <a:avLst/>
          </a:prstGeom>
        </p:spPr>
        <p:txBody>
          <a:bodyPr/>
          <a:lstStyle>
            <a:lvl1pPr>
              <a:buClr>
                <a:schemeClr val="tx1">
                  <a:lumMod val="75000"/>
                  <a:lumOff val="25000"/>
                </a:schemeClr>
              </a:buClr>
              <a:buFont typeface="Wingdings" charset="2"/>
              <a:buChar char="§"/>
              <a:defRPr sz="21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016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9873"/>
            <a:ext cx="8229600" cy="821732"/>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457200" y="2081013"/>
            <a:ext cx="8229600" cy="4024165"/>
          </a:xfrm>
          <a:prstGeom prst="rect">
            <a:avLst/>
          </a:prstGeom>
        </p:spPr>
        <p:txBody>
          <a:bodyPr wrap="square" numCol="1" anchor="t"/>
          <a:lstStyle>
            <a:lvl1pPr marL="0" indent="0" algn="l">
              <a:buClr>
                <a:schemeClr val="tx1">
                  <a:lumMod val="75000"/>
                  <a:lumOff val="25000"/>
                </a:schemeClr>
              </a:buClr>
              <a:buFontTx/>
              <a:buNone/>
              <a:defRPr sz="18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8/30/2021</a:t>
            </a:fld>
            <a:endParaRPr lang="en-US" dirty="0"/>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dirty="0"/>
          </a:p>
        </p:txBody>
      </p:sp>
    </p:spTree>
    <p:extLst>
      <p:ext uri="{BB962C8B-B14F-4D97-AF65-F5344CB8AC3E}">
        <p14:creationId xmlns:p14="http://schemas.microsoft.com/office/powerpoint/2010/main" val="277671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lumMod val="65000"/>
                    <a:lumOff val="35000"/>
                  </a:schemeClr>
                </a:solidFill>
                <a:latin typeface="Gotham Book"/>
                <a:ea typeface="+mn-ea"/>
                <a:cs typeface="+mn-cs"/>
              </a:defRPr>
            </a:lvl1pPr>
          </a:lstStyle>
          <a:p>
            <a:pPr defTabSz="342900">
              <a:defRPr/>
            </a:pPr>
            <a:fld id="{FB44CCF9-D185-2447-94DE-2F097F7C2422}" type="datetime1">
              <a:rPr lang="en-US" smtClean="0">
                <a:solidFill>
                  <a:prstClr val="black">
                    <a:lumMod val="65000"/>
                    <a:lumOff val="35000"/>
                  </a:prstClr>
                </a:solidFill>
              </a:rPr>
              <a:pPr defTabSz="342900">
                <a:defRPr/>
              </a:pPr>
              <a:t>8/30/2021</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65000"/>
                    <a:lumOff val="35000"/>
                  </a:schemeClr>
                </a:solidFill>
                <a:latin typeface="Gotham Book"/>
                <a:ea typeface="+mn-ea"/>
                <a:cs typeface="+mn-cs"/>
              </a:defRPr>
            </a:lvl1pPr>
          </a:lstStyle>
          <a:p>
            <a:pPr defTabSz="342900">
              <a:defRPr/>
            </a:pPr>
            <a:r>
              <a:rPr lang="en-US" dirty="0">
                <a:solidFill>
                  <a:prstClr val="black">
                    <a:lumMod val="65000"/>
                    <a:lumOff val="35000"/>
                  </a:prstClr>
                </a:solidFill>
              </a:rPr>
              <a:t>Footer</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ln>
                  <a:noFill/>
                </a:ln>
                <a:solidFill>
                  <a:schemeClr val="tx1">
                    <a:lumMod val="65000"/>
                    <a:lumOff val="35000"/>
                  </a:schemeClr>
                </a:solidFill>
                <a:latin typeface="Gotham Book"/>
                <a:ea typeface="+mn-ea"/>
                <a:cs typeface="+mn-cs"/>
              </a:defRPr>
            </a:lvl1pPr>
          </a:lstStyle>
          <a:p>
            <a:pPr defTabSz="342900">
              <a:defRPr/>
            </a:pPr>
            <a:fld id="{E1544D71-77D6-5B4F-A1FC-5CA064DBD196}" type="slidenum">
              <a:rPr lang="en-US" smtClean="0">
                <a:solidFill>
                  <a:prstClr val="black">
                    <a:lumMod val="65000"/>
                    <a:lumOff val="35000"/>
                  </a:prstClr>
                </a:solidFill>
              </a:rPr>
              <a:pPr defTabSz="342900">
                <a:defRPr/>
              </a:pPr>
              <a:t>‹#›</a:t>
            </a:fld>
            <a:endParaRPr lang="en-US" dirty="0">
              <a:solidFill>
                <a:prstClr val="black">
                  <a:lumMod val="65000"/>
                  <a:lumOff val="35000"/>
                </a:prstClr>
              </a:solidFill>
            </a:endParaRPr>
          </a:p>
        </p:txBody>
      </p:sp>
      <p:pic>
        <p:nvPicPr>
          <p:cNvPr id="11" name="Picture 10" descr="MSU thinner spear_green RGB.jpg"/>
          <p:cNvPicPr>
            <a:picLocks noChangeAspect="1"/>
          </p:cNvPicPr>
          <p:nvPr userDrawn="1"/>
        </p:nvPicPr>
        <p:blipFill>
          <a:blip r:embed="rId7"/>
          <a:stretch>
            <a:fillRect/>
          </a:stretch>
        </p:blipFill>
        <p:spPr>
          <a:xfrm>
            <a:off x="457200" y="6253066"/>
            <a:ext cx="8229600" cy="103284"/>
          </a:xfrm>
          <a:prstGeom prst="rect">
            <a:avLst/>
          </a:prstGeom>
        </p:spPr>
      </p:pic>
      <p:pic>
        <p:nvPicPr>
          <p:cNvPr id="12" name="Picture 11" descr="PP banner wordmark.jpg"/>
          <p:cNvPicPr>
            <a:picLocks noChangeAspect="1"/>
          </p:cNvPicPr>
          <p:nvPr userDrawn="1"/>
        </p:nvPicPr>
        <p:blipFill>
          <a:blip r:embed="rId8"/>
          <a:stretch>
            <a:fillRect/>
          </a:stretch>
        </p:blipFill>
        <p:spPr>
          <a:xfrm>
            <a:off x="3048" y="2"/>
            <a:ext cx="9140953" cy="669503"/>
          </a:xfrm>
          <a:prstGeom prst="rect">
            <a:avLst/>
          </a:prstGeom>
        </p:spPr>
      </p:pic>
    </p:spTree>
    <p:extLst>
      <p:ext uri="{BB962C8B-B14F-4D97-AF65-F5344CB8AC3E}">
        <p14:creationId xmlns:p14="http://schemas.microsoft.com/office/powerpoint/2010/main" val="1659309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lumMod val="65000"/>
                    <a:lumOff val="35000"/>
                  </a:schemeClr>
                </a:solidFill>
                <a:latin typeface="Gotham Book"/>
                <a:ea typeface="+mn-ea"/>
                <a:cs typeface="+mn-cs"/>
              </a:defRPr>
            </a:lvl1pPr>
          </a:lstStyle>
          <a:p>
            <a:pPr defTabSz="342900">
              <a:defRPr/>
            </a:pPr>
            <a:fld id="{FB44CCF9-D185-2447-94DE-2F097F7C2422}" type="datetime1">
              <a:rPr lang="en-US" smtClean="0">
                <a:solidFill>
                  <a:prstClr val="black">
                    <a:lumMod val="65000"/>
                    <a:lumOff val="35000"/>
                  </a:prstClr>
                </a:solidFill>
              </a:rPr>
              <a:pPr defTabSz="342900">
                <a:defRPr/>
              </a:pPr>
              <a:t>8/30/2021</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65000"/>
                    <a:lumOff val="35000"/>
                  </a:schemeClr>
                </a:solidFill>
                <a:latin typeface="Gotham Book"/>
                <a:ea typeface="+mn-ea"/>
                <a:cs typeface="+mn-cs"/>
              </a:defRPr>
            </a:lvl1pPr>
          </a:lstStyle>
          <a:p>
            <a:pPr defTabSz="342900">
              <a:defRPr/>
            </a:pPr>
            <a:r>
              <a:rPr lang="en-US" dirty="0">
                <a:solidFill>
                  <a:prstClr val="black">
                    <a:lumMod val="65000"/>
                    <a:lumOff val="35000"/>
                  </a:prstClr>
                </a:solidFill>
              </a:rPr>
              <a:t>Footer</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ln>
                  <a:noFill/>
                </a:ln>
                <a:solidFill>
                  <a:schemeClr val="tx1">
                    <a:lumMod val="65000"/>
                    <a:lumOff val="35000"/>
                  </a:schemeClr>
                </a:solidFill>
                <a:latin typeface="Gotham Book"/>
                <a:ea typeface="+mn-ea"/>
                <a:cs typeface="+mn-cs"/>
              </a:defRPr>
            </a:lvl1pPr>
          </a:lstStyle>
          <a:p>
            <a:pPr defTabSz="342900">
              <a:defRPr/>
            </a:pPr>
            <a:fld id="{E1544D71-77D6-5B4F-A1FC-5CA064DBD196}" type="slidenum">
              <a:rPr lang="en-US" smtClean="0">
                <a:solidFill>
                  <a:prstClr val="black">
                    <a:lumMod val="65000"/>
                    <a:lumOff val="35000"/>
                  </a:prstClr>
                </a:solidFill>
              </a:rPr>
              <a:pPr defTabSz="342900">
                <a:defRPr/>
              </a:pPr>
              <a:t>‹#›</a:t>
            </a:fld>
            <a:endParaRPr lang="en-US" dirty="0">
              <a:solidFill>
                <a:prstClr val="black">
                  <a:lumMod val="65000"/>
                  <a:lumOff val="35000"/>
                </a:prstClr>
              </a:solidFill>
            </a:endParaRPr>
          </a:p>
        </p:txBody>
      </p:sp>
      <p:pic>
        <p:nvPicPr>
          <p:cNvPr id="11" name="Picture 10" descr="MSU thinner spear_green RGB.jpg"/>
          <p:cNvPicPr>
            <a:picLocks noChangeAspect="1"/>
          </p:cNvPicPr>
          <p:nvPr userDrawn="1"/>
        </p:nvPicPr>
        <p:blipFill>
          <a:blip r:embed="rId7"/>
          <a:stretch>
            <a:fillRect/>
          </a:stretch>
        </p:blipFill>
        <p:spPr>
          <a:xfrm>
            <a:off x="457200" y="6253066"/>
            <a:ext cx="8229600" cy="103284"/>
          </a:xfrm>
          <a:prstGeom prst="rect">
            <a:avLst/>
          </a:prstGeom>
        </p:spPr>
      </p:pic>
      <p:pic>
        <p:nvPicPr>
          <p:cNvPr id="12" name="Picture 11" descr="PP banner wordmark.jpg"/>
          <p:cNvPicPr>
            <a:picLocks noChangeAspect="1"/>
          </p:cNvPicPr>
          <p:nvPr userDrawn="1"/>
        </p:nvPicPr>
        <p:blipFill>
          <a:blip r:embed="rId8"/>
          <a:stretch>
            <a:fillRect/>
          </a:stretch>
        </p:blipFill>
        <p:spPr>
          <a:xfrm>
            <a:off x="3048" y="2"/>
            <a:ext cx="9140953" cy="669503"/>
          </a:xfrm>
          <a:prstGeom prst="rect">
            <a:avLst/>
          </a:prstGeom>
        </p:spPr>
      </p:pic>
    </p:spTree>
    <p:extLst>
      <p:ext uri="{BB962C8B-B14F-4D97-AF65-F5344CB8AC3E}">
        <p14:creationId xmlns:p14="http://schemas.microsoft.com/office/powerpoint/2010/main" val="25096959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Excel_Worksheet1.xlsx"/></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uperiorforage.com/#hom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BB52245-C2FC-4D3C-A876-BC96AA14077C}"/>
              </a:ext>
            </a:extLst>
          </p:cNvPr>
          <p:cNvSpPr>
            <a:spLocks noGrp="1"/>
          </p:cNvSpPr>
          <p:nvPr>
            <p:ph type="ctrTitle"/>
          </p:nvPr>
        </p:nvSpPr>
        <p:spPr/>
        <p:txBody>
          <a:bodyPr/>
          <a:lstStyle/>
          <a:p>
            <a:r>
              <a:rPr lang="en-US" dirty="0"/>
              <a:t>Feeding </a:t>
            </a:r>
            <a:r>
              <a:rPr lang="en-US" dirty="0" smtClean="0"/>
              <a:t>Treated </a:t>
            </a:r>
            <a:r>
              <a:rPr lang="en-US" dirty="0"/>
              <a:t>Wheat Straw (Beneficial Fiber) to Young Pigs</a:t>
            </a:r>
          </a:p>
        </p:txBody>
      </p:sp>
      <p:sp>
        <p:nvSpPr>
          <p:cNvPr id="5" name="Subtitle 4">
            <a:extLst>
              <a:ext uri="{FF2B5EF4-FFF2-40B4-BE49-F238E27FC236}">
                <a16:creationId xmlns="" xmlns:a16="http://schemas.microsoft.com/office/drawing/2014/main" id="{43FBBE89-95A6-4D8C-A16C-EE424473B78A}"/>
              </a:ext>
            </a:extLst>
          </p:cNvPr>
          <p:cNvSpPr>
            <a:spLocks noGrp="1"/>
          </p:cNvSpPr>
          <p:nvPr>
            <p:ph type="subTitle" idx="1"/>
          </p:nvPr>
        </p:nvSpPr>
        <p:spPr>
          <a:xfrm>
            <a:off x="685800" y="2950590"/>
            <a:ext cx="7772400" cy="2799761"/>
          </a:xfrm>
        </p:spPr>
        <p:txBody>
          <a:bodyPr>
            <a:normAutofit fontScale="85000" lnSpcReduction="20000"/>
          </a:bodyPr>
          <a:lstStyle/>
          <a:p>
            <a:r>
              <a:rPr lang="en-US" dirty="0"/>
              <a:t>Dale W. Rozeboom</a:t>
            </a:r>
          </a:p>
          <a:p>
            <a:r>
              <a:rPr lang="en-US" dirty="0"/>
              <a:t>Professor/Extension </a:t>
            </a:r>
            <a:r>
              <a:rPr lang="en-US" dirty="0" smtClean="0"/>
              <a:t>Specialist/Associate Chair</a:t>
            </a:r>
            <a:endParaRPr lang="en-US" dirty="0"/>
          </a:p>
          <a:p>
            <a:r>
              <a:rPr lang="en-US" dirty="0"/>
              <a:t>Department of Animal Science</a:t>
            </a:r>
          </a:p>
          <a:p>
            <a:r>
              <a:rPr lang="en-US" dirty="0"/>
              <a:t>Michigan State University</a:t>
            </a:r>
          </a:p>
          <a:p>
            <a:endParaRPr lang="en-US" dirty="0"/>
          </a:p>
          <a:p>
            <a:r>
              <a:rPr lang="en-US" dirty="0"/>
              <a:t>Funding Request Presentation</a:t>
            </a:r>
          </a:p>
          <a:p>
            <a:r>
              <a:rPr lang="en-US" dirty="0"/>
              <a:t>Michigan Wheat Committee Research Meeting</a:t>
            </a:r>
          </a:p>
          <a:p>
            <a:r>
              <a:rPr lang="en-US" dirty="0"/>
              <a:t>August 21, </a:t>
            </a:r>
            <a:r>
              <a:rPr lang="en-US" dirty="0" smtClean="0"/>
              <a:t>2018</a:t>
            </a:r>
          </a:p>
          <a:p>
            <a:endParaRPr lang="en-US" dirty="0" smtClean="0"/>
          </a:p>
          <a:p>
            <a:r>
              <a:rPr lang="en-US" dirty="0" smtClean="0"/>
              <a:t>Funding Report </a:t>
            </a:r>
            <a:r>
              <a:rPr lang="en-US" dirty="0"/>
              <a:t>Presentation</a:t>
            </a:r>
          </a:p>
          <a:p>
            <a:r>
              <a:rPr lang="en-US" dirty="0"/>
              <a:t>Michigan Wheat Committee Research Meeting</a:t>
            </a:r>
          </a:p>
          <a:p>
            <a:r>
              <a:rPr lang="en-US" dirty="0"/>
              <a:t>August </a:t>
            </a:r>
            <a:r>
              <a:rPr lang="en-US" dirty="0" smtClean="0"/>
              <a:t>25, 2020; August 30, 2021</a:t>
            </a:r>
          </a:p>
          <a:p>
            <a:endParaRPr lang="en-US" dirty="0"/>
          </a:p>
          <a:p>
            <a:endParaRPr lang="en-US" dirty="0"/>
          </a:p>
          <a:p>
            <a:endParaRPr lang="en-US" dirty="0"/>
          </a:p>
        </p:txBody>
      </p:sp>
    </p:spTree>
    <p:extLst>
      <p:ext uri="{BB962C8B-B14F-4D97-AF65-F5344CB8AC3E}">
        <p14:creationId xmlns:p14="http://schemas.microsoft.com/office/powerpoint/2010/main" val="134293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EB8C727D-E163-43DA-BE7F-2B818E30C14E}"/>
              </a:ext>
            </a:extLst>
          </p:cNvPr>
          <p:cNvSpPr>
            <a:spLocks noGrp="1"/>
          </p:cNvSpPr>
          <p:nvPr>
            <p:ph idx="1"/>
          </p:nvPr>
        </p:nvSpPr>
        <p:spPr>
          <a:xfrm>
            <a:off x="640080" y="2067621"/>
            <a:ext cx="5961888" cy="4113723"/>
          </a:xfrm>
        </p:spPr>
        <p:txBody>
          <a:bodyPr/>
          <a:lstStyle/>
          <a:p>
            <a:endParaRPr lang="en-US" dirty="0"/>
          </a:p>
          <a:p>
            <a:endParaRPr lang="en-US" dirty="0"/>
          </a:p>
          <a:p>
            <a:endParaRPr lang="en-US" dirty="0"/>
          </a:p>
        </p:txBody>
      </p:sp>
      <p:graphicFrame>
        <p:nvGraphicFramePr>
          <p:cNvPr id="18" name="Diagram 17">
            <a:extLst>
              <a:ext uri="{FF2B5EF4-FFF2-40B4-BE49-F238E27FC236}">
                <a16:creationId xmlns="" xmlns:a16="http://schemas.microsoft.com/office/drawing/2014/main" id="{78E7B411-A69C-4813-816E-7E9917B4949C}"/>
              </a:ext>
            </a:extLst>
          </p:cNvPr>
          <p:cNvGraphicFramePr/>
          <p:nvPr>
            <p:extLst>
              <p:ext uri="{D42A27DB-BD31-4B8C-83A1-F6EECF244321}">
                <p14:modId xmlns:p14="http://schemas.microsoft.com/office/powerpoint/2010/main" val="422748087"/>
              </p:ext>
            </p:extLst>
          </p:nvPr>
        </p:nvGraphicFramePr>
        <p:xfrm>
          <a:off x="-1294506" y="791709"/>
          <a:ext cx="9012672" cy="5274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normAutofit fontScale="90000"/>
          </a:bodyPr>
          <a:lstStyle/>
          <a:p>
            <a:pPr algn="ctr"/>
            <a:r>
              <a:rPr lang="en-US" dirty="0" smtClean="0"/>
              <a:t>Treatment Protocol</a:t>
            </a:r>
            <a:endParaRPr lang="en-US" dirty="0"/>
          </a:p>
        </p:txBody>
      </p:sp>
      <p:sp>
        <p:nvSpPr>
          <p:cNvPr id="2" name="TextBox 1"/>
          <p:cNvSpPr txBox="1"/>
          <p:nvPr/>
        </p:nvSpPr>
        <p:spPr>
          <a:xfrm>
            <a:off x="6089715" y="2064470"/>
            <a:ext cx="1875934" cy="1200329"/>
          </a:xfrm>
          <a:prstGeom prst="rect">
            <a:avLst/>
          </a:prstGeom>
          <a:noFill/>
          <a:ln>
            <a:solidFill>
              <a:schemeClr val="accent1"/>
            </a:solidFill>
          </a:ln>
        </p:spPr>
        <p:txBody>
          <a:bodyPr wrap="square" rtlCol="0">
            <a:spAutoFit/>
          </a:bodyPr>
          <a:lstStyle/>
          <a:p>
            <a:pPr lvl="0"/>
            <a:r>
              <a:rPr lang="en-US" dirty="0"/>
              <a:t>Untreated wheat straw was heated to 122</a:t>
            </a:r>
            <a:r>
              <a:rPr lang="en-US" dirty="0">
                <a:sym typeface="Symbol" panose="05050102010706020507" pitchFamily="18" charset="2"/>
              </a:rPr>
              <a:t></a:t>
            </a:r>
            <a:r>
              <a:rPr lang="en-US" dirty="0"/>
              <a:t>F for one </a:t>
            </a:r>
            <a:r>
              <a:rPr lang="en-US" dirty="0" smtClean="0"/>
              <a:t>hour</a:t>
            </a:r>
            <a:endParaRPr lang="en-US" dirty="0"/>
          </a:p>
        </p:txBody>
      </p:sp>
    </p:spTree>
    <p:extLst>
      <p:ext uri="{BB962C8B-B14F-4D97-AF65-F5344CB8AC3E}">
        <p14:creationId xmlns:p14="http://schemas.microsoft.com/office/powerpoint/2010/main" val="182453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AB18CA-F240-40C0-AB9A-D0CAE2701B90}"/>
              </a:ext>
            </a:extLst>
          </p:cNvPr>
          <p:cNvSpPr>
            <a:spLocks noGrp="1"/>
          </p:cNvSpPr>
          <p:nvPr>
            <p:ph type="title"/>
          </p:nvPr>
        </p:nvSpPr>
        <p:spPr/>
        <p:txBody>
          <a:bodyPr>
            <a:normAutofit fontScale="90000"/>
          </a:bodyPr>
          <a:lstStyle/>
          <a:p>
            <a:r>
              <a:rPr lang="en-US" dirty="0"/>
              <a:t>Methods - Treatments</a:t>
            </a:r>
          </a:p>
        </p:txBody>
      </p:sp>
      <p:sp>
        <p:nvSpPr>
          <p:cNvPr id="3" name="Content Placeholder 2">
            <a:extLst>
              <a:ext uri="{FF2B5EF4-FFF2-40B4-BE49-F238E27FC236}">
                <a16:creationId xmlns="" xmlns:a16="http://schemas.microsoft.com/office/drawing/2014/main" id="{A7BF2FC1-76C7-42C7-8159-AD02AA835E09}"/>
              </a:ext>
            </a:extLst>
          </p:cNvPr>
          <p:cNvSpPr>
            <a:spLocks noGrp="1"/>
          </p:cNvSpPr>
          <p:nvPr>
            <p:ph idx="1"/>
          </p:nvPr>
        </p:nvSpPr>
        <p:spPr/>
        <p:txBody>
          <a:bodyPr/>
          <a:lstStyle/>
          <a:p>
            <a:pPr lvl="0"/>
            <a:r>
              <a:rPr lang="en-US" dirty="0" smtClean="0"/>
              <a:t>Imposed </a:t>
            </a:r>
            <a:r>
              <a:rPr lang="en-US" dirty="0"/>
              <a:t>over three nursery phases (I, II, and III; 7, 7 and 14 days, respectively):</a:t>
            </a:r>
          </a:p>
          <a:p>
            <a:pPr lvl="0"/>
            <a:r>
              <a:rPr lang="en-US" dirty="0"/>
              <a:t>Diets </a:t>
            </a:r>
            <a:r>
              <a:rPr lang="en-US" dirty="0" smtClean="0"/>
              <a:t>were similar to </a:t>
            </a:r>
            <a:r>
              <a:rPr lang="en-US" dirty="0"/>
              <a:t>those commonly used by the industry</a:t>
            </a:r>
          </a:p>
          <a:p>
            <a:pPr lvl="1"/>
            <a:r>
              <a:rPr lang="en-US" dirty="0"/>
              <a:t>Corn, processed soybeans, animal products, minerals and vitamins</a:t>
            </a:r>
          </a:p>
          <a:p>
            <a:pPr lvl="1"/>
            <a:r>
              <a:rPr lang="en-US" dirty="0"/>
              <a:t>Meeting or exceeding nutrient requirements of NRC (2012)</a:t>
            </a:r>
          </a:p>
          <a:p>
            <a:pPr lvl="2"/>
            <a:r>
              <a:rPr lang="en-US" dirty="0"/>
              <a:t>Dietary Cu and Zn not pharmacological </a:t>
            </a:r>
            <a:r>
              <a:rPr lang="en-US" dirty="0" smtClean="0"/>
              <a:t>concentrations</a:t>
            </a:r>
          </a:p>
          <a:p>
            <a:pPr lvl="1"/>
            <a:r>
              <a:rPr lang="en-US" dirty="0" smtClean="0"/>
              <a:t>Isocaloric using dextrose; keeping supplemental fat content similar across treatments</a:t>
            </a:r>
            <a:endParaRPr lang="en-US" dirty="0"/>
          </a:p>
          <a:p>
            <a:pPr lvl="0"/>
            <a:r>
              <a:rPr lang="en-US" dirty="0"/>
              <a:t>No </a:t>
            </a:r>
            <a:r>
              <a:rPr lang="en-US" dirty="0" smtClean="0"/>
              <a:t>antibiotic</a:t>
            </a:r>
            <a:endParaRPr lang="en-US" dirty="0"/>
          </a:p>
        </p:txBody>
      </p:sp>
    </p:spTree>
    <p:extLst>
      <p:ext uri="{BB962C8B-B14F-4D97-AF65-F5344CB8AC3E}">
        <p14:creationId xmlns:p14="http://schemas.microsoft.com/office/powerpoint/2010/main" val="1882366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427938-1968-4912-9FC6-E1F1EE8CF04E}"/>
              </a:ext>
            </a:extLst>
          </p:cNvPr>
          <p:cNvSpPr>
            <a:spLocks noGrp="1"/>
          </p:cNvSpPr>
          <p:nvPr>
            <p:ph type="title"/>
          </p:nvPr>
        </p:nvSpPr>
        <p:spPr/>
        <p:txBody>
          <a:bodyPr>
            <a:normAutofit fontScale="90000"/>
          </a:bodyPr>
          <a:lstStyle/>
          <a:p>
            <a:r>
              <a:rPr lang="en-US" dirty="0">
                <a:latin typeface="+mj-lt"/>
              </a:rPr>
              <a:t>Methods – data and sample collection</a:t>
            </a:r>
          </a:p>
        </p:txBody>
      </p:sp>
      <p:sp>
        <p:nvSpPr>
          <p:cNvPr id="3" name="Content Placeholder 2">
            <a:extLst>
              <a:ext uri="{FF2B5EF4-FFF2-40B4-BE49-F238E27FC236}">
                <a16:creationId xmlns="" xmlns:a16="http://schemas.microsoft.com/office/drawing/2014/main" id="{E5225619-DD33-4657-910A-77EF76DEA431}"/>
              </a:ext>
            </a:extLst>
          </p:cNvPr>
          <p:cNvSpPr>
            <a:spLocks noGrp="1"/>
          </p:cNvSpPr>
          <p:nvPr>
            <p:ph idx="1"/>
          </p:nvPr>
        </p:nvSpPr>
        <p:spPr/>
        <p:txBody>
          <a:bodyPr/>
          <a:lstStyle/>
          <a:p>
            <a:pPr lvl="0"/>
            <a:r>
              <a:rPr lang="en-US" dirty="0">
                <a:latin typeface="+mn-lt"/>
              </a:rPr>
              <a:t>Gain, feed intake, feed efficiency determined </a:t>
            </a:r>
            <a:r>
              <a:rPr lang="en-US" dirty="0" smtClean="0">
                <a:latin typeface="+mn-lt"/>
              </a:rPr>
              <a:t>weekly</a:t>
            </a:r>
          </a:p>
          <a:p>
            <a:pPr lvl="0"/>
            <a:r>
              <a:rPr lang="en-US" dirty="0">
                <a:latin typeface="+mn-lt"/>
              </a:rPr>
              <a:t>Nursery mortality and morbidity</a:t>
            </a:r>
          </a:p>
          <a:p>
            <a:pPr lvl="0"/>
            <a:r>
              <a:rPr lang="en-US" dirty="0" smtClean="0">
                <a:latin typeface="+mn-lt"/>
              </a:rPr>
              <a:t>Blood </a:t>
            </a:r>
            <a:r>
              <a:rPr lang="en-US" dirty="0">
                <a:latin typeface="+mn-lt"/>
              </a:rPr>
              <a:t>samples (5 mL) collected, jugular venipuncture </a:t>
            </a:r>
          </a:p>
          <a:p>
            <a:pPr lvl="1"/>
            <a:r>
              <a:rPr lang="en-US" dirty="0" smtClean="0">
                <a:latin typeface="+mn-lt"/>
              </a:rPr>
              <a:t>Day 28</a:t>
            </a:r>
            <a:endParaRPr lang="en-US" dirty="0">
              <a:latin typeface="+mn-lt"/>
            </a:endParaRPr>
          </a:p>
          <a:p>
            <a:pPr lvl="1"/>
            <a:r>
              <a:rPr lang="en-US" dirty="0">
                <a:latin typeface="+mn-lt"/>
              </a:rPr>
              <a:t>One pig randomly selected from each pen, with consideration of sex </a:t>
            </a:r>
          </a:p>
          <a:p>
            <a:pPr lvl="1"/>
            <a:r>
              <a:rPr lang="en-US" dirty="0">
                <a:latin typeface="+mn-lt"/>
              </a:rPr>
              <a:t>Analyzed for systemic immune marker </a:t>
            </a:r>
            <a:r>
              <a:rPr lang="en-US" dirty="0" smtClean="0">
                <a:latin typeface="+mn-lt"/>
              </a:rPr>
              <a:t>IgA</a:t>
            </a:r>
            <a:endParaRPr lang="en-US" dirty="0">
              <a:latin typeface="+mn-lt"/>
            </a:endParaRPr>
          </a:p>
          <a:p>
            <a:pPr lvl="0"/>
            <a:r>
              <a:rPr lang="en-US" dirty="0" err="1" smtClean="0">
                <a:latin typeface="+mn-lt"/>
              </a:rPr>
              <a:t>Ileal</a:t>
            </a:r>
            <a:r>
              <a:rPr lang="en-US" dirty="0" smtClean="0">
                <a:latin typeface="+mn-lt"/>
              </a:rPr>
              <a:t> and colonic mucosa samples </a:t>
            </a:r>
            <a:r>
              <a:rPr lang="en-US" dirty="0">
                <a:latin typeface="+mn-lt"/>
              </a:rPr>
              <a:t>were collected on d 28</a:t>
            </a:r>
          </a:p>
          <a:p>
            <a:pPr lvl="1"/>
            <a:r>
              <a:rPr lang="en-US" dirty="0">
                <a:latin typeface="+mn-lt"/>
              </a:rPr>
              <a:t>Sacrifice of one pig randomly selected from each pen, with consideration of sex </a:t>
            </a:r>
          </a:p>
          <a:p>
            <a:pPr lvl="1"/>
            <a:r>
              <a:rPr lang="en-US" dirty="0">
                <a:latin typeface="+mn-lt"/>
              </a:rPr>
              <a:t>Mucosal cytokines: TNFα, IL-12, IL-6, </a:t>
            </a:r>
            <a:r>
              <a:rPr lang="en-US" dirty="0" smtClean="0">
                <a:latin typeface="+mn-lt"/>
              </a:rPr>
              <a:t>IL-10</a:t>
            </a:r>
            <a:endParaRPr lang="en-US" dirty="0">
              <a:latin typeface="+mn-lt"/>
            </a:endParaRPr>
          </a:p>
        </p:txBody>
      </p:sp>
    </p:spTree>
    <p:extLst>
      <p:ext uri="{BB962C8B-B14F-4D97-AF65-F5344CB8AC3E}">
        <p14:creationId xmlns:p14="http://schemas.microsoft.com/office/powerpoint/2010/main" val="2440325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55846-0473-4F00-9911-3E88D7FE1EFE}"/>
              </a:ext>
            </a:extLst>
          </p:cNvPr>
          <p:cNvSpPr>
            <a:spLocks noGrp="1"/>
          </p:cNvSpPr>
          <p:nvPr>
            <p:ph type="title"/>
          </p:nvPr>
        </p:nvSpPr>
        <p:spPr/>
        <p:txBody>
          <a:bodyPr>
            <a:normAutofit fontScale="90000"/>
          </a:bodyPr>
          <a:lstStyle/>
          <a:p>
            <a:r>
              <a:rPr lang="en-US" dirty="0">
                <a:latin typeface="+mj-lt"/>
              </a:rPr>
              <a:t>Nutrient constraints</a:t>
            </a:r>
          </a:p>
        </p:txBody>
      </p:sp>
      <p:graphicFrame>
        <p:nvGraphicFramePr>
          <p:cNvPr id="4" name="Content Placeholder 3">
            <a:extLst>
              <a:ext uri="{FF2B5EF4-FFF2-40B4-BE49-F238E27FC236}">
                <a16:creationId xmlns="" xmlns:a16="http://schemas.microsoft.com/office/drawing/2014/main" id="{531BDDD2-CA89-48A3-9438-269658E406E5}"/>
              </a:ext>
            </a:extLst>
          </p:cNvPr>
          <p:cNvGraphicFramePr>
            <a:graphicFrameLocks noGrp="1"/>
          </p:cNvGraphicFramePr>
          <p:nvPr>
            <p:ph idx="1"/>
            <p:extLst>
              <p:ext uri="{D42A27DB-BD31-4B8C-83A1-F6EECF244321}">
                <p14:modId xmlns:p14="http://schemas.microsoft.com/office/powerpoint/2010/main" val="3908319992"/>
              </p:ext>
            </p:extLst>
          </p:nvPr>
        </p:nvGraphicFramePr>
        <p:xfrm>
          <a:off x="457200" y="2058988"/>
          <a:ext cx="8229600" cy="296672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63596201"/>
                    </a:ext>
                  </a:extLst>
                </a:gridCol>
                <a:gridCol w="2057400">
                  <a:extLst>
                    <a:ext uri="{9D8B030D-6E8A-4147-A177-3AD203B41FA5}">
                      <a16:colId xmlns="" xmlns:a16="http://schemas.microsoft.com/office/drawing/2014/main" val="3997266795"/>
                    </a:ext>
                  </a:extLst>
                </a:gridCol>
                <a:gridCol w="2057400">
                  <a:extLst>
                    <a:ext uri="{9D8B030D-6E8A-4147-A177-3AD203B41FA5}">
                      <a16:colId xmlns="" xmlns:a16="http://schemas.microsoft.com/office/drawing/2014/main" val="2670847761"/>
                    </a:ext>
                  </a:extLst>
                </a:gridCol>
                <a:gridCol w="2057400">
                  <a:extLst>
                    <a:ext uri="{9D8B030D-6E8A-4147-A177-3AD203B41FA5}">
                      <a16:colId xmlns="" xmlns:a16="http://schemas.microsoft.com/office/drawing/2014/main" val="2409120015"/>
                    </a:ext>
                  </a:extLst>
                </a:gridCol>
              </a:tblGrid>
              <a:tr h="370840">
                <a:tc>
                  <a:txBody>
                    <a:bodyPr/>
                    <a:lstStyle/>
                    <a:p>
                      <a:endParaRPr lang="en-US" dirty="0">
                        <a:latin typeface="+mn-lt"/>
                      </a:endParaRPr>
                    </a:p>
                  </a:txBody>
                  <a:tcPr/>
                </a:tc>
                <a:tc>
                  <a:txBody>
                    <a:bodyPr/>
                    <a:lstStyle/>
                    <a:p>
                      <a:pPr algn="ctr"/>
                      <a:r>
                        <a:rPr lang="en-US" dirty="0">
                          <a:latin typeface="+mn-lt"/>
                        </a:rPr>
                        <a:t>Phase 1 (d0-7)</a:t>
                      </a:r>
                    </a:p>
                  </a:txBody>
                  <a:tcPr/>
                </a:tc>
                <a:tc>
                  <a:txBody>
                    <a:bodyPr/>
                    <a:lstStyle/>
                    <a:p>
                      <a:pPr algn="ctr"/>
                      <a:r>
                        <a:rPr lang="en-US" dirty="0">
                          <a:latin typeface="+mn-lt"/>
                        </a:rPr>
                        <a:t>Phase 2 (d7-14)</a:t>
                      </a:r>
                    </a:p>
                  </a:txBody>
                  <a:tcPr/>
                </a:tc>
                <a:tc>
                  <a:txBody>
                    <a:bodyPr/>
                    <a:lstStyle/>
                    <a:p>
                      <a:pPr algn="ctr"/>
                      <a:r>
                        <a:rPr lang="en-US" dirty="0">
                          <a:latin typeface="+mn-lt"/>
                        </a:rPr>
                        <a:t>Phase 3 (d14-28)</a:t>
                      </a:r>
                    </a:p>
                  </a:txBody>
                  <a:tcPr/>
                </a:tc>
                <a:extLst>
                  <a:ext uri="{0D108BD9-81ED-4DB2-BD59-A6C34878D82A}">
                    <a16:rowId xmlns="" xmlns:a16="http://schemas.microsoft.com/office/drawing/2014/main" val="4280195813"/>
                  </a:ext>
                </a:extLst>
              </a:tr>
              <a:tr h="370840">
                <a:tc>
                  <a:txBody>
                    <a:bodyPr/>
                    <a:lstStyle/>
                    <a:p>
                      <a:r>
                        <a:rPr lang="en-US" dirty="0" smtClean="0">
                          <a:latin typeface="+mn-lt"/>
                        </a:rPr>
                        <a:t>NE</a:t>
                      </a:r>
                      <a:r>
                        <a:rPr lang="en-US" dirty="0">
                          <a:latin typeface="+mn-lt"/>
                        </a:rPr>
                        <a:t>, Kcal/kg</a:t>
                      </a:r>
                    </a:p>
                  </a:txBody>
                  <a:tcPr/>
                </a:tc>
                <a:tc>
                  <a:txBody>
                    <a:bodyPr/>
                    <a:lstStyle/>
                    <a:p>
                      <a:pPr algn="ctr"/>
                      <a:r>
                        <a:rPr lang="en-US" dirty="0" smtClean="0">
                          <a:latin typeface="+mn-lt"/>
                        </a:rPr>
                        <a:t>2474</a:t>
                      </a:r>
                      <a:endParaRPr lang="en-US" dirty="0">
                        <a:latin typeface="+mn-lt"/>
                      </a:endParaRPr>
                    </a:p>
                  </a:txBody>
                  <a:tcPr anchor="ctr"/>
                </a:tc>
                <a:tc>
                  <a:txBody>
                    <a:bodyPr/>
                    <a:lstStyle/>
                    <a:p>
                      <a:pPr algn="ctr"/>
                      <a:r>
                        <a:rPr lang="en-US" dirty="0" smtClean="0">
                          <a:latin typeface="+mn-lt"/>
                        </a:rPr>
                        <a:t>2474</a:t>
                      </a:r>
                      <a:endParaRPr lang="en-US" dirty="0">
                        <a:latin typeface="+mn-lt"/>
                      </a:endParaRPr>
                    </a:p>
                  </a:txBody>
                  <a:tcPr anchor="ctr"/>
                </a:tc>
                <a:tc>
                  <a:txBody>
                    <a:bodyPr/>
                    <a:lstStyle/>
                    <a:p>
                      <a:pPr algn="ctr"/>
                      <a:r>
                        <a:rPr lang="en-US" dirty="0" smtClean="0">
                          <a:latin typeface="+mn-lt"/>
                        </a:rPr>
                        <a:t>2474</a:t>
                      </a:r>
                      <a:endParaRPr lang="en-US" dirty="0">
                        <a:latin typeface="+mn-lt"/>
                      </a:endParaRPr>
                    </a:p>
                  </a:txBody>
                  <a:tcPr anchor="ctr"/>
                </a:tc>
                <a:extLst>
                  <a:ext uri="{0D108BD9-81ED-4DB2-BD59-A6C34878D82A}">
                    <a16:rowId xmlns="" xmlns:a16="http://schemas.microsoft.com/office/drawing/2014/main" val="3773077777"/>
                  </a:ext>
                </a:extLst>
              </a:tr>
              <a:tr h="370840">
                <a:tc>
                  <a:txBody>
                    <a:bodyPr/>
                    <a:lstStyle/>
                    <a:p>
                      <a:r>
                        <a:rPr lang="en-US" dirty="0" smtClean="0">
                          <a:latin typeface="+mn-lt"/>
                        </a:rPr>
                        <a:t>Fat, %</a:t>
                      </a:r>
                      <a:endParaRPr lang="en-US" dirty="0">
                        <a:latin typeface="+mn-lt"/>
                      </a:endParaRPr>
                    </a:p>
                  </a:txBody>
                  <a:tcPr/>
                </a:tc>
                <a:tc>
                  <a:txBody>
                    <a:bodyPr/>
                    <a:lstStyle/>
                    <a:p>
                      <a:pPr algn="ctr"/>
                      <a:r>
                        <a:rPr lang="en-US" dirty="0" smtClean="0">
                          <a:latin typeface="+mn-lt"/>
                        </a:rPr>
                        <a:t>3.66</a:t>
                      </a:r>
                      <a:endParaRPr lang="en-US" dirty="0">
                        <a:latin typeface="+mn-lt"/>
                      </a:endParaRPr>
                    </a:p>
                  </a:txBody>
                  <a:tcPr anchor="ctr"/>
                </a:tc>
                <a:tc>
                  <a:txBody>
                    <a:bodyPr/>
                    <a:lstStyle/>
                    <a:p>
                      <a:pPr algn="ctr"/>
                      <a:r>
                        <a:rPr lang="en-US" dirty="0" smtClean="0">
                          <a:latin typeface="+mn-lt"/>
                        </a:rPr>
                        <a:t>4.08</a:t>
                      </a:r>
                      <a:endParaRPr lang="en-US" dirty="0">
                        <a:latin typeface="+mn-lt"/>
                      </a:endParaRPr>
                    </a:p>
                  </a:txBody>
                  <a:tcPr anchor="ctr"/>
                </a:tc>
                <a:tc>
                  <a:txBody>
                    <a:bodyPr/>
                    <a:lstStyle/>
                    <a:p>
                      <a:pPr algn="ctr"/>
                      <a:r>
                        <a:rPr lang="en-US" dirty="0" smtClean="0">
                          <a:latin typeface="+mn-lt"/>
                        </a:rPr>
                        <a:t>4.76</a:t>
                      </a:r>
                      <a:endParaRPr lang="en-US" dirty="0">
                        <a:latin typeface="+mn-lt"/>
                      </a:endParaRPr>
                    </a:p>
                  </a:txBody>
                  <a:tcPr anchor="ctr"/>
                </a:tc>
              </a:tr>
              <a:tr h="370840">
                <a:tc>
                  <a:txBody>
                    <a:bodyPr/>
                    <a:lstStyle/>
                    <a:p>
                      <a:r>
                        <a:rPr lang="en-US" dirty="0">
                          <a:latin typeface="+mn-lt"/>
                        </a:rPr>
                        <a:t>SID Lys, %</a:t>
                      </a:r>
                    </a:p>
                  </a:txBody>
                  <a:tcPr/>
                </a:tc>
                <a:tc>
                  <a:txBody>
                    <a:bodyPr/>
                    <a:lstStyle/>
                    <a:p>
                      <a:pPr algn="ctr"/>
                      <a:r>
                        <a:rPr lang="en-US" dirty="0" smtClean="0">
                          <a:latin typeface="+mn-lt"/>
                        </a:rPr>
                        <a:t>1.35</a:t>
                      </a:r>
                      <a:endParaRPr lang="en-US" dirty="0">
                        <a:latin typeface="+mn-lt"/>
                      </a:endParaRPr>
                    </a:p>
                  </a:txBody>
                  <a:tcPr anchor="ctr"/>
                </a:tc>
                <a:tc>
                  <a:txBody>
                    <a:bodyPr/>
                    <a:lstStyle/>
                    <a:p>
                      <a:pPr algn="ctr"/>
                      <a:r>
                        <a:rPr lang="en-US" dirty="0" smtClean="0">
                          <a:latin typeface="+mn-lt"/>
                        </a:rPr>
                        <a:t>1.30</a:t>
                      </a:r>
                      <a:endParaRPr lang="en-US" dirty="0">
                        <a:latin typeface="+mn-lt"/>
                      </a:endParaRPr>
                    </a:p>
                  </a:txBody>
                  <a:tcPr anchor="ctr"/>
                </a:tc>
                <a:tc>
                  <a:txBody>
                    <a:bodyPr/>
                    <a:lstStyle/>
                    <a:p>
                      <a:pPr algn="ctr"/>
                      <a:r>
                        <a:rPr lang="en-US" dirty="0">
                          <a:latin typeface="+mn-lt"/>
                        </a:rPr>
                        <a:t>1.25</a:t>
                      </a:r>
                    </a:p>
                  </a:txBody>
                  <a:tcPr anchor="ctr"/>
                </a:tc>
                <a:extLst>
                  <a:ext uri="{0D108BD9-81ED-4DB2-BD59-A6C34878D82A}">
                    <a16:rowId xmlns="" xmlns:a16="http://schemas.microsoft.com/office/drawing/2014/main" val="2471574556"/>
                  </a:ext>
                </a:extLst>
              </a:tr>
              <a:tr h="370840">
                <a:tc>
                  <a:txBody>
                    <a:bodyPr/>
                    <a:lstStyle/>
                    <a:p>
                      <a:r>
                        <a:rPr lang="en-US" dirty="0">
                          <a:latin typeface="+mn-lt"/>
                        </a:rPr>
                        <a:t>SID Met, %</a:t>
                      </a:r>
                    </a:p>
                  </a:txBody>
                  <a:tcPr/>
                </a:tc>
                <a:tc>
                  <a:txBody>
                    <a:bodyPr/>
                    <a:lstStyle/>
                    <a:p>
                      <a:pPr algn="ctr"/>
                      <a:r>
                        <a:rPr lang="en-US" dirty="0" smtClean="0">
                          <a:latin typeface="+mn-lt"/>
                        </a:rPr>
                        <a:t>0.47</a:t>
                      </a:r>
                      <a:endParaRPr lang="en-US" dirty="0">
                        <a:latin typeface="+mn-lt"/>
                      </a:endParaRPr>
                    </a:p>
                  </a:txBody>
                  <a:tcPr anchor="ctr"/>
                </a:tc>
                <a:tc>
                  <a:txBody>
                    <a:bodyPr/>
                    <a:lstStyle/>
                    <a:p>
                      <a:pPr algn="ctr"/>
                      <a:r>
                        <a:rPr lang="en-US" dirty="0" smtClean="0">
                          <a:latin typeface="+mn-lt"/>
                        </a:rPr>
                        <a:t>0.46</a:t>
                      </a:r>
                      <a:endParaRPr lang="en-US" dirty="0">
                        <a:latin typeface="+mn-lt"/>
                      </a:endParaRPr>
                    </a:p>
                  </a:txBody>
                  <a:tcPr anchor="ctr"/>
                </a:tc>
                <a:tc>
                  <a:txBody>
                    <a:bodyPr/>
                    <a:lstStyle/>
                    <a:p>
                      <a:pPr algn="ctr"/>
                      <a:r>
                        <a:rPr lang="en-US" dirty="0" smtClean="0">
                          <a:latin typeface="+mn-lt"/>
                        </a:rPr>
                        <a:t>0.45</a:t>
                      </a:r>
                      <a:endParaRPr lang="en-US" dirty="0">
                        <a:latin typeface="+mn-lt"/>
                      </a:endParaRPr>
                    </a:p>
                  </a:txBody>
                  <a:tcPr anchor="ctr"/>
                </a:tc>
                <a:extLst>
                  <a:ext uri="{0D108BD9-81ED-4DB2-BD59-A6C34878D82A}">
                    <a16:rowId xmlns="" xmlns:a16="http://schemas.microsoft.com/office/drawing/2014/main" val="497008310"/>
                  </a:ext>
                </a:extLst>
              </a:tr>
              <a:tr h="370840">
                <a:tc>
                  <a:txBody>
                    <a:bodyPr/>
                    <a:lstStyle/>
                    <a:p>
                      <a:r>
                        <a:rPr lang="en-US" dirty="0">
                          <a:latin typeface="+mn-lt"/>
                        </a:rPr>
                        <a:t>SID </a:t>
                      </a:r>
                      <a:r>
                        <a:rPr lang="en-US" dirty="0" err="1">
                          <a:latin typeface="+mn-lt"/>
                        </a:rPr>
                        <a:t>Thr</a:t>
                      </a:r>
                      <a:r>
                        <a:rPr lang="en-US" dirty="0">
                          <a:latin typeface="+mn-lt"/>
                        </a:rPr>
                        <a:t>, %</a:t>
                      </a:r>
                    </a:p>
                  </a:txBody>
                  <a:tcPr/>
                </a:tc>
                <a:tc>
                  <a:txBody>
                    <a:bodyPr/>
                    <a:lstStyle/>
                    <a:p>
                      <a:pPr algn="ctr"/>
                      <a:r>
                        <a:rPr lang="en-US" dirty="0" smtClean="0">
                          <a:latin typeface="+mn-lt"/>
                        </a:rPr>
                        <a:t>0.85</a:t>
                      </a:r>
                      <a:endParaRPr lang="en-US" dirty="0">
                        <a:latin typeface="+mn-lt"/>
                      </a:endParaRPr>
                    </a:p>
                  </a:txBody>
                  <a:tcPr anchor="ctr"/>
                </a:tc>
                <a:tc>
                  <a:txBody>
                    <a:bodyPr/>
                    <a:lstStyle/>
                    <a:p>
                      <a:pPr algn="ctr"/>
                      <a:r>
                        <a:rPr lang="en-US" dirty="0" smtClean="0">
                          <a:latin typeface="+mn-lt"/>
                        </a:rPr>
                        <a:t>0.82</a:t>
                      </a:r>
                      <a:endParaRPr lang="en-US" dirty="0">
                        <a:latin typeface="+mn-lt"/>
                      </a:endParaRPr>
                    </a:p>
                  </a:txBody>
                  <a:tcPr anchor="ctr"/>
                </a:tc>
                <a:tc>
                  <a:txBody>
                    <a:bodyPr/>
                    <a:lstStyle/>
                    <a:p>
                      <a:pPr algn="ctr"/>
                      <a:r>
                        <a:rPr lang="en-US" dirty="0" smtClean="0">
                          <a:latin typeface="+mn-lt"/>
                        </a:rPr>
                        <a:t>0.79</a:t>
                      </a:r>
                      <a:endParaRPr lang="en-US" dirty="0">
                        <a:latin typeface="+mn-lt"/>
                      </a:endParaRPr>
                    </a:p>
                  </a:txBody>
                  <a:tcPr anchor="ctr"/>
                </a:tc>
                <a:extLst>
                  <a:ext uri="{0D108BD9-81ED-4DB2-BD59-A6C34878D82A}">
                    <a16:rowId xmlns="" xmlns:a16="http://schemas.microsoft.com/office/drawing/2014/main" val="4125650030"/>
                  </a:ext>
                </a:extLst>
              </a:tr>
              <a:tr h="370840">
                <a:tc>
                  <a:txBody>
                    <a:bodyPr/>
                    <a:lstStyle/>
                    <a:p>
                      <a:r>
                        <a:rPr lang="en-US" dirty="0">
                          <a:latin typeface="+mn-lt"/>
                        </a:rPr>
                        <a:t>Ca, %</a:t>
                      </a:r>
                    </a:p>
                  </a:txBody>
                  <a:tcPr/>
                </a:tc>
                <a:tc>
                  <a:txBody>
                    <a:bodyPr/>
                    <a:lstStyle/>
                    <a:p>
                      <a:pPr algn="ctr"/>
                      <a:r>
                        <a:rPr lang="en-US" dirty="0" smtClean="0">
                          <a:latin typeface="+mn-lt"/>
                        </a:rPr>
                        <a:t>1.04</a:t>
                      </a:r>
                      <a:endParaRPr lang="en-US" dirty="0">
                        <a:latin typeface="+mn-lt"/>
                      </a:endParaRPr>
                    </a:p>
                  </a:txBody>
                  <a:tcPr anchor="ctr"/>
                </a:tc>
                <a:tc>
                  <a:txBody>
                    <a:bodyPr/>
                    <a:lstStyle/>
                    <a:p>
                      <a:pPr algn="ctr"/>
                      <a:r>
                        <a:rPr lang="en-US" dirty="0" smtClean="0">
                          <a:latin typeface="+mn-lt"/>
                        </a:rPr>
                        <a:t>0.93</a:t>
                      </a:r>
                      <a:endParaRPr lang="en-US" dirty="0">
                        <a:latin typeface="+mn-lt"/>
                      </a:endParaRPr>
                    </a:p>
                  </a:txBody>
                  <a:tcPr anchor="ctr"/>
                </a:tc>
                <a:tc>
                  <a:txBody>
                    <a:bodyPr/>
                    <a:lstStyle/>
                    <a:p>
                      <a:pPr algn="ctr"/>
                      <a:r>
                        <a:rPr lang="en-US" dirty="0" smtClean="0">
                          <a:latin typeface="+mn-lt"/>
                        </a:rPr>
                        <a:t>0.80</a:t>
                      </a:r>
                      <a:endParaRPr lang="en-US" dirty="0">
                        <a:latin typeface="+mn-lt"/>
                      </a:endParaRPr>
                    </a:p>
                  </a:txBody>
                  <a:tcPr anchor="ctr"/>
                </a:tc>
                <a:extLst>
                  <a:ext uri="{0D108BD9-81ED-4DB2-BD59-A6C34878D82A}">
                    <a16:rowId xmlns="" xmlns:a16="http://schemas.microsoft.com/office/drawing/2014/main" val="3888819189"/>
                  </a:ext>
                </a:extLst>
              </a:tr>
              <a:tr h="370840">
                <a:tc>
                  <a:txBody>
                    <a:bodyPr/>
                    <a:lstStyle/>
                    <a:p>
                      <a:r>
                        <a:rPr lang="en-US" dirty="0" err="1">
                          <a:latin typeface="+mn-lt"/>
                        </a:rPr>
                        <a:t>AvP</a:t>
                      </a:r>
                      <a:r>
                        <a:rPr lang="en-US" dirty="0">
                          <a:latin typeface="+mn-lt"/>
                        </a:rPr>
                        <a:t>, %</a:t>
                      </a:r>
                    </a:p>
                  </a:txBody>
                  <a:tcPr/>
                </a:tc>
                <a:tc>
                  <a:txBody>
                    <a:bodyPr/>
                    <a:lstStyle/>
                    <a:p>
                      <a:pPr algn="ctr"/>
                      <a:r>
                        <a:rPr lang="en-US" dirty="0" smtClean="0">
                          <a:latin typeface="+mn-lt"/>
                        </a:rPr>
                        <a:t>0.77</a:t>
                      </a:r>
                      <a:endParaRPr lang="en-US" dirty="0">
                        <a:latin typeface="+mn-lt"/>
                      </a:endParaRPr>
                    </a:p>
                  </a:txBody>
                  <a:tcPr anchor="ctr"/>
                </a:tc>
                <a:tc>
                  <a:txBody>
                    <a:bodyPr/>
                    <a:lstStyle/>
                    <a:p>
                      <a:pPr algn="ctr"/>
                      <a:r>
                        <a:rPr lang="en-US" dirty="0" smtClean="0">
                          <a:latin typeface="+mn-lt"/>
                        </a:rPr>
                        <a:t>0.69</a:t>
                      </a:r>
                      <a:endParaRPr lang="en-US" dirty="0">
                        <a:latin typeface="+mn-lt"/>
                      </a:endParaRPr>
                    </a:p>
                  </a:txBody>
                  <a:tcPr anchor="ctr"/>
                </a:tc>
                <a:tc>
                  <a:txBody>
                    <a:bodyPr/>
                    <a:lstStyle/>
                    <a:p>
                      <a:pPr algn="ctr"/>
                      <a:r>
                        <a:rPr lang="en-US" dirty="0" smtClean="0">
                          <a:latin typeface="+mn-lt"/>
                        </a:rPr>
                        <a:t>0.59</a:t>
                      </a:r>
                      <a:endParaRPr lang="en-US" dirty="0">
                        <a:latin typeface="+mn-lt"/>
                      </a:endParaRPr>
                    </a:p>
                  </a:txBody>
                  <a:tcPr anchor="ctr"/>
                </a:tc>
                <a:extLst>
                  <a:ext uri="{0D108BD9-81ED-4DB2-BD59-A6C34878D82A}">
                    <a16:rowId xmlns="" xmlns:a16="http://schemas.microsoft.com/office/drawing/2014/main" val="527367167"/>
                  </a:ext>
                </a:extLst>
              </a:tr>
            </a:tbl>
          </a:graphicData>
        </a:graphic>
      </p:graphicFrame>
    </p:spTree>
    <p:extLst>
      <p:ext uri="{BB962C8B-B14F-4D97-AF65-F5344CB8AC3E}">
        <p14:creationId xmlns:p14="http://schemas.microsoft.com/office/powerpoint/2010/main" val="3146913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F60083-0A66-488B-AE60-02A528852500}"/>
              </a:ext>
            </a:extLst>
          </p:cNvPr>
          <p:cNvSpPr>
            <a:spLocks noGrp="1"/>
          </p:cNvSpPr>
          <p:nvPr>
            <p:ph type="title"/>
          </p:nvPr>
        </p:nvSpPr>
        <p:spPr/>
        <p:txBody>
          <a:bodyPr>
            <a:normAutofit fontScale="90000"/>
          </a:bodyPr>
          <a:lstStyle/>
          <a:p>
            <a:r>
              <a:rPr lang="en-US" dirty="0">
                <a:latin typeface="+mj-lt"/>
              </a:rPr>
              <a:t>Phase 1 Diets (</a:t>
            </a:r>
            <a:r>
              <a:rPr lang="en-US" dirty="0" smtClean="0">
                <a:latin typeface="+mj-lt"/>
              </a:rPr>
              <a:t>d 0-7</a:t>
            </a:r>
            <a:r>
              <a:rPr lang="en-US" dirty="0">
                <a:latin typeface="+mj-lt"/>
              </a:rPr>
              <a:t>)</a:t>
            </a:r>
          </a:p>
        </p:txBody>
      </p:sp>
      <p:sp>
        <p:nvSpPr>
          <p:cNvPr id="5" name="Rectangle 1">
            <a:extLst>
              <a:ext uri="{FF2B5EF4-FFF2-40B4-BE49-F238E27FC236}">
                <a16:creationId xmlns="" xmlns:a16="http://schemas.microsoft.com/office/drawing/2014/main" id="{1A618C8B-BD71-4F46-B729-1ED16B0673E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Ingredient Detail: As Fed Phase 1 (d0-7)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394" y="736403"/>
            <a:ext cx="449855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853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4ED30-D9D3-47C6-911A-C5AAA61FAC1F}"/>
              </a:ext>
            </a:extLst>
          </p:cNvPr>
          <p:cNvSpPr>
            <a:spLocks noGrp="1"/>
          </p:cNvSpPr>
          <p:nvPr>
            <p:ph type="title"/>
          </p:nvPr>
        </p:nvSpPr>
        <p:spPr/>
        <p:txBody>
          <a:bodyPr>
            <a:normAutofit fontScale="90000"/>
          </a:bodyPr>
          <a:lstStyle/>
          <a:p>
            <a:r>
              <a:rPr lang="en-US" dirty="0"/>
              <a:t>Project timeline</a:t>
            </a:r>
          </a:p>
        </p:txBody>
      </p:sp>
      <p:sp>
        <p:nvSpPr>
          <p:cNvPr id="3" name="Content Placeholder 2">
            <a:extLst>
              <a:ext uri="{FF2B5EF4-FFF2-40B4-BE49-F238E27FC236}">
                <a16:creationId xmlns="" xmlns:a16="http://schemas.microsoft.com/office/drawing/2014/main" id="{409E4223-6700-4B4D-9D67-08AF655A9F07}"/>
              </a:ext>
            </a:extLst>
          </p:cNvPr>
          <p:cNvSpPr>
            <a:spLocks noGrp="1"/>
          </p:cNvSpPr>
          <p:nvPr>
            <p:ph idx="1"/>
          </p:nvPr>
        </p:nvSpPr>
        <p:spPr/>
        <p:txBody>
          <a:bodyPr/>
          <a:lstStyle/>
          <a:p>
            <a:r>
              <a:rPr lang="en-US" dirty="0"/>
              <a:t>January 1, 2019 to December 31, </a:t>
            </a:r>
            <a:r>
              <a:rPr lang="en-US" dirty="0" smtClean="0"/>
              <a:t>2019</a:t>
            </a:r>
          </a:p>
          <a:p>
            <a:pPr lvl="1"/>
            <a:r>
              <a:rPr lang="en-US" dirty="0" smtClean="0"/>
              <a:t>Original grant dates</a:t>
            </a:r>
          </a:p>
          <a:p>
            <a:r>
              <a:rPr lang="en-US" dirty="0" smtClean="0"/>
              <a:t>July 9, 2019</a:t>
            </a:r>
          </a:p>
          <a:p>
            <a:pPr lvl="1"/>
            <a:r>
              <a:rPr lang="en-US" dirty="0" smtClean="0"/>
              <a:t>No-cost extension granted through December 31, 2020</a:t>
            </a:r>
          </a:p>
          <a:p>
            <a:pPr lvl="2"/>
            <a:r>
              <a:rPr lang="en-US" dirty="0" smtClean="0"/>
              <a:t>Because </a:t>
            </a:r>
            <a:r>
              <a:rPr lang="en-US" dirty="0"/>
              <a:t>of smaller than anticipated farrowing groups </a:t>
            </a:r>
            <a:r>
              <a:rPr lang="en-US" dirty="0" smtClean="0"/>
              <a:t>at MSUSF and </a:t>
            </a:r>
            <a:r>
              <a:rPr lang="en-US" dirty="0"/>
              <a:t>because of other studies that were slated ahead of our </a:t>
            </a:r>
            <a:r>
              <a:rPr lang="en-US" dirty="0" smtClean="0"/>
              <a:t>study</a:t>
            </a:r>
            <a:endParaRPr lang="en-US" dirty="0"/>
          </a:p>
          <a:p>
            <a:r>
              <a:rPr lang="en-US" dirty="0" smtClean="0"/>
              <a:t>April 13 – May 11, 2020</a:t>
            </a:r>
          </a:p>
          <a:p>
            <a:pPr lvl="1"/>
            <a:r>
              <a:rPr lang="en-US" dirty="0" smtClean="0"/>
              <a:t>Granted “Essential” status by MSU, so that study could be conducted at MSUSF</a:t>
            </a:r>
          </a:p>
          <a:p>
            <a:r>
              <a:rPr lang="en-US" dirty="0" smtClean="0"/>
              <a:t>July 1, 2020</a:t>
            </a:r>
          </a:p>
          <a:p>
            <a:pPr lvl="1"/>
            <a:r>
              <a:rPr lang="en-US" dirty="0" smtClean="0"/>
              <a:t>MSU approves Individual Lab Safety Plans and laboratories accessed once again</a:t>
            </a:r>
            <a:endParaRPr lang="en-US" dirty="0"/>
          </a:p>
        </p:txBody>
      </p:sp>
    </p:spTree>
    <p:extLst>
      <p:ext uri="{BB962C8B-B14F-4D97-AF65-F5344CB8AC3E}">
        <p14:creationId xmlns:p14="http://schemas.microsoft.com/office/powerpoint/2010/main" val="1985907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FB0B77-B692-4782-AF6B-BF27D4A7CBB8}"/>
              </a:ext>
            </a:extLst>
          </p:cNvPr>
          <p:cNvSpPr>
            <a:spLocks noGrp="1"/>
          </p:cNvSpPr>
          <p:nvPr>
            <p:ph type="title"/>
          </p:nvPr>
        </p:nvSpPr>
        <p:spPr>
          <a:xfrm>
            <a:off x="704088" y="5229269"/>
            <a:ext cx="8229600" cy="480233"/>
          </a:xfrm>
        </p:spPr>
        <p:txBody>
          <a:bodyPr>
            <a:noAutofit/>
          </a:bodyPr>
          <a:lstStyle/>
          <a:p>
            <a:r>
              <a:rPr lang="en-US" sz="4000" dirty="0">
                <a:latin typeface="+mj-lt"/>
              </a:rPr>
              <a:t>Results</a:t>
            </a:r>
          </a:p>
        </p:txBody>
      </p:sp>
      <p:pic>
        <p:nvPicPr>
          <p:cNvPr id="8" name="Picture 7" descr="A picture containing dog, animal, mammal, indoor&#10;&#10;Description automatically generated">
            <a:extLst>
              <a:ext uri="{FF2B5EF4-FFF2-40B4-BE49-F238E27FC236}">
                <a16:creationId xmlns="" xmlns:a16="http://schemas.microsoft.com/office/drawing/2014/main" id="{98DBCC76-DD51-4FF2-9C27-341791D46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6121" y="1269199"/>
            <a:ext cx="5440680" cy="3627120"/>
          </a:xfrm>
          <a:prstGeom prst="rect">
            <a:avLst/>
          </a:prstGeom>
        </p:spPr>
      </p:pic>
      <p:sp>
        <p:nvSpPr>
          <p:cNvPr id="10" name="Content Placeholder 9">
            <a:extLst>
              <a:ext uri="{FF2B5EF4-FFF2-40B4-BE49-F238E27FC236}">
                <a16:creationId xmlns="" xmlns:a16="http://schemas.microsoft.com/office/drawing/2014/main" id="{87D50E8E-AA29-4F78-9EF5-3CC4685BE5B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04727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93D717-CC2F-4D11-B1A7-BB9955CF3D8F}"/>
              </a:ext>
            </a:extLst>
          </p:cNvPr>
          <p:cNvSpPr>
            <a:spLocks noGrp="1"/>
          </p:cNvSpPr>
          <p:nvPr>
            <p:ph type="title"/>
          </p:nvPr>
        </p:nvSpPr>
        <p:spPr/>
        <p:txBody>
          <a:bodyPr>
            <a:normAutofit fontScale="90000"/>
          </a:bodyPr>
          <a:lstStyle/>
          <a:p>
            <a:r>
              <a:rPr lang="en-US" dirty="0">
                <a:latin typeface="+mj-lt"/>
              </a:rPr>
              <a:t>Analyzed composition of treated and untreated wheat </a:t>
            </a:r>
            <a:r>
              <a:rPr lang="en-US" dirty="0" smtClean="0">
                <a:latin typeface="+mj-lt"/>
              </a:rPr>
              <a:t>straw (2020)</a:t>
            </a:r>
            <a:endParaRPr lang="en-US" dirty="0">
              <a:latin typeface="+mj-lt"/>
            </a:endParaRPr>
          </a:p>
        </p:txBody>
      </p:sp>
      <p:graphicFrame>
        <p:nvGraphicFramePr>
          <p:cNvPr id="42" name="Content Placeholder 41">
            <a:extLst>
              <a:ext uri="{FF2B5EF4-FFF2-40B4-BE49-F238E27FC236}">
                <a16:creationId xmlns="" xmlns:a16="http://schemas.microsoft.com/office/drawing/2014/main" id="{7C88C1C3-6F48-419B-A47B-E05814195662}"/>
              </a:ext>
            </a:extLst>
          </p:cNvPr>
          <p:cNvGraphicFramePr>
            <a:graphicFrameLocks noGrp="1"/>
          </p:cNvGraphicFramePr>
          <p:nvPr>
            <p:ph idx="1"/>
            <p:extLst>
              <p:ext uri="{D42A27DB-BD31-4B8C-83A1-F6EECF244321}">
                <p14:modId xmlns:p14="http://schemas.microsoft.com/office/powerpoint/2010/main" val="3649319670"/>
              </p:ext>
            </p:extLst>
          </p:nvPr>
        </p:nvGraphicFramePr>
        <p:xfrm>
          <a:off x="446863" y="2059536"/>
          <a:ext cx="8229599" cy="3713850"/>
        </p:xfrm>
        <a:graphic>
          <a:graphicData uri="http://schemas.openxmlformats.org/drawingml/2006/table">
            <a:tbl>
              <a:tblPr firstRow="1" bandRow="1">
                <a:tableStyleId>{5C22544A-7EE6-4342-B048-85BDC9FD1C3A}</a:tableStyleId>
              </a:tblPr>
              <a:tblGrid>
                <a:gridCol w="2733133">
                  <a:extLst>
                    <a:ext uri="{9D8B030D-6E8A-4147-A177-3AD203B41FA5}">
                      <a16:colId xmlns="" xmlns:a16="http://schemas.microsoft.com/office/drawing/2014/main" val="1154109731"/>
                    </a:ext>
                  </a:extLst>
                </a:gridCol>
                <a:gridCol w="2748233">
                  <a:extLst>
                    <a:ext uri="{9D8B030D-6E8A-4147-A177-3AD203B41FA5}">
                      <a16:colId xmlns="" xmlns:a16="http://schemas.microsoft.com/office/drawing/2014/main" val="1024924807"/>
                    </a:ext>
                  </a:extLst>
                </a:gridCol>
                <a:gridCol w="2748233">
                  <a:extLst>
                    <a:ext uri="{9D8B030D-6E8A-4147-A177-3AD203B41FA5}">
                      <a16:colId xmlns="" xmlns:a16="http://schemas.microsoft.com/office/drawing/2014/main" val="3689323430"/>
                    </a:ext>
                  </a:extLst>
                </a:gridCol>
              </a:tblGrid>
              <a:tr h="371385">
                <a:tc>
                  <a:txBody>
                    <a:bodyPr/>
                    <a:lstStyle/>
                    <a:p>
                      <a:pPr marL="0" marR="0">
                        <a:lnSpc>
                          <a:spcPct val="107000"/>
                        </a:lnSpc>
                        <a:spcBef>
                          <a:spcPts val="0"/>
                        </a:spcBef>
                        <a:spcAft>
                          <a:spcPts val="0"/>
                        </a:spcAft>
                      </a:pPr>
                      <a:r>
                        <a:rPr lang="en-US" sz="1300" kern="1200" dirty="0">
                          <a:effectLst/>
                        </a:rPr>
                        <a:t>Item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754" marR="86754" marT="43377" marB="43377"/>
                </a:tc>
                <a:tc>
                  <a:txBody>
                    <a:bodyPr/>
                    <a:lstStyle/>
                    <a:p>
                      <a:pPr marL="0" marR="0" algn="ctr">
                        <a:lnSpc>
                          <a:spcPct val="107000"/>
                        </a:lnSpc>
                        <a:spcBef>
                          <a:spcPts val="0"/>
                        </a:spcBef>
                        <a:spcAft>
                          <a:spcPts val="0"/>
                        </a:spcAft>
                      </a:pPr>
                      <a:r>
                        <a:rPr lang="en-US" sz="1300" kern="1200">
                          <a:effectLst/>
                        </a:rPr>
                        <a:t>Untreated wheat straw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4" marR="86754" marT="43377" marB="43377"/>
                </a:tc>
                <a:tc>
                  <a:txBody>
                    <a:bodyPr/>
                    <a:lstStyle/>
                    <a:p>
                      <a:pPr marL="0" marR="0" algn="ctr">
                        <a:lnSpc>
                          <a:spcPct val="107000"/>
                        </a:lnSpc>
                        <a:spcBef>
                          <a:spcPts val="0"/>
                        </a:spcBef>
                        <a:spcAft>
                          <a:spcPts val="0"/>
                        </a:spcAft>
                      </a:pPr>
                      <a:r>
                        <a:rPr lang="en-US" sz="1300" kern="1200" dirty="0">
                          <a:effectLst/>
                        </a:rPr>
                        <a:t>Treated wheat straw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754" marR="86754" marT="43377" marB="43377"/>
                </a:tc>
                <a:extLst>
                  <a:ext uri="{0D108BD9-81ED-4DB2-BD59-A6C34878D82A}">
                    <a16:rowId xmlns="" xmlns:a16="http://schemas.microsoft.com/office/drawing/2014/main" val="53325209"/>
                  </a:ext>
                </a:extLst>
              </a:tr>
              <a:tr h="371385">
                <a:tc>
                  <a:txBody>
                    <a:bodyPr/>
                    <a:lstStyle/>
                    <a:p>
                      <a:pPr marL="0" marR="0" fontAlgn="b">
                        <a:lnSpc>
                          <a:spcPct val="107000"/>
                        </a:lnSpc>
                        <a:spcBef>
                          <a:spcPts val="0"/>
                        </a:spcBef>
                        <a:spcAft>
                          <a:spcPts val="0"/>
                        </a:spcAft>
                      </a:pPr>
                      <a:r>
                        <a:rPr lang="en-US" sz="1400" kern="1200" dirty="0">
                          <a:effectLst/>
                        </a:rPr>
                        <a:t>Moisture,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latin typeface="+mn-lt"/>
                          <a:ea typeface="+mn-ea"/>
                          <a:cs typeface="+mn-cs"/>
                        </a:rPr>
                        <a:t>4.47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5.68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extLst>
                  <a:ext uri="{0D108BD9-81ED-4DB2-BD59-A6C34878D82A}">
                    <a16:rowId xmlns="" xmlns:a16="http://schemas.microsoft.com/office/drawing/2014/main" val="1896221942"/>
                  </a:ext>
                </a:extLst>
              </a:tr>
              <a:tr h="371385">
                <a:tc>
                  <a:txBody>
                    <a:bodyPr/>
                    <a:lstStyle/>
                    <a:p>
                      <a:pPr marL="0" marR="0" fontAlgn="b">
                        <a:lnSpc>
                          <a:spcPct val="107000"/>
                        </a:lnSpc>
                        <a:spcBef>
                          <a:spcPts val="0"/>
                        </a:spcBef>
                        <a:spcAft>
                          <a:spcPts val="0"/>
                        </a:spcAft>
                      </a:pPr>
                      <a:r>
                        <a:rPr lang="en-US" sz="1400" kern="1200" dirty="0">
                          <a:effectLst/>
                        </a:rPr>
                        <a:t>Crude protein,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2.12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1.66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extLst>
                  <a:ext uri="{0D108BD9-81ED-4DB2-BD59-A6C34878D82A}">
                    <a16:rowId xmlns="" xmlns:a16="http://schemas.microsoft.com/office/drawing/2014/main" val="1629329846"/>
                  </a:ext>
                </a:extLst>
              </a:tr>
              <a:tr h="371385">
                <a:tc>
                  <a:txBody>
                    <a:bodyPr/>
                    <a:lstStyle/>
                    <a:p>
                      <a:pPr marL="0" marR="0" fontAlgn="b">
                        <a:lnSpc>
                          <a:spcPct val="107000"/>
                        </a:lnSpc>
                        <a:spcBef>
                          <a:spcPts val="0"/>
                        </a:spcBef>
                        <a:spcAft>
                          <a:spcPts val="0"/>
                        </a:spcAft>
                      </a:pPr>
                      <a:r>
                        <a:rPr lang="en-US" sz="1400" kern="1200">
                          <a:effectLst/>
                        </a:rPr>
                        <a:t>Crude fat,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1.03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latin typeface="+mn-lt"/>
                          <a:ea typeface="+mn-ea"/>
                          <a:cs typeface="+mn-cs"/>
                        </a:rPr>
                        <a:t>4.05</a:t>
                      </a:r>
                    </a:p>
                  </a:txBody>
                  <a:tcPr marL="9037" marR="9037" marT="9037" marB="0" anchor="ctr"/>
                </a:tc>
                <a:extLst>
                  <a:ext uri="{0D108BD9-81ED-4DB2-BD59-A6C34878D82A}">
                    <a16:rowId xmlns="" xmlns:a16="http://schemas.microsoft.com/office/drawing/2014/main" val="1412516302"/>
                  </a:ext>
                </a:extLst>
              </a:tr>
              <a:tr h="371385">
                <a:tc>
                  <a:txBody>
                    <a:bodyPr/>
                    <a:lstStyle/>
                    <a:p>
                      <a:pPr marL="0" marR="0" fontAlgn="b">
                        <a:lnSpc>
                          <a:spcPct val="107000"/>
                        </a:lnSpc>
                        <a:spcBef>
                          <a:spcPts val="0"/>
                        </a:spcBef>
                        <a:spcAft>
                          <a:spcPts val="0"/>
                        </a:spcAft>
                      </a:pPr>
                      <a:r>
                        <a:rPr lang="en-US" sz="1400" kern="1200" dirty="0">
                          <a:effectLst/>
                        </a:rPr>
                        <a:t>Ash,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latin typeface="+mn-lt"/>
                          <a:ea typeface="+mn-ea"/>
                          <a:cs typeface="+mn-cs"/>
                        </a:rPr>
                        <a:t>6.67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28.73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extLst>
                  <a:ext uri="{0D108BD9-81ED-4DB2-BD59-A6C34878D82A}">
                    <a16:rowId xmlns="" xmlns:a16="http://schemas.microsoft.com/office/drawing/2014/main" val="1619952277"/>
                  </a:ext>
                </a:extLst>
              </a:tr>
              <a:tr h="371385">
                <a:tc>
                  <a:txBody>
                    <a:bodyPr/>
                    <a:lstStyle/>
                    <a:p>
                      <a:pPr marL="0" marR="0" fontAlgn="b">
                        <a:lnSpc>
                          <a:spcPct val="107000"/>
                        </a:lnSpc>
                        <a:spcBef>
                          <a:spcPts val="0"/>
                        </a:spcBef>
                        <a:spcAft>
                          <a:spcPts val="0"/>
                        </a:spcAft>
                      </a:pPr>
                      <a:r>
                        <a:rPr lang="en-US" sz="1400" kern="1200">
                          <a:effectLst/>
                        </a:rPr>
                        <a:t>Calcium,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0.249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4.55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extLst>
                  <a:ext uri="{0D108BD9-81ED-4DB2-BD59-A6C34878D82A}">
                    <a16:rowId xmlns="" xmlns:a16="http://schemas.microsoft.com/office/drawing/2014/main" val="2747561817"/>
                  </a:ext>
                </a:extLst>
              </a:tr>
              <a:tr h="371385">
                <a:tc>
                  <a:txBody>
                    <a:bodyPr/>
                    <a:lstStyle/>
                    <a:p>
                      <a:pPr marL="0" marR="0" fontAlgn="b">
                        <a:lnSpc>
                          <a:spcPct val="107000"/>
                        </a:lnSpc>
                        <a:spcBef>
                          <a:spcPts val="0"/>
                        </a:spcBef>
                        <a:spcAft>
                          <a:spcPts val="0"/>
                        </a:spcAft>
                      </a:pPr>
                      <a:r>
                        <a:rPr lang="en-US" sz="1400" kern="1200">
                          <a:effectLst/>
                        </a:rPr>
                        <a:t>Phosphorus,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0.077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9.09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extLst>
                  <a:ext uri="{0D108BD9-81ED-4DB2-BD59-A6C34878D82A}">
                    <a16:rowId xmlns="" xmlns:a16="http://schemas.microsoft.com/office/drawing/2014/main" val="1894566111"/>
                  </a:ext>
                </a:extLst>
              </a:tr>
              <a:tr h="371385">
                <a:tc>
                  <a:txBody>
                    <a:bodyPr/>
                    <a:lstStyle/>
                    <a:p>
                      <a:pPr marL="0" marR="0" fontAlgn="b">
                        <a:lnSpc>
                          <a:spcPct val="107000"/>
                        </a:lnSpc>
                        <a:spcBef>
                          <a:spcPts val="0"/>
                        </a:spcBef>
                        <a:spcAft>
                          <a:spcPts val="0"/>
                        </a:spcAft>
                      </a:pPr>
                      <a:r>
                        <a:rPr lang="en-US" sz="1400" kern="1200">
                          <a:effectLst/>
                        </a:rPr>
                        <a:t>Lys,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0.10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0.07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extLst>
                  <a:ext uri="{0D108BD9-81ED-4DB2-BD59-A6C34878D82A}">
                    <a16:rowId xmlns="" xmlns:a16="http://schemas.microsoft.com/office/drawing/2014/main" val="3788731528"/>
                  </a:ext>
                </a:extLst>
              </a:tr>
              <a:tr h="371385">
                <a:tc>
                  <a:txBody>
                    <a:bodyPr/>
                    <a:lstStyle/>
                    <a:p>
                      <a:pPr marL="0" marR="0" fontAlgn="b">
                        <a:lnSpc>
                          <a:spcPct val="107000"/>
                        </a:lnSpc>
                        <a:spcBef>
                          <a:spcPts val="0"/>
                        </a:spcBef>
                        <a:spcAft>
                          <a:spcPts val="0"/>
                        </a:spcAft>
                      </a:pPr>
                      <a:r>
                        <a:rPr lang="en-US" sz="1400" kern="1200">
                          <a:effectLst/>
                        </a:rPr>
                        <a:t>Met,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0.04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a:effectLst/>
                        </a:rPr>
                        <a:t>0.03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extLst>
                  <a:ext uri="{0D108BD9-81ED-4DB2-BD59-A6C34878D82A}">
                    <a16:rowId xmlns="" xmlns:a16="http://schemas.microsoft.com/office/drawing/2014/main" val="2837158943"/>
                  </a:ext>
                </a:extLst>
              </a:tr>
              <a:tr h="371385">
                <a:tc>
                  <a:txBody>
                    <a:bodyPr/>
                    <a:lstStyle/>
                    <a:p>
                      <a:pPr marL="0" marR="0" fontAlgn="b">
                        <a:lnSpc>
                          <a:spcPct val="107000"/>
                        </a:lnSpc>
                        <a:spcBef>
                          <a:spcPts val="0"/>
                        </a:spcBef>
                        <a:spcAft>
                          <a:spcPts val="0"/>
                        </a:spcAft>
                      </a:pPr>
                      <a:r>
                        <a:rPr lang="en-US" sz="1400" kern="1200" dirty="0" err="1">
                          <a:effectLst/>
                        </a:rPr>
                        <a:t>Thr</a:t>
                      </a:r>
                      <a:r>
                        <a:rPr lang="en-US" sz="1400" kern="12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0.08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tc>
                  <a:txBody>
                    <a:bodyPr/>
                    <a:lstStyle/>
                    <a:p>
                      <a:pPr marL="0" marR="0" algn="ctr" fontAlgn="b">
                        <a:lnSpc>
                          <a:spcPct val="107000"/>
                        </a:lnSpc>
                        <a:spcBef>
                          <a:spcPts val="0"/>
                        </a:spcBef>
                        <a:spcAft>
                          <a:spcPts val="0"/>
                        </a:spcAft>
                      </a:pPr>
                      <a:r>
                        <a:rPr lang="en-US" sz="1400" kern="1200" dirty="0" smtClean="0">
                          <a:effectLst/>
                        </a:rPr>
                        <a:t>0.05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37" marR="9037" marT="9037" marB="0" anchor="ctr"/>
                </a:tc>
                <a:extLst>
                  <a:ext uri="{0D108BD9-81ED-4DB2-BD59-A6C34878D82A}">
                    <a16:rowId xmlns="" xmlns:a16="http://schemas.microsoft.com/office/drawing/2014/main" val="2504595402"/>
                  </a:ext>
                </a:extLst>
              </a:tr>
            </a:tbl>
          </a:graphicData>
        </a:graphic>
      </p:graphicFrame>
    </p:spTree>
    <p:extLst>
      <p:ext uri="{BB962C8B-B14F-4D97-AF65-F5344CB8AC3E}">
        <p14:creationId xmlns:p14="http://schemas.microsoft.com/office/powerpoint/2010/main" val="1724313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93D717-CC2F-4D11-B1A7-BB9955CF3D8F}"/>
              </a:ext>
            </a:extLst>
          </p:cNvPr>
          <p:cNvSpPr>
            <a:spLocks noGrp="1"/>
          </p:cNvSpPr>
          <p:nvPr>
            <p:ph type="title"/>
          </p:nvPr>
        </p:nvSpPr>
        <p:spPr/>
        <p:txBody>
          <a:bodyPr>
            <a:normAutofit fontScale="90000"/>
          </a:bodyPr>
          <a:lstStyle/>
          <a:p>
            <a:r>
              <a:rPr lang="en-US" dirty="0">
                <a:latin typeface="+mj-lt"/>
              </a:rPr>
              <a:t>Analyzed composition of treated and untreated wheat </a:t>
            </a:r>
            <a:r>
              <a:rPr lang="en-US" dirty="0" smtClean="0">
                <a:latin typeface="+mj-lt"/>
              </a:rPr>
              <a:t>straw (2020)</a:t>
            </a:r>
            <a:endParaRPr lang="en-US" dirty="0">
              <a:latin typeface="+mj-lt"/>
            </a:endParaRPr>
          </a:p>
        </p:txBody>
      </p:sp>
      <p:graphicFrame>
        <p:nvGraphicFramePr>
          <p:cNvPr id="4" name="Content Placeholder 3">
            <a:extLst>
              <a:ext uri="{FF2B5EF4-FFF2-40B4-BE49-F238E27FC236}">
                <a16:creationId xmlns="" xmlns:a16="http://schemas.microsoft.com/office/drawing/2014/main" id="{9BFBC016-DF08-47A1-AE20-E4F7F6080C9F}"/>
              </a:ext>
            </a:extLst>
          </p:cNvPr>
          <p:cNvGraphicFramePr>
            <a:graphicFrameLocks noGrp="1"/>
          </p:cNvGraphicFramePr>
          <p:nvPr>
            <p:ph idx="1"/>
            <p:extLst>
              <p:ext uri="{D42A27DB-BD31-4B8C-83A1-F6EECF244321}">
                <p14:modId xmlns:p14="http://schemas.microsoft.com/office/powerpoint/2010/main" val="295861924"/>
              </p:ext>
            </p:extLst>
          </p:nvPr>
        </p:nvGraphicFramePr>
        <p:xfrm>
          <a:off x="1069448" y="2225965"/>
          <a:ext cx="6858000" cy="2415510"/>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val="3502188007"/>
                    </a:ext>
                  </a:extLst>
                </a:gridCol>
                <a:gridCol w="2286000">
                  <a:extLst>
                    <a:ext uri="{9D8B030D-6E8A-4147-A177-3AD203B41FA5}">
                      <a16:colId xmlns="" xmlns:a16="http://schemas.microsoft.com/office/drawing/2014/main" val="826987131"/>
                    </a:ext>
                  </a:extLst>
                </a:gridCol>
                <a:gridCol w="2286000">
                  <a:extLst>
                    <a:ext uri="{9D8B030D-6E8A-4147-A177-3AD203B41FA5}">
                      <a16:colId xmlns="" xmlns:a16="http://schemas.microsoft.com/office/drawing/2014/main" val="3583497783"/>
                    </a:ext>
                  </a:extLst>
                </a:gridCol>
              </a:tblGrid>
              <a:tr h="402585">
                <a:tc>
                  <a:txBody>
                    <a:bodyPr/>
                    <a:lstStyle/>
                    <a:p>
                      <a:pPr marL="0" marR="0">
                        <a:lnSpc>
                          <a:spcPct val="107000"/>
                        </a:lnSpc>
                        <a:spcBef>
                          <a:spcPts val="0"/>
                        </a:spcBef>
                        <a:spcAft>
                          <a:spcPts val="0"/>
                        </a:spcAft>
                      </a:pPr>
                      <a:r>
                        <a:rPr lang="en-US" sz="13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3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Untreated wheat straw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3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Treated wheat straw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3988108065"/>
                  </a:ext>
                </a:extLst>
              </a:tr>
              <a:tr h="402585">
                <a:tc>
                  <a:txBody>
                    <a:bodyPr/>
                    <a:lstStyle/>
                    <a:p>
                      <a:pPr marL="0" marR="0" fontAlgn="b">
                        <a:lnSpc>
                          <a:spcPct val="107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Crude fiber,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extLst>
                  <a:ext uri="{0D108BD9-81ED-4DB2-BD59-A6C34878D82A}">
                    <a16:rowId xmlns="" xmlns:a16="http://schemas.microsoft.com/office/drawing/2014/main" val="3219420035"/>
                  </a:ext>
                </a:extLst>
              </a:tr>
              <a:tr h="402585">
                <a:tc>
                  <a:txBody>
                    <a:bodyPr/>
                    <a:lstStyle/>
                    <a:p>
                      <a:pPr marL="0" marR="0" fontAlgn="b">
                        <a:lnSpc>
                          <a:spcPct val="107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extLst>
                  <a:ext uri="{0D108BD9-81ED-4DB2-BD59-A6C34878D82A}">
                    <a16:rowId xmlns="" xmlns:a16="http://schemas.microsoft.com/office/drawing/2014/main" val="1900609082"/>
                  </a:ext>
                </a:extLst>
              </a:tr>
              <a:tr h="402585">
                <a:tc>
                  <a:txBody>
                    <a:bodyPr/>
                    <a:lstStyle/>
                    <a:p>
                      <a:pPr marL="0" marR="0" fontAlgn="b">
                        <a:lnSpc>
                          <a:spcPct val="107000"/>
                        </a:lnSpc>
                        <a:spcBef>
                          <a:spcPts val="0"/>
                        </a:spcBef>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extLst>
                  <a:ext uri="{0D108BD9-81ED-4DB2-BD59-A6C34878D82A}">
                    <a16:rowId xmlns="" xmlns:a16="http://schemas.microsoft.com/office/drawing/2014/main" val="1261729632"/>
                  </a:ext>
                </a:extLst>
              </a:tr>
              <a:tr h="402585">
                <a:tc>
                  <a:txBody>
                    <a:bodyPr/>
                    <a:lstStyle/>
                    <a:p>
                      <a:pPr marL="0" marR="0" fontAlgn="b">
                        <a:lnSpc>
                          <a:spcPct val="107000"/>
                        </a:lnSpc>
                        <a:spcBef>
                          <a:spcPts val="0"/>
                        </a:spcBef>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Hemi-cellulose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extLst>
                  <a:ext uri="{0D108BD9-81ED-4DB2-BD59-A6C34878D82A}">
                    <a16:rowId xmlns="" xmlns:a16="http://schemas.microsoft.com/office/drawing/2014/main" val="969476157"/>
                  </a:ext>
                </a:extLst>
              </a:tr>
              <a:tr h="402585">
                <a:tc>
                  <a:txBody>
                    <a:bodyPr/>
                    <a:lstStyle/>
                    <a:p>
                      <a:pPr marL="0" marR="0" fontAlgn="b">
                        <a:lnSpc>
                          <a:spcPct val="107000"/>
                        </a:lnSpc>
                        <a:spcBef>
                          <a:spcPts val="0"/>
                        </a:spcBef>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dietary fiber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R="9525" marT="9525" marB="0" anchor="ctr"/>
                </a:tc>
                <a:extLst>
                  <a:ext uri="{0D108BD9-81ED-4DB2-BD59-A6C34878D82A}">
                    <a16:rowId xmlns="" xmlns:a16="http://schemas.microsoft.com/office/drawing/2014/main" val="2985325440"/>
                  </a:ext>
                </a:extLst>
              </a:tr>
            </a:tbl>
          </a:graphicData>
        </a:graphic>
      </p:graphicFrame>
    </p:spTree>
    <p:extLst>
      <p:ext uri="{BB962C8B-B14F-4D97-AF65-F5344CB8AC3E}">
        <p14:creationId xmlns:p14="http://schemas.microsoft.com/office/powerpoint/2010/main" val="1354569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9B8CD8-601B-4A94-8F6D-B42C71D07D5E}"/>
              </a:ext>
            </a:extLst>
          </p:cNvPr>
          <p:cNvSpPr>
            <a:spLocks noGrp="1"/>
          </p:cNvSpPr>
          <p:nvPr>
            <p:ph type="title"/>
          </p:nvPr>
        </p:nvSpPr>
        <p:spPr/>
        <p:txBody>
          <a:bodyPr>
            <a:normAutofit fontScale="90000"/>
          </a:bodyPr>
          <a:lstStyle/>
          <a:p>
            <a:r>
              <a:rPr lang="en-US" dirty="0"/>
              <a:t>Growth performance of nursery </a:t>
            </a:r>
            <a:r>
              <a:rPr lang="en-US" dirty="0" smtClean="0"/>
              <a:t>pigs</a:t>
            </a:r>
            <a:endParaRPr lang="en-US" dirty="0"/>
          </a:p>
        </p:txBody>
      </p:sp>
      <p:graphicFrame>
        <p:nvGraphicFramePr>
          <p:cNvPr id="3" name="Table 2"/>
          <p:cNvGraphicFramePr>
            <a:graphicFrameLocks noGrp="1" noChangeAspect="1"/>
          </p:cNvGraphicFramePr>
          <p:nvPr>
            <p:extLst>
              <p:ext uri="{D42A27DB-BD31-4B8C-83A1-F6EECF244321}">
                <p14:modId xmlns:p14="http://schemas.microsoft.com/office/powerpoint/2010/main" val="3043009234"/>
              </p:ext>
            </p:extLst>
          </p:nvPr>
        </p:nvGraphicFramePr>
        <p:xfrm>
          <a:off x="1858616" y="1734524"/>
          <a:ext cx="5466522" cy="5087112"/>
        </p:xfrm>
        <a:graphic>
          <a:graphicData uri="http://schemas.openxmlformats.org/drawingml/2006/table">
            <a:tbl>
              <a:tblPr firstRow="1" firstCol="1" bandRow="1">
                <a:tableStyleId>{5202B0CA-FC54-4496-8BCA-5EF66A818D29}</a:tableStyleId>
              </a:tblPr>
              <a:tblGrid>
                <a:gridCol w="1283507"/>
                <a:gridCol w="1158373"/>
                <a:gridCol w="1029665"/>
                <a:gridCol w="1029665"/>
                <a:gridCol w="965312"/>
              </a:tblGrid>
              <a:tr h="207807">
                <a:tc>
                  <a:txBody>
                    <a:bodyPr/>
                    <a:lstStyle/>
                    <a:p>
                      <a:pPr marL="0" marR="0">
                        <a:lnSpc>
                          <a:spcPct val="107000"/>
                        </a:lnSpc>
                        <a:spcBef>
                          <a:spcPts val="0"/>
                        </a:spcBef>
                        <a:spcAft>
                          <a:spcPts val="0"/>
                        </a:spcAft>
                      </a:pPr>
                      <a:r>
                        <a:rPr lang="en-US" sz="1300" dirty="0">
                          <a:effectLst/>
                        </a:rPr>
                        <a:t>Item</a:t>
                      </a:r>
                      <a:endParaRPr lang="en-US" sz="1300" dirty="0">
                        <a:effectLst/>
                        <a:latin typeface="Calibri"/>
                        <a:ea typeface="Calibri"/>
                        <a:cs typeface="Times New Roman"/>
                      </a:endParaRPr>
                    </a:p>
                  </a:txBody>
                  <a:tcPr marL="66083" marR="66083" marT="0" marB="0"/>
                </a:tc>
                <a:tc>
                  <a:txBody>
                    <a:bodyPr/>
                    <a:lstStyle/>
                    <a:p>
                      <a:pPr marL="0" marR="0" algn="ctr">
                        <a:lnSpc>
                          <a:spcPct val="107000"/>
                        </a:lnSpc>
                        <a:spcBef>
                          <a:spcPts val="0"/>
                        </a:spcBef>
                        <a:spcAft>
                          <a:spcPts val="0"/>
                        </a:spcAft>
                      </a:pPr>
                      <a:r>
                        <a:rPr lang="en-US" sz="1300" dirty="0">
                          <a:effectLst/>
                        </a:rPr>
                        <a:t>CON</a:t>
                      </a:r>
                      <a:endParaRPr lang="en-US" sz="1300" dirty="0">
                        <a:effectLst/>
                        <a:latin typeface="Calibri"/>
                        <a:ea typeface="Calibri"/>
                        <a:cs typeface="Times New Roman"/>
                      </a:endParaRPr>
                    </a:p>
                  </a:txBody>
                  <a:tcPr marL="66083" marR="66083" marT="0" marB="0"/>
                </a:tc>
                <a:tc>
                  <a:txBody>
                    <a:bodyPr/>
                    <a:lstStyle/>
                    <a:p>
                      <a:pPr marL="0" marR="0" algn="ctr">
                        <a:lnSpc>
                          <a:spcPct val="107000"/>
                        </a:lnSpc>
                        <a:spcBef>
                          <a:spcPts val="0"/>
                        </a:spcBef>
                        <a:spcAft>
                          <a:spcPts val="0"/>
                        </a:spcAft>
                      </a:pPr>
                      <a:r>
                        <a:rPr lang="en-US" sz="1300">
                          <a:effectLst/>
                        </a:rPr>
                        <a:t>UWS</a:t>
                      </a:r>
                      <a:endParaRPr lang="en-US" sz="1300">
                        <a:effectLst/>
                        <a:latin typeface="Calibri"/>
                        <a:ea typeface="Calibri"/>
                        <a:cs typeface="Times New Roman"/>
                      </a:endParaRPr>
                    </a:p>
                  </a:txBody>
                  <a:tcPr marL="66083" marR="66083" marT="0" marB="0"/>
                </a:tc>
                <a:tc>
                  <a:txBody>
                    <a:bodyPr/>
                    <a:lstStyle/>
                    <a:p>
                      <a:pPr marL="0" marR="0" algn="ctr">
                        <a:lnSpc>
                          <a:spcPct val="107000"/>
                        </a:lnSpc>
                        <a:spcBef>
                          <a:spcPts val="0"/>
                        </a:spcBef>
                        <a:spcAft>
                          <a:spcPts val="0"/>
                        </a:spcAft>
                      </a:pPr>
                      <a:r>
                        <a:rPr lang="en-US" sz="1300">
                          <a:effectLst/>
                        </a:rPr>
                        <a:t>TWS</a:t>
                      </a:r>
                      <a:endParaRPr lang="en-US" sz="1300">
                        <a:effectLst/>
                        <a:latin typeface="Calibri"/>
                        <a:ea typeface="Calibri"/>
                        <a:cs typeface="Times New Roman"/>
                      </a:endParaRPr>
                    </a:p>
                  </a:txBody>
                  <a:tcPr marL="66083" marR="66083" marT="0" marB="0"/>
                </a:tc>
                <a:tc>
                  <a:txBody>
                    <a:bodyPr/>
                    <a:lstStyle/>
                    <a:p>
                      <a:pPr marL="0" marR="0" algn="ctr">
                        <a:lnSpc>
                          <a:spcPct val="107000"/>
                        </a:lnSpc>
                        <a:spcBef>
                          <a:spcPts val="0"/>
                        </a:spcBef>
                        <a:spcAft>
                          <a:spcPts val="0"/>
                        </a:spcAft>
                      </a:pPr>
                      <a:r>
                        <a:rPr lang="en-US" sz="1300">
                          <a:effectLst/>
                        </a:rPr>
                        <a:t>SEM</a:t>
                      </a:r>
                      <a:endParaRPr lang="en-US" sz="1300">
                        <a:effectLst/>
                        <a:latin typeface="Calibri"/>
                        <a:ea typeface="Calibri"/>
                        <a:cs typeface="Times New Roman"/>
                      </a:endParaRPr>
                    </a:p>
                  </a:txBody>
                  <a:tcPr marL="66083" marR="66083" marT="0" marB="0"/>
                </a:tc>
              </a:tr>
              <a:tr h="207807">
                <a:tc>
                  <a:txBody>
                    <a:bodyPr/>
                    <a:lstStyle/>
                    <a:p>
                      <a:pPr marL="0" marR="0">
                        <a:lnSpc>
                          <a:spcPct val="107000"/>
                        </a:lnSpc>
                        <a:spcBef>
                          <a:spcPts val="0"/>
                        </a:spcBef>
                        <a:spcAft>
                          <a:spcPts val="0"/>
                        </a:spcAft>
                      </a:pPr>
                      <a:r>
                        <a:rPr lang="en-US" sz="1300" b="0" dirty="0">
                          <a:effectLst/>
                        </a:rPr>
                        <a:t>BW, kg</a:t>
                      </a:r>
                      <a:endParaRPr lang="en-US" sz="1300" b="0" dirty="0">
                        <a:effectLst/>
                        <a:latin typeface="Calibri"/>
                        <a:ea typeface="Calibri"/>
                        <a:cs typeface="Times New Roman"/>
                      </a:endParaRPr>
                    </a:p>
                  </a:txBody>
                  <a:tcPr marL="66083" marR="66083" marT="0" marB="0"/>
                </a:tc>
                <a:tc>
                  <a:txBody>
                    <a:bodyPr/>
                    <a:lstStyle/>
                    <a:p>
                      <a:pPr marL="0" marR="0">
                        <a:lnSpc>
                          <a:spcPct val="107000"/>
                        </a:lnSpc>
                        <a:spcBef>
                          <a:spcPts val="0"/>
                        </a:spcBef>
                        <a:spcAft>
                          <a:spcPts val="0"/>
                        </a:spcAft>
                      </a:pPr>
                      <a:r>
                        <a:rPr lang="en-US" sz="1300" b="0">
                          <a:effectLst/>
                        </a:rPr>
                        <a:t> </a:t>
                      </a:r>
                      <a:endParaRPr lang="en-US" sz="1300" b="0">
                        <a:effectLst/>
                        <a:latin typeface="Calibri"/>
                        <a:ea typeface="Calibri"/>
                        <a:cs typeface="Times New Roman"/>
                      </a:endParaRPr>
                    </a:p>
                  </a:txBody>
                  <a:tcPr marL="66083" marR="66083" marT="0" marB="0"/>
                </a:tc>
                <a:tc>
                  <a:txBody>
                    <a:bodyPr/>
                    <a:lstStyle/>
                    <a:p>
                      <a:pPr marL="0" marR="0">
                        <a:lnSpc>
                          <a:spcPct val="107000"/>
                        </a:lnSpc>
                        <a:spcBef>
                          <a:spcPts val="0"/>
                        </a:spcBef>
                        <a:spcAft>
                          <a:spcPts val="0"/>
                        </a:spcAft>
                      </a:pPr>
                      <a:r>
                        <a:rPr lang="en-US" sz="1300" b="0">
                          <a:effectLst/>
                        </a:rPr>
                        <a:t> </a:t>
                      </a:r>
                      <a:endParaRPr lang="en-US" sz="1300" b="0">
                        <a:effectLst/>
                        <a:latin typeface="Calibri"/>
                        <a:ea typeface="Calibri"/>
                        <a:cs typeface="Times New Roman"/>
                      </a:endParaRPr>
                    </a:p>
                  </a:txBody>
                  <a:tcPr marL="66083" marR="66083" marT="0" marB="0"/>
                </a:tc>
                <a:tc>
                  <a:txBody>
                    <a:bodyPr/>
                    <a:lstStyle/>
                    <a:p>
                      <a:pPr marL="0" marR="0">
                        <a:lnSpc>
                          <a:spcPct val="107000"/>
                        </a:lnSpc>
                        <a:spcBef>
                          <a:spcPts val="0"/>
                        </a:spcBef>
                        <a:spcAft>
                          <a:spcPts val="0"/>
                        </a:spcAft>
                      </a:pPr>
                      <a:r>
                        <a:rPr lang="en-US" sz="1300" b="0">
                          <a:effectLst/>
                        </a:rPr>
                        <a:t> </a:t>
                      </a:r>
                      <a:endParaRPr lang="en-US" sz="1300" b="0">
                        <a:effectLst/>
                        <a:latin typeface="Calibri"/>
                        <a:ea typeface="Calibri"/>
                        <a:cs typeface="Times New Roman"/>
                      </a:endParaRPr>
                    </a:p>
                  </a:txBody>
                  <a:tcPr marL="66083" marR="66083" marT="0" marB="0"/>
                </a:tc>
                <a:tc>
                  <a:txBody>
                    <a:bodyPr/>
                    <a:lstStyle/>
                    <a:p>
                      <a:pPr marL="0" marR="0">
                        <a:lnSpc>
                          <a:spcPct val="107000"/>
                        </a:lnSpc>
                        <a:spcBef>
                          <a:spcPts val="0"/>
                        </a:spcBef>
                        <a:spcAft>
                          <a:spcPts val="0"/>
                        </a:spcAft>
                      </a:pPr>
                      <a:r>
                        <a:rPr lang="en-US" sz="1300" b="0">
                          <a:effectLst/>
                        </a:rPr>
                        <a:t> </a:t>
                      </a:r>
                      <a:endParaRPr lang="en-US" sz="1300" b="0">
                        <a:effectLst/>
                        <a:latin typeface="Calibri"/>
                        <a:ea typeface="Calibri"/>
                        <a:cs typeface="Times New Roman"/>
                      </a:endParaRPr>
                    </a:p>
                  </a:txBody>
                  <a:tcPr marL="66083" marR="66083" marT="0" marB="0"/>
                </a:tc>
              </a:tr>
              <a:tr h="207807">
                <a:tc>
                  <a:txBody>
                    <a:bodyPr/>
                    <a:lstStyle/>
                    <a:p>
                      <a:pPr marL="0" marR="0" indent="301625">
                        <a:lnSpc>
                          <a:spcPct val="107000"/>
                        </a:lnSpc>
                        <a:spcBef>
                          <a:spcPts val="0"/>
                        </a:spcBef>
                        <a:spcAft>
                          <a:spcPts val="0"/>
                        </a:spcAft>
                      </a:pPr>
                      <a:r>
                        <a:rPr lang="en-US" sz="1300" b="0" dirty="0">
                          <a:effectLst/>
                        </a:rPr>
                        <a:t>Initial</a:t>
                      </a:r>
                      <a:endParaRPr lang="en-US" sz="1300" b="0" dirty="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288925" algn="dec"/>
                        </a:tabLst>
                      </a:pPr>
                      <a:r>
                        <a:rPr lang="en-US" sz="1300" b="0" dirty="0">
                          <a:effectLst/>
                        </a:rPr>
                        <a:t>8.30</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8.30</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8.31</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0.205</a:t>
                      </a:r>
                      <a:endParaRPr lang="en-US" sz="1300" b="0" dirty="0">
                        <a:effectLst/>
                        <a:latin typeface="Calibri"/>
                        <a:ea typeface="Calibri"/>
                        <a:cs typeface="Times New Roman"/>
                      </a:endParaRPr>
                    </a:p>
                  </a:txBody>
                  <a:tcPr marL="411480" marR="64008" marT="0" marB="0"/>
                </a:tc>
              </a:tr>
              <a:tr h="207807">
                <a:tc>
                  <a:txBody>
                    <a:bodyPr/>
                    <a:lstStyle/>
                    <a:p>
                      <a:pPr marL="0" marR="0" indent="301625">
                        <a:lnSpc>
                          <a:spcPct val="107000"/>
                        </a:lnSpc>
                        <a:spcBef>
                          <a:spcPts val="0"/>
                        </a:spcBef>
                        <a:spcAft>
                          <a:spcPts val="0"/>
                        </a:spcAft>
                      </a:pPr>
                      <a:r>
                        <a:rPr lang="en-US" sz="1300" b="0">
                          <a:effectLst/>
                        </a:rPr>
                        <a:t>Final</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19.83</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19.26</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19.81</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0.205</a:t>
                      </a:r>
                      <a:endParaRPr lang="en-US" sz="1300" b="0" dirty="0">
                        <a:effectLst/>
                        <a:latin typeface="Calibri"/>
                        <a:ea typeface="Calibri"/>
                        <a:cs typeface="Times New Roman"/>
                      </a:endParaRPr>
                    </a:p>
                  </a:txBody>
                  <a:tcPr marL="411480" marR="64008" marT="0" marB="0"/>
                </a:tc>
              </a:tr>
              <a:tr h="207807">
                <a:tc>
                  <a:txBody>
                    <a:bodyPr/>
                    <a:lstStyle/>
                    <a:p>
                      <a:pPr marL="0" marR="0">
                        <a:lnSpc>
                          <a:spcPct val="107000"/>
                        </a:lnSpc>
                        <a:spcBef>
                          <a:spcPts val="0"/>
                        </a:spcBef>
                        <a:spcAft>
                          <a:spcPts val="0"/>
                        </a:spcAft>
                      </a:pPr>
                      <a:r>
                        <a:rPr lang="en-US" sz="1300" b="0">
                          <a:effectLst/>
                        </a:rPr>
                        <a:t>ADG, kg</a:t>
                      </a:r>
                      <a:endParaRPr lang="en-US" sz="1300" b="0">
                        <a:effectLst/>
                        <a:latin typeface="Calibri"/>
                        <a:ea typeface="Calibri"/>
                        <a:cs typeface="Times New Roman"/>
                      </a:endParaRPr>
                    </a:p>
                  </a:txBody>
                  <a:tcPr marL="66083" marR="66083" marT="0" marB="0"/>
                </a:tc>
                <a:tc>
                  <a:txBody>
                    <a:bodyPr/>
                    <a:lstStyle/>
                    <a:p>
                      <a:pPr algn="l"/>
                      <a:endParaRPr lang="en-US" sz="1300" b="0" dirty="0">
                        <a:effectLst/>
                        <a:latin typeface="Calibri"/>
                        <a:cs typeface="Times New Roman"/>
                      </a:endParaRPr>
                    </a:p>
                  </a:txBody>
                  <a:tcPr marL="411480" marR="64008" marT="0" marB="0"/>
                </a:tc>
                <a:tc>
                  <a:txBody>
                    <a:bodyPr/>
                    <a:lstStyle/>
                    <a:p>
                      <a:pPr algn="l"/>
                      <a:endParaRPr lang="en-US" sz="1300" b="0">
                        <a:effectLst/>
                        <a:latin typeface="Calibri"/>
                        <a:cs typeface="Times New Roman"/>
                      </a:endParaRPr>
                    </a:p>
                  </a:txBody>
                  <a:tcPr marL="411480" marR="64008" marT="0" marB="0"/>
                </a:tc>
                <a:tc>
                  <a:txBody>
                    <a:bodyPr/>
                    <a:lstStyle/>
                    <a:p>
                      <a:pPr algn="l"/>
                      <a:endParaRPr lang="en-US" sz="1300" b="0" dirty="0">
                        <a:effectLst/>
                        <a:latin typeface="Calibri"/>
                        <a:cs typeface="Times New Roman"/>
                      </a:endParaRPr>
                    </a:p>
                  </a:txBody>
                  <a:tcPr marL="411480" marR="64008" marT="0" marB="0"/>
                </a:tc>
                <a:tc>
                  <a:txBody>
                    <a:bodyPr/>
                    <a:lstStyle/>
                    <a:p>
                      <a:pPr algn="l"/>
                      <a:endParaRPr lang="en-US" sz="1300" b="0" dirty="0">
                        <a:effectLst/>
                        <a:latin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 1</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0.17</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0.17</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0.18</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0.010</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Wk2</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0.34</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0.32</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0.32</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0.010</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Wk3</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0.50</a:t>
                      </a:r>
                      <a:r>
                        <a:rPr lang="en-US" sz="1300" b="0" baseline="30000" dirty="0">
                          <a:effectLst/>
                        </a:rPr>
                        <a:t>a</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0.45</a:t>
                      </a:r>
                      <a:r>
                        <a:rPr lang="en-US" sz="1300" b="0" baseline="30000" dirty="0">
                          <a:effectLst/>
                        </a:rPr>
                        <a:t>b</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0.51</a:t>
                      </a:r>
                      <a:r>
                        <a:rPr lang="en-US" sz="1300" b="0" baseline="30000">
                          <a:effectLst/>
                        </a:rPr>
                        <a:t>a</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0.016</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Wk4</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0.64</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0.63</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0.63</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0.023</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Overall</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0.41</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0.39</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0.41</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0.010</a:t>
                      </a:r>
                      <a:endParaRPr lang="en-US" sz="1300" b="0" dirty="0">
                        <a:effectLst/>
                        <a:latin typeface="Calibri"/>
                        <a:ea typeface="Calibri"/>
                        <a:cs typeface="Times New Roman"/>
                      </a:endParaRPr>
                    </a:p>
                  </a:txBody>
                  <a:tcPr marL="411480" marR="64008" marT="0" marB="0"/>
                </a:tc>
              </a:tr>
              <a:tr h="207807">
                <a:tc>
                  <a:txBody>
                    <a:bodyPr/>
                    <a:lstStyle/>
                    <a:p>
                      <a:pPr marL="0" marR="0">
                        <a:lnSpc>
                          <a:spcPct val="107000"/>
                        </a:lnSpc>
                        <a:spcBef>
                          <a:spcPts val="0"/>
                        </a:spcBef>
                        <a:spcAft>
                          <a:spcPts val="0"/>
                        </a:spcAft>
                      </a:pPr>
                      <a:r>
                        <a:rPr lang="en-US" sz="1300" b="0">
                          <a:effectLst/>
                        </a:rPr>
                        <a:t>ADFI, kg</a:t>
                      </a:r>
                      <a:endParaRPr lang="en-US" sz="1300" b="0">
                        <a:effectLst/>
                        <a:latin typeface="Calibri"/>
                        <a:ea typeface="Calibri"/>
                        <a:cs typeface="Times New Roman"/>
                      </a:endParaRPr>
                    </a:p>
                  </a:txBody>
                  <a:tcPr marL="66083" marR="66083" marT="0" marB="0"/>
                </a:tc>
                <a:tc>
                  <a:txBody>
                    <a:bodyPr/>
                    <a:lstStyle/>
                    <a:p>
                      <a:pPr algn="l"/>
                      <a:endParaRPr lang="en-US" sz="1300" b="0" dirty="0">
                        <a:effectLst/>
                        <a:latin typeface="Calibri"/>
                        <a:cs typeface="Times New Roman"/>
                      </a:endParaRPr>
                    </a:p>
                  </a:txBody>
                  <a:tcPr marL="411480" marR="64008" marT="0" marB="0"/>
                </a:tc>
                <a:tc>
                  <a:txBody>
                    <a:bodyPr/>
                    <a:lstStyle/>
                    <a:p>
                      <a:pPr algn="l"/>
                      <a:endParaRPr lang="en-US" sz="1300" b="0" dirty="0">
                        <a:effectLst/>
                        <a:latin typeface="Calibri"/>
                        <a:cs typeface="Times New Roman"/>
                      </a:endParaRPr>
                    </a:p>
                  </a:txBody>
                  <a:tcPr marL="411480" marR="64008" marT="0" marB="0"/>
                </a:tc>
                <a:tc>
                  <a:txBody>
                    <a:bodyPr/>
                    <a:lstStyle/>
                    <a:p>
                      <a:pPr algn="l"/>
                      <a:endParaRPr lang="en-US" sz="1300" b="0">
                        <a:effectLst/>
                        <a:latin typeface="Calibri"/>
                        <a:cs typeface="Times New Roman"/>
                      </a:endParaRPr>
                    </a:p>
                  </a:txBody>
                  <a:tcPr marL="411480" marR="64008" marT="0" marB="0"/>
                </a:tc>
                <a:tc>
                  <a:txBody>
                    <a:bodyPr/>
                    <a:lstStyle/>
                    <a:p>
                      <a:pPr algn="l"/>
                      <a:endParaRPr lang="en-US" sz="1300" b="0" dirty="0">
                        <a:effectLst/>
                        <a:latin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 1</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0.27</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0.26</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0.26</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0.012</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Wk2</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0.45</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0.44</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0.44</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0.015</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Wk3</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0.74</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0.69</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0.70</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0.021</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Wk4</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0.98</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0.96</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0.96</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0.024</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Overall</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0.61</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0.59</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0.59</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0.015</a:t>
                      </a:r>
                      <a:endParaRPr lang="en-US" sz="1300" b="0" dirty="0">
                        <a:effectLst/>
                        <a:latin typeface="Calibri"/>
                        <a:ea typeface="Calibri"/>
                        <a:cs typeface="Times New Roman"/>
                      </a:endParaRPr>
                    </a:p>
                  </a:txBody>
                  <a:tcPr marL="411480" marR="64008" marT="0" marB="0"/>
                </a:tc>
              </a:tr>
              <a:tr h="207807">
                <a:tc>
                  <a:txBody>
                    <a:bodyPr/>
                    <a:lstStyle/>
                    <a:p>
                      <a:pPr marL="0" marR="0">
                        <a:lnSpc>
                          <a:spcPct val="107000"/>
                        </a:lnSpc>
                        <a:spcBef>
                          <a:spcPts val="0"/>
                        </a:spcBef>
                        <a:spcAft>
                          <a:spcPts val="0"/>
                        </a:spcAft>
                      </a:pPr>
                      <a:r>
                        <a:rPr lang="en-US" sz="1300" b="0">
                          <a:effectLst/>
                        </a:rPr>
                        <a:t>G:F</a:t>
                      </a:r>
                      <a:endParaRPr lang="en-US" sz="1300" b="0">
                        <a:effectLst/>
                        <a:latin typeface="Calibri"/>
                        <a:ea typeface="Calibri"/>
                        <a:cs typeface="Times New Roman"/>
                      </a:endParaRPr>
                    </a:p>
                  </a:txBody>
                  <a:tcPr marL="66083" marR="66083" marT="0" marB="0"/>
                </a:tc>
                <a:tc>
                  <a:txBody>
                    <a:bodyPr/>
                    <a:lstStyle/>
                    <a:p>
                      <a:pPr algn="l"/>
                      <a:endParaRPr lang="en-US" sz="1300" b="0" dirty="0">
                        <a:effectLst/>
                        <a:latin typeface="Calibri"/>
                        <a:cs typeface="Times New Roman"/>
                      </a:endParaRPr>
                    </a:p>
                  </a:txBody>
                  <a:tcPr marL="411480" marR="64008" marT="0" marB="0"/>
                </a:tc>
                <a:tc>
                  <a:txBody>
                    <a:bodyPr/>
                    <a:lstStyle/>
                    <a:p>
                      <a:pPr algn="l"/>
                      <a:endParaRPr lang="en-US" sz="1300" b="0">
                        <a:effectLst/>
                        <a:latin typeface="Calibri"/>
                        <a:cs typeface="Times New Roman"/>
                      </a:endParaRPr>
                    </a:p>
                  </a:txBody>
                  <a:tcPr marL="411480" marR="64008" marT="0" marB="0"/>
                </a:tc>
                <a:tc>
                  <a:txBody>
                    <a:bodyPr/>
                    <a:lstStyle/>
                    <a:p>
                      <a:pPr algn="l"/>
                      <a:endParaRPr lang="en-US" sz="1300" b="0">
                        <a:effectLst/>
                        <a:latin typeface="Calibri"/>
                        <a:cs typeface="Times New Roman"/>
                      </a:endParaRPr>
                    </a:p>
                  </a:txBody>
                  <a:tcPr marL="411480" marR="64008" marT="0" marB="0"/>
                </a:tc>
                <a:tc>
                  <a:txBody>
                    <a:bodyPr/>
                    <a:lstStyle/>
                    <a:p>
                      <a:pPr algn="l"/>
                      <a:endParaRPr lang="en-US" sz="1300" b="0" dirty="0">
                        <a:effectLst/>
                        <a:latin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 1</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0.62</a:t>
                      </a:r>
                      <a:r>
                        <a:rPr lang="en-US" sz="1300" b="0" baseline="30000" dirty="0">
                          <a:effectLst/>
                        </a:rPr>
                        <a:t>a</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0.63</a:t>
                      </a:r>
                      <a:r>
                        <a:rPr lang="en-US" sz="1300" b="0" baseline="30000">
                          <a:effectLst/>
                        </a:rPr>
                        <a:t>a</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0.71</a:t>
                      </a:r>
                      <a:r>
                        <a:rPr lang="en-US" sz="1300" b="0" baseline="30000" dirty="0">
                          <a:effectLst/>
                        </a:rPr>
                        <a:t>b</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0.020</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Wk2</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0.76</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0.72</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0.73</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0.014</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Wk3</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0.69</a:t>
                      </a:r>
                      <a:r>
                        <a:rPr lang="en-US" sz="1300" b="0" baseline="30000" dirty="0">
                          <a:effectLst/>
                        </a:rPr>
                        <a:t>a</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0.66</a:t>
                      </a:r>
                      <a:r>
                        <a:rPr lang="en-US" sz="1300" b="0" baseline="30000">
                          <a:effectLst/>
                        </a:rPr>
                        <a:t>a</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0.72</a:t>
                      </a:r>
                      <a:r>
                        <a:rPr lang="en-US" sz="1300" b="0" baseline="30000" dirty="0">
                          <a:effectLst/>
                        </a:rPr>
                        <a:t>b</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0.011</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Wk4</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0.65</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0.66</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0.65</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0.014</a:t>
                      </a:r>
                      <a:endParaRPr lang="en-US" sz="1300" b="0" dirty="0">
                        <a:effectLst/>
                        <a:latin typeface="Calibri"/>
                        <a:ea typeface="Calibri"/>
                        <a:cs typeface="Times New Roman"/>
                      </a:endParaRPr>
                    </a:p>
                  </a:txBody>
                  <a:tcPr marL="411480" marR="64008" marT="0" marB="0"/>
                </a:tc>
              </a:tr>
              <a:tr h="207807">
                <a:tc>
                  <a:txBody>
                    <a:bodyPr/>
                    <a:lstStyle/>
                    <a:p>
                      <a:pPr marL="0" marR="0" indent="304800">
                        <a:lnSpc>
                          <a:spcPct val="107000"/>
                        </a:lnSpc>
                        <a:spcBef>
                          <a:spcPts val="0"/>
                        </a:spcBef>
                        <a:spcAft>
                          <a:spcPts val="0"/>
                        </a:spcAft>
                      </a:pPr>
                      <a:r>
                        <a:rPr lang="en-US" sz="1300" b="0">
                          <a:effectLst/>
                        </a:rPr>
                        <a:t>Overall</a:t>
                      </a:r>
                      <a:endParaRPr lang="en-US" sz="1300" b="0">
                        <a:effectLst/>
                        <a:latin typeface="Calibri"/>
                        <a:ea typeface="Calibri"/>
                        <a:cs typeface="Times New Roman"/>
                      </a:endParaRPr>
                    </a:p>
                  </a:txBody>
                  <a:tcPr marL="66083" marR="66083" marT="0" marB="0"/>
                </a:tc>
                <a:tc>
                  <a:txBody>
                    <a:bodyPr/>
                    <a:lstStyle/>
                    <a:p>
                      <a:pPr marL="0" marR="0" algn="l">
                        <a:lnSpc>
                          <a:spcPct val="107000"/>
                        </a:lnSpc>
                        <a:spcBef>
                          <a:spcPts val="0"/>
                        </a:spcBef>
                        <a:spcAft>
                          <a:spcPts val="0"/>
                        </a:spcAft>
                        <a:tabLst>
                          <a:tab pos="304800" algn="dec"/>
                        </a:tabLst>
                      </a:pPr>
                      <a:r>
                        <a:rPr lang="en-US" sz="1300" b="0" dirty="0">
                          <a:effectLst/>
                        </a:rPr>
                        <a:t>0.68</a:t>
                      </a:r>
                      <a:r>
                        <a:rPr lang="en-US" sz="1300" b="0" baseline="30000" dirty="0">
                          <a:effectLst/>
                        </a:rPr>
                        <a:t>abx</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a:effectLst/>
                        </a:rPr>
                        <a:t>0.67</a:t>
                      </a:r>
                      <a:r>
                        <a:rPr lang="en-US" sz="1300" b="0" baseline="30000">
                          <a:effectLst/>
                        </a:rPr>
                        <a:t>b</a:t>
                      </a:r>
                      <a:endParaRPr lang="en-US" sz="1300" b="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0.70</a:t>
                      </a:r>
                      <a:r>
                        <a:rPr lang="en-US" sz="1300" b="0" baseline="30000" dirty="0">
                          <a:effectLst/>
                        </a:rPr>
                        <a:t>ay</a:t>
                      </a:r>
                      <a:endParaRPr lang="en-US" sz="1300" b="0" dirty="0">
                        <a:effectLst/>
                        <a:latin typeface="Calibri"/>
                        <a:ea typeface="Calibri"/>
                        <a:cs typeface="Times New Roman"/>
                      </a:endParaRPr>
                    </a:p>
                  </a:txBody>
                  <a:tcPr marL="411480" marR="64008" marT="0" marB="0"/>
                </a:tc>
                <a:tc>
                  <a:txBody>
                    <a:bodyPr/>
                    <a:lstStyle/>
                    <a:p>
                      <a:pPr marL="0" marR="0" algn="l">
                        <a:lnSpc>
                          <a:spcPct val="107000"/>
                        </a:lnSpc>
                        <a:spcBef>
                          <a:spcPts val="0"/>
                        </a:spcBef>
                        <a:spcAft>
                          <a:spcPts val="0"/>
                        </a:spcAft>
                        <a:tabLst>
                          <a:tab pos="304800" algn="dec"/>
                        </a:tabLst>
                      </a:pPr>
                      <a:r>
                        <a:rPr lang="en-US" sz="1300" b="0" dirty="0">
                          <a:effectLst/>
                        </a:rPr>
                        <a:t>0.008</a:t>
                      </a:r>
                      <a:endParaRPr lang="en-US" sz="1300" b="0" dirty="0">
                        <a:effectLst/>
                        <a:latin typeface="Calibri"/>
                        <a:ea typeface="Calibri"/>
                        <a:cs typeface="Times New Roman"/>
                      </a:endParaRPr>
                    </a:p>
                  </a:txBody>
                  <a:tcPr marL="411480" marR="64008" marT="0" marB="0"/>
                </a:tc>
              </a:tr>
              <a:tr h="415613">
                <a:tc gridSpan="5">
                  <a:txBody>
                    <a:bodyPr/>
                    <a:lstStyle/>
                    <a:p>
                      <a:pPr marL="0" marR="0">
                        <a:lnSpc>
                          <a:spcPct val="107000"/>
                        </a:lnSpc>
                        <a:spcBef>
                          <a:spcPts val="0"/>
                        </a:spcBef>
                        <a:spcAft>
                          <a:spcPts val="0"/>
                        </a:spcAft>
                      </a:pPr>
                      <a:r>
                        <a:rPr lang="en-US" sz="1300" b="0" baseline="30000" dirty="0" err="1">
                          <a:effectLst/>
                        </a:rPr>
                        <a:t>ab</a:t>
                      </a:r>
                      <a:r>
                        <a:rPr lang="en-US" sz="1300" b="0" dirty="0" err="1">
                          <a:effectLst/>
                        </a:rPr>
                        <a:t>Values</a:t>
                      </a:r>
                      <a:r>
                        <a:rPr lang="en-US" sz="1300" b="0" dirty="0">
                          <a:effectLst/>
                        </a:rPr>
                        <a:t> in a common row lacking a common superscript differ (P &lt; 0.05) </a:t>
                      </a:r>
                    </a:p>
                    <a:p>
                      <a:pPr marL="0" marR="0">
                        <a:lnSpc>
                          <a:spcPct val="107000"/>
                        </a:lnSpc>
                        <a:spcBef>
                          <a:spcPts val="0"/>
                        </a:spcBef>
                        <a:spcAft>
                          <a:spcPts val="0"/>
                        </a:spcAft>
                      </a:pPr>
                      <a:r>
                        <a:rPr lang="en-US" sz="1300" b="0" baseline="30000" dirty="0" err="1">
                          <a:effectLst/>
                        </a:rPr>
                        <a:t>xy</a:t>
                      </a:r>
                      <a:r>
                        <a:rPr lang="en-US" sz="1300" b="0" dirty="0" err="1">
                          <a:effectLst/>
                        </a:rPr>
                        <a:t>Values</a:t>
                      </a:r>
                      <a:r>
                        <a:rPr lang="en-US" sz="1300" b="0" dirty="0">
                          <a:effectLst/>
                        </a:rPr>
                        <a:t> in a common row lacking a common superscript differ (P &lt; 0.10)       </a:t>
                      </a:r>
                      <a:endParaRPr lang="en-US" sz="1300" b="0" dirty="0">
                        <a:effectLst/>
                        <a:latin typeface="Calibri"/>
                        <a:ea typeface="Calibri"/>
                        <a:cs typeface="Times New Roman"/>
                      </a:endParaRPr>
                    </a:p>
                  </a:txBody>
                  <a:tcPr marL="66083" marR="6608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292515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F78FD3-DD84-48F9-9CCE-A0F34EBE53E5}"/>
              </a:ext>
            </a:extLst>
          </p:cNvPr>
          <p:cNvSpPr>
            <a:spLocks noGrp="1"/>
          </p:cNvSpPr>
          <p:nvPr>
            <p:ph type="title"/>
          </p:nvPr>
        </p:nvSpPr>
        <p:spPr/>
        <p:txBody>
          <a:bodyPr>
            <a:normAutofit fontScale="90000"/>
          </a:bodyPr>
          <a:lstStyle/>
          <a:p>
            <a:r>
              <a:rPr lang="en-US" dirty="0">
                <a:latin typeface="+mj-lt"/>
              </a:rPr>
              <a:t>Health and performance effects of weaning</a:t>
            </a:r>
          </a:p>
        </p:txBody>
      </p:sp>
      <p:sp>
        <p:nvSpPr>
          <p:cNvPr id="3" name="Content Placeholder 2">
            <a:extLst>
              <a:ext uri="{FF2B5EF4-FFF2-40B4-BE49-F238E27FC236}">
                <a16:creationId xmlns="" xmlns:a16="http://schemas.microsoft.com/office/drawing/2014/main" id="{B4AF3BB6-F222-448C-9354-D5FF6F486D87}"/>
              </a:ext>
            </a:extLst>
          </p:cNvPr>
          <p:cNvSpPr>
            <a:spLocks noGrp="1"/>
          </p:cNvSpPr>
          <p:nvPr>
            <p:ph idx="1"/>
          </p:nvPr>
        </p:nvSpPr>
        <p:spPr>
          <a:xfrm>
            <a:off x="457200" y="1945370"/>
            <a:ext cx="8229600" cy="4066495"/>
          </a:xfrm>
        </p:spPr>
        <p:txBody>
          <a:bodyPr/>
          <a:lstStyle/>
          <a:p>
            <a:r>
              <a:rPr lang="en-US" dirty="0">
                <a:latin typeface="+mn-lt"/>
              </a:rPr>
              <a:t>Impaired gut barrier, </a:t>
            </a:r>
          </a:p>
          <a:p>
            <a:pPr marL="0" indent="0">
              <a:buNone/>
            </a:pPr>
            <a:r>
              <a:rPr lang="en-US" dirty="0">
                <a:latin typeface="+mn-lt"/>
              </a:rPr>
              <a:t>    disease, reduced feed intake,</a:t>
            </a:r>
          </a:p>
          <a:p>
            <a:pPr marL="0" indent="0">
              <a:buNone/>
            </a:pPr>
            <a:r>
              <a:rPr lang="en-US" dirty="0">
                <a:latin typeface="+mn-lt"/>
              </a:rPr>
              <a:t>    stunted growth</a:t>
            </a:r>
          </a:p>
          <a:p>
            <a:endParaRPr lang="en-US" dirty="0">
              <a:latin typeface="+mn-lt"/>
            </a:endParaRPr>
          </a:p>
          <a:p>
            <a:r>
              <a:rPr lang="en-US" dirty="0">
                <a:latin typeface="+mn-lt"/>
              </a:rPr>
              <a:t>No more feed-grade</a:t>
            </a:r>
          </a:p>
          <a:p>
            <a:pPr marL="0" indent="0">
              <a:buNone/>
            </a:pPr>
            <a:r>
              <a:rPr lang="en-US" dirty="0">
                <a:latin typeface="+mn-lt"/>
              </a:rPr>
              <a:t>    antibiotics for the purpose </a:t>
            </a:r>
          </a:p>
          <a:p>
            <a:pPr marL="0" indent="0">
              <a:buNone/>
            </a:pPr>
            <a:r>
              <a:rPr lang="en-US" dirty="0">
                <a:latin typeface="+mn-lt"/>
              </a:rPr>
              <a:t>    of ‘growth promotion’</a:t>
            </a: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pPr marL="0" indent="0" algn="r">
              <a:buNone/>
            </a:pPr>
            <a:endParaRPr lang="en-US" dirty="0"/>
          </a:p>
        </p:txBody>
      </p:sp>
      <p:sp>
        <p:nvSpPr>
          <p:cNvPr id="4" name="TextBox 3">
            <a:extLst>
              <a:ext uri="{FF2B5EF4-FFF2-40B4-BE49-F238E27FC236}">
                <a16:creationId xmlns="" xmlns:a16="http://schemas.microsoft.com/office/drawing/2014/main" id="{6EFC0812-60D7-44D1-9E00-C567882113A6}"/>
              </a:ext>
            </a:extLst>
          </p:cNvPr>
          <p:cNvSpPr txBox="1"/>
          <p:nvPr/>
        </p:nvSpPr>
        <p:spPr>
          <a:xfrm>
            <a:off x="7212725" y="5514906"/>
            <a:ext cx="1545063" cy="261610"/>
          </a:xfrm>
          <a:prstGeom prst="rect">
            <a:avLst/>
          </a:prstGeom>
          <a:noFill/>
        </p:spPr>
        <p:txBody>
          <a:bodyPr wrap="square" rtlCol="0">
            <a:spAutoFit/>
          </a:bodyPr>
          <a:lstStyle/>
          <a:p>
            <a:r>
              <a:rPr lang="en-US" sz="1100" dirty="0"/>
              <a:t>National Hog Farmer</a:t>
            </a:r>
          </a:p>
        </p:txBody>
      </p:sp>
      <p:pic>
        <p:nvPicPr>
          <p:cNvPr id="10" name="Picture 9" descr="A screenshot of a cell phone&#10;&#10;Description automatically generated">
            <a:extLst>
              <a:ext uri="{FF2B5EF4-FFF2-40B4-BE49-F238E27FC236}">
                <a16:creationId xmlns="" xmlns:a16="http://schemas.microsoft.com/office/drawing/2014/main" id="{CAB9DB3C-1832-4C6D-B5DD-9D802357F50A}"/>
              </a:ext>
            </a:extLst>
          </p:cNvPr>
          <p:cNvPicPr>
            <a:picLocks noChangeAspect="1"/>
          </p:cNvPicPr>
          <p:nvPr/>
        </p:nvPicPr>
        <p:blipFill rotWithShape="1">
          <a:blip r:embed="rId3">
            <a:extLst>
              <a:ext uri="{28A0092B-C50C-407E-A947-70E740481C1C}">
                <a14:useLocalDpi xmlns:a14="http://schemas.microsoft.com/office/drawing/2010/main" val="0"/>
              </a:ext>
            </a:extLst>
          </a:blip>
          <a:srcRect l="15091" t="18458" r="26348" b="9481"/>
          <a:stretch/>
        </p:blipFill>
        <p:spPr>
          <a:xfrm>
            <a:off x="3924300" y="2146374"/>
            <a:ext cx="4904476" cy="3394793"/>
          </a:xfrm>
          <a:prstGeom prst="rect">
            <a:avLst/>
          </a:prstGeom>
        </p:spPr>
      </p:pic>
    </p:spTree>
    <p:extLst>
      <p:ext uri="{BB962C8B-B14F-4D97-AF65-F5344CB8AC3E}">
        <p14:creationId xmlns:p14="http://schemas.microsoft.com/office/powerpoint/2010/main" val="3373247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Circulatory, </a:t>
            </a:r>
            <a:r>
              <a:rPr lang="en-US" dirty="0" err="1" smtClean="0"/>
              <a:t>ileal</a:t>
            </a:r>
            <a:r>
              <a:rPr lang="en-US" dirty="0" smtClean="0"/>
              <a:t> </a:t>
            </a:r>
            <a:r>
              <a:rPr lang="en-US" dirty="0"/>
              <a:t>and colonic </a:t>
            </a:r>
            <a:r>
              <a:rPr lang="en-US" dirty="0" smtClean="0"/>
              <a:t>mucosal health markers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3087582"/>
              </p:ext>
            </p:extLst>
          </p:nvPr>
        </p:nvGraphicFramePr>
        <p:xfrm>
          <a:off x="1247685" y="2049171"/>
          <a:ext cx="5973006" cy="3909237"/>
        </p:xfrm>
        <a:graphic>
          <a:graphicData uri="http://schemas.openxmlformats.org/drawingml/2006/table">
            <a:tbl>
              <a:tblPr firstRow="1" firstCol="1" bandRow="1">
                <a:tableStyleId>{5C22544A-7EE6-4342-B048-85BDC9FD1C3A}</a:tableStyleId>
              </a:tblPr>
              <a:tblGrid>
                <a:gridCol w="1252685"/>
                <a:gridCol w="786720"/>
                <a:gridCol w="786720"/>
                <a:gridCol w="786721"/>
                <a:gridCol w="786720"/>
                <a:gridCol w="786720"/>
                <a:gridCol w="786720"/>
              </a:tblGrid>
              <a:tr h="132766">
                <a:tc>
                  <a:txBody>
                    <a:bodyPr/>
                    <a:lstStyle/>
                    <a:p>
                      <a:pPr>
                        <a:lnSpc>
                          <a:spcPct val="115000"/>
                        </a:lnSpc>
                      </a:pPr>
                      <a:endParaRPr lang="en-US" sz="1200" dirty="0">
                        <a:effectLst/>
                        <a:latin typeface="Calibri"/>
                        <a:cs typeface="Times New Roman"/>
                      </a:endParaRPr>
                    </a:p>
                  </a:txBody>
                  <a:tcPr marL="42713" marR="42713" marT="21357" marB="21357"/>
                </a:tc>
                <a:tc gridSpan="3">
                  <a:txBody>
                    <a:bodyPr/>
                    <a:lstStyle/>
                    <a:p>
                      <a:pPr marL="0" marR="0" algn="ctr">
                        <a:lnSpc>
                          <a:spcPts val="1155"/>
                        </a:lnSpc>
                        <a:spcBef>
                          <a:spcPts val="0"/>
                        </a:spcBef>
                        <a:spcAft>
                          <a:spcPts val="0"/>
                        </a:spcAft>
                      </a:pPr>
                      <a:r>
                        <a:rPr lang="en-US" sz="1400" dirty="0">
                          <a:effectLst/>
                        </a:rPr>
                        <a:t>2018</a:t>
                      </a:r>
                      <a:endParaRPr lang="en-US" sz="1400" dirty="0">
                        <a:effectLst/>
                        <a:latin typeface="Calibri"/>
                        <a:ea typeface="Calibri"/>
                        <a:cs typeface="Times New Roman"/>
                      </a:endParaRPr>
                    </a:p>
                  </a:txBody>
                  <a:tcPr marL="0" marR="0" marT="0" marB="0" anchor="ctr"/>
                </a:tc>
                <a:tc hMerge="1">
                  <a:txBody>
                    <a:bodyPr/>
                    <a:lstStyle/>
                    <a:p>
                      <a:pPr marL="0" marR="0" algn="ctr">
                        <a:lnSpc>
                          <a:spcPts val="1155"/>
                        </a:lnSpc>
                        <a:spcBef>
                          <a:spcPts val="0"/>
                        </a:spcBef>
                        <a:spcAft>
                          <a:spcPts val="0"/>
                        </a:spcAft>
                      </a:pPr>
                      <a:endParaRPr lang="en-US" sz="1200" dirty="0">
                        <a:effectLst/>
                        <a:latin typeface="Calibri"/>
                        <a:ea typeface="Calibri"/>
                        <a:cs typeface="Times New Roman"/>
                      </a:endParaRPr>
                    </a:p>
                  </a:txBody>
                  <a:tcPr marL="0" marR="0" marT="0" marB="0"/>
                </a:tc>
                <a:tc hMerge="1">
                  <a:txBody>
                    <a:bodyPr/>
                    <a:lstStyle/>
                    <a:p>
                      <a:pPr marL="0" marR="0" algn="ctr">
                        <a:lnSpc>
                          <a:spcPts val="1155"/>
                        </a:lnSpc>
                        <a:spcBef>
                          <a:spcPts val="0"/>
                        </a:spcBef>
                        <a:spcAft>
                          <a:spcPts val="0"/>
                        </a:spcAft>
                      </a:pPr>
                      <a:endParaRPr lang="en-US" sz="1200" dirty="0">
                        <a:effectLst/>
                        <a:latin typeface="Calibri"/>
                        <a:ea typeface="Calibri"/>
                        <a:cs typeface="Times New Roman"/>
                      </a:endParaRPr>
                    </a:p>
                  </a:txBody>
                  <a:tcPr marL="0" marR="0" marT="0" marB="0"/>
                </a:tc>
                <a:tc gridSpan="3">
                  <a:txBody>
                    <a:bodyPr/>
                    <a:lstStyle/>
                    <a:p>
                      <a:pPr marL="0" marR="0" algn="ctr">
                        <a:lnSpc>
                          <a:spcPts val="1155"/>
                        </a:lnSpc>
                        <a:spcBef>
                          <a:spcPts val="0"/>
                        </a:spcBef>
                        <a:spcAft>
                          <a:spcPts val="0"/>
                        </a:spcAft>
                      </a:pPr>
                      <a:r>
                        <a:rPr lang="en-US" sz="1400" dirty="0">
                          <a:effectLst/>
                        </a:rPr>
                        <a:t>2020</a:t>
                      </a:r>
                      <a:endParaRPr lang="en-US" sz="1400" dirty="0">
                        <a:effectLst/>
                        <a:latin typeface="Calibri"/>
                        <a:ea typeface="Calibri"/>
                        <a:cs typeface="Times New Roman"/>
                      </a:endParaRPr>
                    </a:p>
                  </a:txBody>
                  <a:tcPr marL="0" marR="0" marT="0" marB="0" anchor="ctr"/>
                </a:tc>
                <a:tc hMerge="1">
                  <a:txBody>
                    <a:bodyPr/>
                    <a:lstStyle/>
                    <a:p>
                      <a:pPr marL="0" marR="0" algn="ctr">
                        <a:lnSpc>
                          <a:spcPts val="1155"/>
                        </a:lnSpc>
                        <a:spcBef>
                          <a:spcPts val="0"/>
                        </a:spcBef>
                        <a:spcAft>
                          <a:spcPts val="0"/>
                        </a:spcAft>
                      </a:pPr>
                      <a:endParaRPr lang="en-US" sz="1200" dirty="0">
                        <a:effectLst/>
                        <a:latin typeface="Calibri"/>
                        <a:ea typeface="Calibri"/>
                        <a:cs typeface="Times New Roman"/>
                      </a:endParaRPr>
                    </a:p>
                  </a:txBody>
                  <a:tcPr marL="0" marR="0" marT="0" marB="0"/>
                </a:tc>
                <a:tc hMerge="1">
                  <a:txBody>
                    <a:bodyPr/>
                    <a:lstStyle/>
                    <a:p>
                      <a:pPr marL="0" marR="0" algn="ctr">
                        <a:lnSpc>
                          <a:spcPts val="1155"/>
                        </a:lnSpc>
                        <a:spcBef>
                          <a:spcPts val="0"/>
                        </a:spcBef>
                        <a:spcAft>
                          <a:spcPts val="0"/>
                        </a:spcAft>
                      </a:pPr>
                      <a:endParaRPr lang="en-US" sz="1200" dirty="0">
                        <a:effectLst/>
                        <a:latin typeface="Calibri"/>
                        <a:ea typeface="Calibri"/>
                        <a:cs typeface="Times New Roman"/>
                      </a:endParaRPr>
                    </a:p>
                  </a:txBody>
                  <a:tcPr marL="0" marR="0" marT="0" marB="0"/>
                </a:tc>
              </a:tr>
              <a:tr h="675513">
                <a:tc>
                  <a:txBody>
                    <a:bodyPr/>
                    <a:lstStyle/>
                    <a:p>
                      <a:pPr marL="0" marR="0" algn="ctr">
                        <a:lnSpc>
                          <a:spcPct val="115000"/>
                        </a:lnSpc>
                        <a:spcBef>
                          <a:spcPts val="0"/>
                        </a:spcBef>
                        <a:spcAft>
                          <a:spcPts val="0"/>
                        </a:spcAft>
                      </a:pPr>
                      <a:r>
                        <a:rPr lang="en-US" sz="1200">
                          <a:effectLst/>
                        </a:rPr>
                        <a:t>Item</a:t>
                      </a:r>
                      <a:endParaRPr lang="en-US" sz="1200">
                        <a:effectLst/>
                        <a:latin typeface="Calibri"/>
                        <a:ea typeface="Calibri"/>
                        <a:cs typeface="Times New Roman"/>
                      </a:endParaRPr>
                    </a:p>
                  </a:txBody>
                  <a:tcPr marL="42713" marR="42713" marT="21357" marB="21357" anchor="b"/>
                </a:tc>
                <a:tc>
                  <a:txBody>
                    <a:bodyPr/>
                    <a:lstStyle/>
                    <a:p>
                      <a:pPr marL="0" marR="0" algn="ctr">
                        <a:lnSpc>
                          <a:spcPct val="115000"/>
                        </a:lnSpc>
                        <a:spcBef>
                          <a:spcPts val="0"/>
                        </a:spcBef>
                        <a:spcAft>
                          <a:spcPts val="0"/>
                        </a:spcAft>
                      </a:pPr>
                      <a:r>
                        <a:rPr lang="en-US" sz="1200" dirty="0">
                          <a:effectLst/>
                        </a:rPr>
                        <a:t>Control</a:t>
                      </a:r>
                      <a:endParaRPr lang="en-US" sz="1200" dirty="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200" dirty="0">
                          <a:effectLst/>
                        </a:rPr>
                        <a:t>Treated wheat straw 5%</a:t>
                      </a:r>
                      <a:endParaRPr lang="en-US" sz="1200" dirty="0">
                        <a:effectLst/>
                        <a:latin typeface="Calibri"/>
                        <a:ea typeface="Calibri"/>
                        <a:cs typeface="Times New Roman"/>
                      </a:endParaRPr>
                    </a:p>
                  </a:txBody>
                  <a:tcPr marL="42713" marR="42713" marT="21357" marB="21357" anchor="b"/>
                </a:tc>
                <a:tc>
                  <a:txBody>
                    <a:bodyPr/>
                    <a:lstStyle/>
                    <a:p>
                      <a:pPr marL="0" marR="0" algn="ctr">
                        <a:lnSpc>
                          <a:spcPct val="115000"/>
                        </a:lnSpc>
                        <a:spcBef>
                          <a:spcPts val="0"/>
                        </a:spcBef>
                        <a:spcAft>
                          <a:spcPts val="0"/>
                        </a:spcAft>
                      </a:pPr>
                      <a:r>
                        <a:rPr lang="en-US" sz="1200" dirty="0">
                          <a:effectLst/>
                        </a:rPr>
                        <a:t>Treated wheat straw 10%</a:t>
                      </a:r>
                      <a:endParaRPr lang="en-US" sz="1200" dirty="0">
                        <a:effectLst/>
                        <a:latin typeface="Calibri"/>
                        <a:ea typeface="Calibri"/>
                        <a:cs typeface="Times New Roman"/>
                      </a:endParaRPr>
                    </a:p>
                  </a:txBody>
                  <a:tcPr marL="42713" marR="42713" marT="21357" marB="21357" anchor="b"/>
                </a:tc>
                <a:tc>
                  <a:txBody>
                    <a:bodyPr/>
                    <a:lstStyle/>
                    <a:p>
                      <a:pPr marL="0" marR="0" algn="ctr">
                        <a:lnSpc>
                          <a:spcPct val="115000"/>
                        </a:lnSpc>
                        <a:spcBef>
                          <a:spcPts val="0"/>
                        </a:spcBef>
                        <a:spcAft>
                          <a:spcPts val="0"/>
                        </a:spcAft>
                      </a:pPr>
                      <a:r>
                        <a:rPr lang="en-US" sz="1200" dirty="0">
                          <a:effectLst/>
                        </a:rPr>
                        <a:t>Control</a:t>
                      </a:r>
                      <a:endParaRPr lang="en-US" sz="1200" dirty="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200" dirty="0">
                          <a:effectLst/>
                        </a:rPr>
                        <a:t>Untreated wheat straw</a:t>
                      </a:r>
                      <a:endParaRPr lang="en-US" sz="1200" dirty="0">
                        <a:effectLst/>
                        <a:latin typeface="Calibri"/>
                        <a:ea typeface="Calibri"/>
                        <a:cs typeface="Times New Roman"/>
                      </a:endParaRPr>
                    </a:p>
                  </a:txBody>
                  <a:tcPr marL="42713" marR="42713" marT="21357" marB="21357" anchor="b"/>
                </a:tc>
                <a:tc>
                  <a:txBody>
                    <a:bodyPr/>
                    <a:lstStyle/>
                    <a:p>
                      <a:pPr marL="0" marR="0" algn="ctr">
                        <a:lnSpc>
                          <a:spcPct val="115000"/>
                        </a:lnSpc>
                        <a:spcBef>
                          <a:spcPts val="0"/>
                        </a:spcBef>
                        <a:spcAft>
                          <a:spcPts val="0"/>
                        </a:spcAft>
                      </a:pPr>
                      <a:r>
                        <a:rPr lang="en-US" sz="1200">
                          <a:effectLst/>
                        </a:rPr>
                        <a:t>Treated wheat straw</a:t>
                      </a:r>
                      <a:endParaRPr lang="en-US" sz="1200">
                        <a:effectLst/>
                        <a:latin typeface="Calibri"/>
                        <a:ea typeface="Calibri"/>
                        <a:cs typeface="Times New Roman"/>
                      </a:endParaRPr>
                    </a:p>
                  </a:txBody>
                  <a:tcPr marL="42713" marR="42713" marT="21357" marB="21357" anchor="b"/>
                </a:tc>
              </a:tr>
              <a:tr h="356616">
                <a:tc>
                  <a:txBody>
                    <a:bodyPr/>
                    <a:lstStyle/>
                    <a:p>
                      <a:pPr marL="0" marR="0" algn="ctr">
                        <a:lnSpc>
                          <a:spcPct val="115000"/>
                        </a:lnSpc>
                        <a:spcBef>
                          <a:spcPts val="0"/>
                        </a:spcBef>
                        <a:spcAft>
                          <a:spcPts val="1000"/>
                        </a:spcAft>
                      </a:pPr>
                      <a:r>
                        <a:rPr lang="en-US" sz="1200" dirty="0">
                          <a:effectLst/>
                        </a:rPr>
                        <a:t>Plasma Ig-A</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0.468</a:t>
                      </a:r>
                      <a:r>
                        <a:rPr lang="en-US" sz="1200" baseline="30000" dirty="0">
                          <a:effectLst/>
                        </a:rPr>
                        <a:t>ab</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0.525</a:t>
                      </a:r>
                      <a:r>
                        <a:rPr lang="en-US" sz="1200" baseline="30000" dirty="0">
                          <a:effectLst/>
                        </a:rPr>
                        <a:t>a</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0.351</a:t>
                      </a:r>
                      <a:r>
                        <a:rPr lang="en-US" sz="1200" baseline="30000" dirty="0">
                          <a:effectLst/>
                        </a:rPr>
                        <a:t>b</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0.482</a:t>
                      </a:r>
                      <a:r>
                        <a:rPr lang="en-US" sz="1200" baseline="30000" dirty="0">
                          <a:effectLst/>
                        </a:rPr>
                        <a:t>a</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0.478</a:t>
                      </a:r>
                      <a:r>
                        <a:rPr lang="en-US" sz="1200" baseline="30000" dirty="0">
                          <a:effectLst/>
                        </a:rPr>
                        <a:t>a</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0.728</a:t>
                      </a:r>
                      <a:r>
                        <a:rPr lang="en-US" sz="1200" baseline="30000" dirty="0">
                          <a:effectLst/>
                        </a:rPr>
                        <a:t>b</a:t>
                      </a:r>
                      <a:endParaRPr lang="en-US" sz="1200" dirty="0">
                        <a:effectLst/>
                        <a:latin typeface="Calibri"/>
                        <a:ea typeface="Calibri"/>
                        <a:cs typeface="Times New Roman"/>
                      </a:endParaRPr>
                    </a:p>
                  </a:txBody>
                  <a:tcPr marL="42713" marR="4449" marT="4449" marB="0" anchor="ctr"/>
                </a:tc>
              </a:tr>
              <a:tr h="94503">
                <a:tc gridSpan="7">
                  <a:txBody>
                    <a:bodyPr/>
                    <a:lstStyle/>
                    <a:p>
                      <a:pPr marL="0" marR="0">
                        <a:lnSpc>
                          <a:spcPct val="115000"/>
                        </a:lnSpc>
                        <a:spcBef>
                          <a:spcPts val="0"/>
                        </a:spcBef>
                        <a:spcAft>
                          <a:spcPts val="1000"/>
                        </a:spcAft>
                        <a:tabLst>
                          <a:tab pos="355600" algn="dec"/>
                        </a:tabLst>
                      </a:pPr>
                      <a:r>
                        <a:rPr lang="en-US" sz="1200" dirty="0">
                          <a:effectLst/>
                        </a:rPr>
                        <a:t>Ileum</a:t>
                      </a:r>
                      <a:endParaRPr lang="en-US" sz="1200" dirty="0">
                        <a:effectLst/>
                        <a:latin typeface="Calibri"/>
                        <a:ea typeface="Calibri"/>
                        <a:cs typeface="Times New Roman"/>
                      </a:endParaRPr>
                    </a:p>
                  </a:txBody>
                  <a:tcPr marL="42713" marR="4449" marT="4449"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marL="114300" marR="0" algn="ctr">
                        <a:lnSpc>
                          <a:spcPct val="115000"/>
                        </a:lnSpc>
                        <a:spcBef>
                          <a:spcPts val="0"/>
                        </a:spcBef>
                        <a:spcAft>
                          <a:spcPts val="1000"/>
                        </a:spcAft>
                      </a:pPr>
                      <a:r>
                        <a:rPr lang="en-US" sz="1200" dirty="0" smtClean="0">
                          <a:effectLst/>
                        </a:rPr>
                        <a:t>TNF-</a:t>
                      </a:r>
                      <a:r>
                        <a:rPr lang="el-GR" sz="1200" dirty="0" smtClean="0">
                          <a:effectLst/>
                          <a:latin typeface="Courier New"/>
                          <a:cs typeface="Courier New"/>
                        </a:rPr>
                        <a:t>α</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 </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 </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 </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1.0</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0.69</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0.80</a:t>
                      </a:r>
                      <a:endParaRPr lang="en-US" sz="1200" dirty="0">
                        <a:effectLst/>
                        <a:latin typeface="Calibri"/>
                        <a:ea typeface="Calibri"/>
                        <a:cs typeface="Times New Roman"/>
                      </a:endParaRPr>
                    </a:p>
                  </a:txBody>
                  <a:tcPr marL="42713" marR="4449" marT="4449" marB="0" anchor="ctr"/>
                </a:tc>
              </a:tr>
              <a:tr h="274320">
                <a:tc>
                  <a:txBody>
                    <a:bodyPr/>
                    <a:lstStyle/>
                    <a:p>
                      <a:pPr marL="114300" marR="0" algn="ctr">
                        <a:lnSpc>
                          <a:spcPct val="115000"/>
                        </a:lnSpc>
                        <a:spcBef>
                          <a:spcPts val="0"/>
                        </a:spcBef>
                        <a:spcAft>
                          <a:spcPts val="1000"/>
                        </a:spcAft>
                      </a:pPr>
                      <a:r>
                        <a:rPr lang="en-US" sz="1200" dirty="0">
                          <a:effectLst/>
                        </a:rPr>
                        <a:t>IL-6</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 </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 </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a:effectLst/>
                        </a:rPr>
                        <a:t> </a:t>
                      </a:r>
                      <a:endParaRPr lang="en-US" sz="120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1.0</a:t>
                      </a:r>
                      <a:r>
                        <a:rPr lang="en-US" sz="1200" baseline="30000" dirty="0">
                          <a:effectLst/>
                        </a:rPr>
                        <a:t>a</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0.12</a:t>
                      </a:r>
                      <a:r>
                        <a:rPr lang="en-US" sz="1200" baseline="30000" dirty="0">
                          <a:effectLst/>
                        </a:rPr>
                        <a:t>b</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0.27</a:t>
                      </a:r>
                      <a:r>
                        <a:rPr lang="en-US" sz="1200" baseline="30000" dirty="0">
                          <a:effectLst/>
                        </a:rPr>
                        <a:t>b</a:t>
                      </a:r>
                      <a:endParaRPr lang="en-US" sz="1200" dirty="0">
                        <a:effectLst/>
                        <a:latin typeface="Calibri"/>
                        <a:ea typeface="Calibri"/>
                        <a:cs typeface="Times New Roman"/>
                      </a:endParaRPr>
                    </a:p>
                  </a:txBody>
                  <a:tcPr marL="42713" marR="4449" marT="4449" marB="0" anchor="ctr"/>
                </a:tc>
              </a:tr>
              <a:tr h="274320">
                <a:tc>
                  <a:txBody>
                    <a:bodyPr/>
                    <a:lstStyle/>
                    <a:p>
                      <a:pPr marL="114300" marR="0" algn="ctr">
                        <a:lnSpc>
                          <a:spcPct val="115000"/>
                        </a:lnSpc>
                        <a:spcBef>
                          <a:spcPts val="0"/>
                        </a:spcBef>
                        <a:spcAft>
                          <a:spcPts val="1000"/>
                        </a:spcAft>
                      </a:pPr>
                      <a:r>
                        <a:rPr lang="en-US" sz="1200">
                          <a:effectLst/>
                        </a:rPr>
                        <a:t>IL-12</a:t>
                      </a:r>
                      <a:endParaRPr lang="en-US" sz="120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a:effectLst/>
                        </a:rPr>
                        <a:t> </a:t>
                      </a:r>
                      <a:endParaRPr lang="en-US" sz="12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 </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 </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1.0</a:t>
                      </a:r>
                      <a:r>
                        <a:rPr lang="en-US" sz="1200" baseline="30000" dirty="0">
                          <a:effectLst/>
                        </a:rPr>
                        <a:t>a</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0.64</a:t>
                      </a:r>
                      <a:r>
                        <a:rPr lang="en-US" sz="1200" baseline="30000" dirty="0">
                          <a:effectLst/>
                        </a:rPr>
                        <a:t>b</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0.78</a:t>
                      </a:r>
                      <a:r>
                        <a:rPr lang="en-US" sz="1200" baseline="30000" dirty="0">
                          <a:effectLst/>
                        </a:rPr>
                        <a:t>b</a:t>
                      </a:r>
                      <a:endParaRPr lang="en-US" sz="1200" dirty="0">
                        <a:effectLst/>
                        <a:latin typeface="Calibri"/>
                        <a:ea typeface="Calibri"/>
                        <a:cs typeface="Times New Roman"/>
                      </a:endParaRPr>
                    </a:p>
                  </a:txBody>
                  <a:tcPr marL="42713" marR="4449" marT="4449" marB="0" anchor="ctr"/>
                </a:tc>
              </a:tr>
              <a:tr h="274320">
                <a:tc>
                  <a:txBody>
                    <a:bodyPr/>
                    <a:lstStyle/>
                    <a:p>
                      <a:pPr marL="114300" marR="0" algn="ctr">
                        <a:lnSpc>
                          <a:spcPct val="115000"/>
                        </a:lnSpc>
                        <a:spcBef>
                          <a:spcPts val="0"/>
                        </a:spcBef>
                        <a:spcAft>
                          <a:spcPts val="1000"/>
                        </a:spcAft>
                      </a:pPr>
                      <a:r>
                        <a:rPr lang="en-US" sz="1200">
                          <a:effectLst/>
                        </a:rPr>
                        <a:t>IL-10</a:t>
                      </a:r>
                      <a:endParaRPr lang="en-US" sz="120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a:effectLst/>
                        </a:rPr>
                        <a:t> </a:t>
                      </a:r>
                      <a:endParaRPr lang="en-US" sz="12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 </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 </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1.0</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0.81</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0.96</a:t>
                      </a:r>
                      <a:endParaRPr lang="en-US" sz="1200" dirty="0">
                        <a:effectLst/>
                        <a:latin typeface="Calibri"/>
                        <a:ea typeface="Calibri"/>
                        <a:cs typeface="Times New Roman"/>
                      </a:endParaRPr>
                    </a:p>
                  </a:txBody>
                  <a:tcPr marL="42713" marR="4449" marT="4449" marB="0" anchor="ctr"/>
                </a:tc>
              </a:tr>
              <a:tr h="94503">
                <a:tc gridSpan="7">
                  <a:txBody>
                    <a:bodyPr/>
                    <a:lstStyle/>
                    <a:p>
                      <a:pPr marL="0" marR="0">
                        <a:lnSpc>
                          <a:spcPct val="115000"/>
                        </a:lnSpc>
                        <a:spcBef>
                          <a:spcPts val="0"/>
                        </a:spcBef>
                        <a:spcAft>
                          <a:spcPts val="1000"/>
                        </a:spcAft>
                        <a:tabLst>
                          <a:tab pos="355600" algn="dec"/>
                        </a:tabLst>
                      </a:pPr>
                      <a:r>
                        <a:rPr lang="en-US" sz="1200" dirty="0">
                          <a:effectLst/>
                        </a:rPr>
                        <a:t>Colon</a:t>
                      </a:r>
                      <a:endParaRPr lang="en-US" sz="1200" dirty="0">
                        <a:effectLst/>
                        <a:latin typeface="Calibri"/>
                        <a:ea typeface="Calibri"/>
                        <a:cs typeface="Times New Roman"/>
                      </a:endParaRPr>
                    </a:p>
                  </a:txBody>
                  <a:tcPr marL="42713" marR="4449" marT="444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marL="114300" marR="0" algn="ctr">
                        <a:lnSpc>
                          <a:spcPct val="115000"/>
                        </a:lnSpc>
                        <a:spcBef>
                          <a:spcPts val="0"/>
                        </a:spcBef>
                        <a:spcAft>
                          <a:spcPts val="1000"/>
                        </a:spcAft>
                      </a:pPr>
                      <a:r>
                        <a:rPr lang="en-US" sz="1200" dirty="0" smtClean="0">
                          <a:effectLst/>
                        </a:rPr>
                        <a:t>TNF-</a:t>
                      </a:r>
                      <a:r>
                        <a:rPr lang="el-GR" sz="1200" dirty="0" smtClean="0">
                          <a:effectLst/>
                          <a:latin typeface="Courier New"/>
                          <a:cs typeface="Courier New"/>
                        </a:rPr>
                        <a:t>α</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1.0</a:t>
                      </a:r>
                      <a:r>
                        <a:rPr lang="en-US" sz="1200" baseline="30000" dirty="0">
                          <a:effectLst/>
                        </a:rPr>
                        <a:t>a</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0.84</a:t>
                      </a:r>
                      <a:r>
                        <a:rPr lang="en-US" sz="1200" baseline="30000" dirty="0">
                          <a:effectLst/>
                        </a:rPr>
                        <a:t>ab</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0.20</a:t>
                      </a:r>
                      <a:r>
                        <a:rPr lang="en-US" sz="1200" baseline="30000" dirty="0">
                          <a:effectLst/>
                        </a:rPr>
                        <a:t>b</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1.0</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1.12</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1.24</a:t>
                      </a:r>
                      <a:endParaRPr lang="en-US" sz="1200" dirty="0">
                        <a:effectLst/>
                        <a:latin typeface="Calibri"/>
                        <a:ea typeface="Calibri"/>
                        <a:cs typeface="Times New Roman"/>
                      </a:endParaRPr>
                    </a:p>
                  </a:txBody>
                  <a:tcPr marL="42713" marR="4449" marT="4449" marB="0" anchor="ctr"/>
                </a:tc>
              </a:tr>
              <a:tr h="274320">
                <a:tc>
                  <a:txBody>
                    <a:bodyPr/>
                    <a:lstStyle/>
                    <a:p>
                      <a:pPr marL="114300" marR="0" algn="ctr">
                        <a:lnSpc>
                          <a:spcPct val="115000"/>
                        </a:lnSpc>
                        <a:spcBef>
                          <a:spcPts val="0"/>
                        </a:spcBef>
                        <a:spcAft>
                          <a:spcPts val="1000"/>
                        </a:spcAft>
                      </a:pPr>
                      <a:r>
                        <a:rPr lang="en-US" sz="1200">
                          <a:effectLst/>
                        </a:rPr>
                        <a:t>IL-6</a:t>
                      </a:r>
                      <a:endParaRPr lang="en-US" sz="120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a:effectLst/>
                        </a:rPr>
                        <a:t>1.0</a:t>
                      </a:r>
                      <a:endParaRPr lang="en-US" sz="12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0.67</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0.49</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1.0</a:t>
                      </a:r>
                      <a:r>
                        <a:rPr lang="en-US" sz="1200" baseline="30000" dirty="0">
                          <a:effectLst/>
                        </a:rPr>
                        <a:t>a</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0.41</a:t>
                      </a:r>
                      <a:r>
                        <a:rPr lang="en-US" sz="1200" baseline="30000" dirty="0">
                          <a:effectLst/>
                        </a:rPr>
                        <a:t>b</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0.65</a:t>
                      </a:r>
                      <a:r>
                        <a:rPr lang="en-US" sz="1200" baseline="30000" dirty="0">
                          <a:effectLst/>
                        </a:rPr>
                        <a:t>e</a:t>
                      </a:r>
                      <a:endParaRPr lang="en-US" sz="1200" dirty="0">
                        <a:effectLst/>
                        <a:latin typeface="Calibri"/>
                        <a:ea typeface="Calibri"/>
                        <a:cs typeface="Times New Roman"/>
                      </a:endParaRPr>
                    </a:p>
                  </a:txBody>
                  <a:tcPr marL="42713" marR="4449" marT="4449" marB="0" anchor="ctr"/>
                </a:tc>
              </a:tr>
              <a:tr h="274320">
                <a:tc>
                  <a:txBody>
                    <a:bodyPr/>
                    <a:lstStyle/>
                    <a:p>
                      <a:pPr marL="114300" marR="0" algn="ctr">
                        <a:lnSpc>
                          <a:spcPct val="115000"/>
                        </a:lnSpc>
                        <a:spcBef>
                          <a:spcPts val="0"/>
                        </a:spcBef>
                        <a:spcAft>
                          <a:spcPts val="1000"/>
                        </a:spcAft>
                      </a:pPr>
                      <a:r>
                        <a:rPr lang="en-US" sz="1200">
                          <a:effectLst/>
                        </a:rPr>
                        <a:t>IL-12</a:t>
                      </a:r>
                      <a:endParaRPr lang="en-US" sz="120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a:effectLst/>
                        </a:rPr>
                        <a:t>1.0</a:t>
                      </a:r>
                      <a:r>
                        <a:rPr lang="en-US" sz="1200" baseline="30000">
                          <a:effectLst/>
                        </a:rPr>
                        <a:t>a</a:t>
                      </a:r>
                      <a:endParaRPr lang="en-US" sz="12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a:effectLst/>
                        </a:rPr>
                        <a:t>0.37</a:t>
                      </a:r>
                      <a:r>
                        <a:rPr lang="en-US" sz="1200" baseline="30000">
                          <a:effectLst/>
                        </a:rPr>
                        <a:t>ab</a:t>
                      </a:r>
                      <a:endParaRPr lang="en-US" sz="120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a:effectLst/>
                        </a:rPr>
                        <a:t>0.22</a:t>
                      </a:r>
                      <a:r>
                        <a:rPr lang="en-US" sz="1200" baseline="30000">
                          <a:effectLst/>
                        </a:rPr>
                        <a:t>b</a:t>
                      </a:r>
                      <a:endParaRPr lang="en-US" sz="120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1.0</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1.19</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1.10</a:t>
                      </a:r>
                      <a:endParaRPr lang="en-US" sz="1200" dirty="0">
                        <a:effectLst/>
                        <a:latin typeface="Calibri"/>
                        <a:ea typeface="Calibri"/>
                        <a:cs typeface="Times New Roman"/>
                      </a:endParaRPr>
                    </a:p>
                  </a:txBody>
                  <a:tcPr marL="42713" marR="4449" marT="4449" marB="0" anchor="ctr"/>
                </a:tc>
              </a:tr>
              <a:tr h="274320">
                <a:tc>
                  <a:txBody>
                    <a:bodyPr/>
                    <a:lstStyle/>
                    <a:p>
                      <a:pPr marL="114300" marR="0" algn="ctr">
                        <a:lnSpc>
                          <a:spcPct val="115000"/>
                        </a:lnSpc>
                        <a:spcBef>
                          <a:spcPts val="0"/>
                        </a:spcBef>
                        <a:spcAft>
                          <a:spcPts val="1000"/>
                        </a:spcAft>
                      </a:pPr>
                      <a:r>
                        <a:rPr lang="en-US" sz="1200">
                          <a:effectLst/>
                        </a:rPr>
                        <a:t>IL-10</a:t>
                      </a:r>
                      <a:endParaRPr lang="en-US" sz="120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a:effectLst/>
                        </a:rPr>
                        <a:t>1.0</a:t>
                      </a:r>
                      <a:endParaRPr lang="en-US" sz="12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a:effectLst/>
                        </a:rPr>
                        <a:t>1.10</a:t>
                      </a:r>
                      <a:endParaRPr lang="en-US" sz="120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a:effectLst/>
                        </a:rPr>
                        <a:t>1.50</a:t>
                      </a:r>
                      <a:endParaRPr lang="en-US" sz="120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1.0</a:t>
                      </a:r>
                      <a:endParaRPr lang="en-US" sz="12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tabLst>
                          <a:tab pos="355600" algn="dec"/>
                        </a:tabLst>
                      </a:pPr>
                      <a:r>
                        <a:rPr lang="en-US" sz="1200" dirty="0">
                          <a:effectLst/>
                        </a:rPr>
                        <a:t>1.02</a:t>
                      </a:r>
                      <a:endParaRPr lang="en-US" sz="1200" dirty="0">
                        <a:effectLst/>
                        <a:latin typeface="Calibri"/>
                        <a:ea typeface="Calibri"/>
                        <a:cs typeface="Times New Roman"/>
                      </a:endParaRPr>
                    </a:p>
                  </a:txBody>
                  <a:tcPr marL="42713" marR="4449" marT="4449" marB="0" anchor="ctr"/>
                </a:tc>
                <a:tc>
                  <a:txBody>
                    <a:bodyPr/>
                    <a:lstStyle/>
                    <a:p>
                      <a:pPr marL="0" marR="0" algn="ctr">
                        <a:lnSpc>
                          <a:spcPct val="115000"/>
                        </a:lnSpc>
                        <a:spcBef>
                          <a:spcPts val="0"/>
                        </a:spcBef>
                        <a:spcAft>
                          <a:spcPts val="1000"/>
                        </a:spcAft>
                        <a:tabLst>
                          <a:tab pos="355600" algn="dec"/>
                        </a:tabLst>
                      </a:pPr>
                      <a:r>
                        <a:rPr lang="en-US" sz="1200" dirty="0">
                          <a:effectLst/>
                        </a:rPr>
                        <a:t>0.81</a:t>
                      </a:r>
                      <a:r>
                        <a:rPr lang="en-US" sz="1200" baseline="30000" dirty="0">
                          <a:effectLst/>
                        </a:rPr>
                        <a:t>f</a:t>
                      </a:r>
                      <a:endParaRPr lang="en-US" sz="1200" dirty="0">
                        <a:effectLst/>
                        <a:latin typeface="Calibri"/>
                        <a:ea typeface="Calibri"/>
                        <a:cs typeface="Times New Roman"/>
                      </a:endParaRPr>
                    </a:p>
                  </a:txBody>
                  <a:tcPr marL="42713" marR="4449" marT="4449" marB="0" anchor="ctr"/>
                </a:tc>
              </a:tr>
            </a:tbl>
          </a:graphicData>
        </a:graphic>
      </p:graphicFrame>
    </p:spTree>
    <p:extLst>
      <p:ext uri="{BB962C8B-B14F-4D97-AF65-F5344CB8AC3E}">
        <p14:creationId xmlns:p14="http://schemas.microsoft.com/office/powerpoint/2010/main" val="244162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DCA9B5-FE2A-4B11-B5A9-2D51882932EA}"/>
              </a:ext>
            </a:extLst>
          </p:cNvPr>
          <p:cNvSpPr>
            <a:spLocks noGrp="1"/>
          </p:cNvSpPr>
          <p:nvPr>
            <p:ph type="title"/>
          </p:nvPr>
        </p:nvSpPr>
        <p:spPr/>
        <p:txBody>
          <a:bodyPr>
            <a:normAutofit fontScale="90000"/>
          </a:bodyPr>
          <a:lstStyle/>
          <a:p>
            <a:r>
              <a:rPr lang="en-US" dirty="0"/>
              <a:t>Impact or significance of proposed </a:t>
            </a:r>
            <a:r>
              <a:rPr lang="en-US" dirty="0" smtClean="0"/>
              <a:t>research</a:t>
            </a:r>
            <a:endParaRPr lang="en-US" dirty="0"/>
          </a:p>
        </p:txBody>
      </p:sp>
      <p:sp>
        <p:nvSpPr>
          <p:cNvPr id="3" name="Content Placeholder 2">
            <a:extLst>
              <a:ext uri="{FF2B5EF4-FFF2-40B4-BE49-F238E27FC236}">
                <a16:creationId xmlns="" xmlns:a16="http://schemas.microsoft.com/office/drawing/2014/main" id="{0163E0AE-DB65-4A01-869E-AFA7374F646A}"/>
              </a:ext>
            </a:extLst>
          </p:cNvPr>
          <p:cNvSpPr>
            <a:spLocks noGrp="1"/>
          </p:cNvSpPr>
          <p:nvPr>
            <p:ph idx="1"/>
          </p:nvPr>
        </p:nvSpPr>
        <p:spPr/>
        <p:txBody>
          <a:bodyPr/>
          <a:lstStyle/>
          <a:p>
            <a:r>
              <a:rPr lang="en-US" dirty="0" smtClean="0"/>
              <a:t>This </a:t>
            </a:r>
            <a:r>
              <a:rPr lang="en-US" dirty="0"/>
              <a:t>research </a:t>
            </a:r>
            <a:r>
              <a:rPr lang="en-US" dirty="0" smtClean="0"/>
              <a:t>is additional proof </a:t>
            </a:r>
            <a:r>
              <a:rPr lang="en-US" dirty="0"/>
              <a:t>that wheat straw benefits pig health</a:t>
            </a:r>
          </a:p>
          <a:p>
            <a:pPr lvl="1"/>
            <a:r>
              <a:rPr lang="en-US" dirty="0" smtClean="0"/>
              <a:t>Resistance from use </a:t>
            </a:r>
            <a:r>
              <a:rPr lang="en-US" dirty="0"/>
              <a:t>of feed-grade antimicrobials could be </a:t>
            </a:r>
            <a:r>
              <a:rPr lang="en-US" dirty="0" smtClean="0"/>
              <a:t>alleviated</a:t>
            </a:r>
            <a:endParaRPr lang="en-US" dirty="0"/>
          </a:p>
          <a:p>
            <a:pPr lvl="1"/>
            <a:r>
              <a:rPr lang="en-US" dirty="0" smtClean="0"/>
              <a:t>Stronger </a:t>
            </a:r>
            <a:r>
              <a:rPr lang="en-US" dirty="0"/>
              <a:t>consumer trust in pork quality and safety</a:t>
            </a:r>
          </a:p>
          <a:p>
            <a:pPr lvl="1"/>
            <a:r>
              <a:rPr lang="en-US" dirty="0"/>
              <a:t>Achievement of desired growth performance of pigs</a:t>
            </a:r>
          </a:p>
          <a:p>
            <a:pPr lvl="1"/>
            <a:r>
              <a:rPr lang="en-US" dirty="0"/>
              <a:t>Swine farm </a:t>
            </a:r>
            <a:r>
              <a:rPr lang="en-US" dirty="0" smtClean="0"/>
              <a:t>profitability</a:t>
            </a:r>
          </a:p>
          <a:p>
            <a:pPr lvl="2"/>
            <a:r>
              <a:rPr lang="en-US" dirty="0"/>
              <a:t>Cost of </a:t>
            </a:r>
            <a:r>
              <a:rPr lang="en-US" dirty="0" smtClean="0"/>
              <a:t>straw treatment</a:t>
            </a:r>
            <a:endParaRPr lang="en-US" dirty="0"/>
          </a:p>
          <a:p>
            <a:endParaRPr lang="en-US" dirty="0"/>
          </a:p>
        </p:txBody>
      </p:sp>
      <p:pic>
        <p:nvPicPr>
          <p:cNvPr id="5" name="Picture 4">
            <a:extLst>
              <a:ext uri="{FF2B5EF4-FFF2-40B4-BE49-F238E27FC236}">
                <a16:creationId xmlns="" xmlns:a16="http://schemas.microsoft.com/office/drawing/2014/main" id="{E341FA70-0E4A-4F32-B93A-35571050E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982" y="4065714"/>
            <a:ext cx="3576320" cy="2011680"/>
          </a:xfrm>
          <a:prstGeom prst="rect">
            <a:avLst/>
          </a:prstGeom>
          <a:ln>
            <a:solidFill>
              <a:srgbClr val="002060"/>
            </a:solidFill>
          </a:ln>
        </p:spPr>
      </p:pic>
    </p:spTree>
    <p:extLst>
      <p:ext uri="{BB962C8B-B14F-4D97-AF65-F5344CB8AC3E}">
        <p14:creationId xmlns:p14="http://schemas.microsoft.com/office/powerpoint/2010/main" val="822385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Proposal submitted to Michigan Pork Producers Association on June 8, 2021</a:t>
            </a:r>
          </a:p>
          <a:p>
            <a:pPr lvl="1"/>
            <a:r>
              <a:rPr lang="en-US" dirty="0" smtClean="0"/>
              <a:t>$25,000 </a:t>
            </a:r>
          </a:p>
          <a:p>
            <a:pPr lvl="2"/>
            <a:r>
              <a:rPr lang="en-US" dirty="0" smtClean="0"/>
              <a:t>Net energy</a:t>
            </a:r>
          </a:p>
          <a:p>
            <a:pPr lvl="2"/>
            <a:r>
              <a:rPr lang="en-US" dirty="0" smtClean="0"/>
              <a:t>Health benefits</a:t>
            </a:r>
          </a:p>
          <a:p>
            <a:pPr lvl="2"/>
            <a:r>
              <a:rPr lang="en-US" dirty="0" smtClean="0"/>
              <a:t>Graduate student</a:t>
            </a:r>
          </a:p>
          <a:p>
            <a:pPr lvl="1"/>
            <a:r>
              <a:rPr lang="en-US" dirty="0" smtClean="0"/>
              <a:t>The MPPA Board was more interested in the health benefit objectives</a:t>
            </a:r>
          </a:p>
          <a:p>
            <a:pPr lvl="2"/>
            <a:r>
              <a:rPr lang="en-US" dirty="0" smtClean="0"/>
              <a:t>Requested revision</a:t>
            </a:r>
          </a:p>
          <a:p>
            <a:pPr lvl="2"/>
            <a:r>
              <a:rPr lang="en-US" dirty="0" smtClean="0"/>
              <a:t>Presentation September 8, 2021</a:t>
            </a:r>
          </a:p>
          <a:p>
            <a:pPr lvl="2"/>
            <a:r>
              <a:rPr lang="en-US" dirty="0" smtClean="0"/>
              <a:t>More </a:t>
            </a:r>
            <a:r>
              <a:rPr lang="en-US" dirty="0"/>
              <a:t>intensive investigation of the immune modulating properties of treated wheat straw by characterizing immune cell phenotypes and lymphoid organ development and perhaps carrying the animals out to finishing to evaluate longer term benefits. </a:t>
            </a:r>
          </a:p>
        </p:txBody>
      </p:sp>
    </p:spTree>
    <p:extLst>
      <p:ext uri="{BB962C8B-B14F-4D97-AF65-F5344CB8AC3E}">
        <p14:creationId xmlns:p14="http://schemas.microsoft.com/office/powerpoint/2010/main" val="316871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0A2579A-9576-4798-B467-D64E8AB8C0CF}"/>
              </a:ext>
            </a:extLst>
          </p:cNvPr>
          <p:cNvSpPr>
            <a:spLocks noGrp="1"/>
          </p:cNvSpPr>
          <p:nvPr>
            <p:ph idx="1"/>
          </p:nvPr>
        </p:nvSpPr>
        <p:spPr/>
        <p:txBody>
          <a:bodyPr/>
          <a:lstStyle/>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0" indent="0">
              <a:buNone/>
            </a:pPr>
            <a:r>
              <a:rPr lang="en-US" sz="5400" dirty="0">
                <a:latin typeface="+mn-lt"/>
              </a:rPr>
              <a:t>Thank You</a:t>
            </a:r>
          </a:p>
        </p:txBody>
      </p:sp>
      <p:pic>
        <p:nvPicPr>
          <p:cNvPr id="6" name="Picture 5" descr="A sign on a grassy field&#10;&#10;Description automatically generated">
            <a:extLst>
              <a:ext uri="{FF2B5EF4-FFF2-40B4-BE49-F238E27FC236}">
                <a16:creationId xmlns="" xmlns:a16="http://schemas.microsoft.com/office/drawing/2014/main" id="{DA5A60E8-0179-495B-970D-924BD24449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24" t="13601" b="2011"/>
          <a:stretch/>
        </p:blipFill>
        <p:spPr>
          <a:xfrm>
            <a:off x="2547359" y="1124711"/>
            <a:ext cx="6221737" cy="4066495"/>
          </a:xfrm>
          <a:prstGeom prst="rect">
            <a:avLst/>
          </a:prstGeom>
        </p:spPr>
      </p:pic>
    </p:spTree>
    <p:extLst>
      <p:ext uri="{BB962C8B-B14F-4D97-AF65-F5344CB8AC3E}">
        <p14:creationId xmlns:p14="http://schemas.microsoft.com/office/powerpoint/2010/main" val="1225003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525ED-E68A-43D9-B916-1277853CD288}"/>
              </a:ext>
            </a:extLst>
          </p:cNvPr>
          <p:cNvSpPr>
            <a:spLocks noGrp="1"/>
          </p:cNvSpPr>
          <p:nvPr>
            <p:ph type="title"/>
          </p:nvPr>
        </p:nvSpPr>
        <p:spPr/>
        <p:txBody>
          <a:bodyPr>
            <a:normAutofit fontScale="90000"/>
          </a:bodyPr>
          <a:lstStyle/>
          <a:p>
            <a:r>
              <a:rPr lang="en-US" dirty="0"/>
              <a:t>Budget</a:t>
            </a:r>
          </a:p>
        </p:txBody>
      </p:sp>
      <p:graphicFrame>
        <p:nvGraphicFramePr>
          <p:cNvPr id="4" name="Object 3">
            <a:extLst>
              <a:ext uri="{FF2B5EF4-FFF2-40B4-BE49-F238E27FC236}">
                <a16:creationId xmlns="" xmlns:a16="http://schemas.microsoft.com/office/drawing/2014/main" id="{82424BBC-E2FF-409A-B6A1-25505F5CD025}"/>
              </a:ext>
            </a:extLst>
          </p:cNvPr>
          <p:cNvGraphicFramePr>
            <a:graphicFrameLocks noChangeAspect="1"/>
          </p:cNvGraphicFramePr>
          <p:nvPr>
            <p:extLst>
              <p:ext uri="{D42A27DB-BD31-4B8C-83A1-F6EECF244321}">
                <p14:modId xmlns:p14="http://schemas.microsoft.com/office/powerpoint/2010/main" val="1439099598"/>
              </p:ext>
            </p:extLst>
          </p:nvPr>
        </p:nvGraphicFramePr>
        <p:xfrm>
          <a:off x="2076450" y="1331869"/>
          <a:ext cx="4991100" cy="3352800"/>
        </p:xfrm>
        <a:graphic>
          <a:graphicData uri="http://schemas.openxmlformats.org/presentationml/2006/ole">
            <mc:AlternateContent xmlns:mc="http://schemas.openxmlformats.org/markup-compatibility/2006">
              <mc:Choice xmlns:v="urn:schemas-microsoft-com:vml" Requires="v">
                <p:oleObj spid="_x0000_s1049" name="Worksheet" r:id="rId4" imgW="4990976" imgH="3352860" progId="Excel.Sheet.12">
                  <p:embed/>
                </p:oleObj>
              </mc:Choice>
              <mc:Fallback>
                <p:oleObj name="Worksheet" r:id="rId4" imgW="4990976" imgH="3352860" progId="Excel.Sheet.12">
                  <p:embed/>
                  <p:pic>
                    <p:nvPicPr>
                      <p:cNvPr id="0" name=""/>
                      <p:cNvPicPr/>
                      <p:nvPr/>
                    </p:nvPicPr>
                    <p:blipFill>
                      <a:blip r:embed="rId5"/>
                      <a:stretch>
                        <a:fillRect/>
                      </a:stretch>
                    </p:blipFill>
                    <p:spPr>
                      <a:xfrm>
                        <a:off x="2076450" y="1331869"/>
                        <a:ext cx="4991100" cy="3352800"/>
                      </a:xfrm>
                      <a:prstGeom prst="rect">
                        <a:avLst/>
                      </a:prstGeom>
                    </p:spPr>
                  </p:pic>
                </p:oleObj>
              </mc:Fallback>
            </mc:AlternateContent>
          </a:graphicData>
        </a:graphic>
      </p:graphicFrame>
      <p:sp>
        <p:nvSpPr>
          <p:cNvPr id="3" name="TextBox 2"/>
          <p:cNvSpPr txBox="1"/>
          <p:nvPr/>
        </p:nvSpPr>
        <p:spPr>
          <a:xfrm>
            <a:off x="989814" y="4996207"/>
            <a:ext cx="6985262" cy="1169551"/>
          </a:xfrm>
          <a:prstGeom prst="rect">
            <a:avLst/>
          </a:prstGeom>
          <a:noFill/>
        </p:spPr>
        <p:txBody>
          <a:bodyPr wrap="square" rtlCol="0">
            <a:spAutoFit/>
          </a:bodyPr>
          <a:lstStyle/>
          <a:p>
            <a:r>
              <a:rPr lang="en-US" sz="1400" dirty="0" smtClean="0"/>
              <a:t>July 29, 2020  Budget Revision Request: $3,500 total from travel of visiting scholar and shipping to student labor ($1600; as  </a:t>
            </a:r>
            <a:r>
              <a:rPr lang="en-US" sz="1400" dirty="0"/>
              <a:t>we had to take complete the preparation of the straw </a:t>
            </a:r>
            <a:r>
              <a:rPr lang="en-US" sz="1400" dirty="0" smtClean="0"/>
              <a:t>[treatment</a:t>
            </a:r>
            <a:r>
              <a:rPr lang="en-US" sz="1400" dirty="0"/>
              <a:t>, drying, </a:t>
            </a:r>
            <a:r>
              <a:rPr lang="en-US" sz="1400" dirty="0" smtClean="0"/>
              <a:t>grinding] </a:t>
            </a:r>
            <a:r>
              <a:rPr lang="en-US" sz="1400" dirty="0"/>
              <a:t>in the lab in Anthony, using </a:t>
            </a:r>
            <a:r>
              <a:rPr lang="en-US" sz="1400" dirty="0" smtClean="0"/>
              <a:t>lab-scale equipment); and to </a:t>
            </a:r>
            <a:r>
              <a:rPr lang="en-US" sz="1400" dirty="0"/>
              <a:t>experimental diet ingredients </a:t>
            </a:r>
            <a:r>
              <a:rPr lang="en-US" sz="1400" dirty="0" smtClean="0"/>
              <a:t>(</a:t>
            </a:r>
            <a:r>
              <a:rPr lang="en-US" sz="1400" dirty="0"/>
              <a:t> H₃PO</a:t>
            </a:r>
            <a:r>
              <a:rPr lang="en-US" sz="1400" dirty="0" smtClean="0"/>
              <a:t>₄</a:t>
            </a:r>
            <a:r>
              <a:rPr lang="en-US" sz="1400" dirty="0"/>
              <a:t>, CaCO</a:t>
            </a:r>
            <a:r>
              <a:rPr lang="en-US" sz="1400" baseline="-25000" dirty="0"/>
              <a:t>3</a:t>
            </a:r>
            <a:r>
              <a:rPr lang="en-US" sz="1400" dirty="0"/>
              <a:t>.</a:t>
            </a:r>
            <a:r>
              <a:rPr lang="en-US" sz="1400" dirty="0" smtClean="0"/>
              <a:t>dextrose</a:t>
            </a:r>
            <a:r>
              <a:rPr lang="en-US" sz="1400" dirty="0"/>
              <a:t>; $1900)</a:t>
            </a:r>
            <a:r>
              <a:rPr lang="en-US" sz="1400" dirty="0" smtClean="0"/>
              <a:t> . </a:t>
            </a:r>
            <a:r>
              <a:rPr lang="en-US" sz="1400" dirty="0"/>
              <a:t>The project objectives were </a:t>
            </a:r>
            <a:r>
              <a:rPr lang="en-US" sz="1400" dirty="0" smtClean="0"/>
              <a:t>unchanged.</a:t>
            </a:r>
            <a:endParaRPr lang="en-US" sz="1400" dirty="0"/>
          </a:p>
        </p:txBody>
      </p:sp>
    </p:spTree>
    <p:extLst>
      <p:ext uri="{BB962C8B-B14F-4D97-AF65-F5344CB8AC3E}">
        <p14:creationId xmlns:p14="http://schemas.microsoft.com/office/powerpoint/2010/main" val="4105661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Nutrition - strategic use of feed ingredients, nutrients, and additives to stimulate gut health and performance</a:t>
            </a:r>
            <a:r>
              <a:rPr lang="en-US" dirty="0"/>
              <a:t/>
            </a:r>
            <a:br>
              <a:rPr lang="en-US" dirty="0"/>
            </a:br>
            <a:endParaRPr lang="en-US" dirty="0"/>
          </a:p>
        </p:txBody>
      </p:sp>
      <p:sp>
        <p:nvSpPr>
          <p:cNvPr id="3" name="Content Placeholder 2"/>
          <p:cNvSpPr>
            <a:spLocks noGrp="1"/>
          </p:cNvSpPr>
          <p:nvPr>
            <p:ph idx="1"/>
          </p:nvPr>
        </p:nvSpPr>
        <p:spPr>
          <a:xfrm>
            <a:off x="457200" y="2059670"/>
            <a:ext cx="4830792" cy="4066495"/>
          </a:xfrm>
        </p:spPr>
        <p:txBody>
          <a:bodyPr/>
          <a:lstStyle/>
          <a:p>
            <a:r>
              <a:rPr lang="en-US" dirty="0">
                <a:latin typeface="+mn-lt"/>
              </a:rPr>
              <a:t>Additives</a:t>
            </a:r>
          </a:p>
          <a:p>
            <a:pPr lvl="1"/>
            <a:r>
              <a:rPr lang="en-US" dirty="0">
                <a:latin typeface="+mn-lt"/>
              </a:rPr>
              <a:t>Pre and probiotics, organic acids, anti-microbial peptides </a:t>
            </a:r>
          </a:p>
          <a:p>
            <a:r>
              <a:rPr lang="en-US" dirty="0">
                <a:latin typeface="+mn-lt"/>
              </a:rPr>
              <a:t>Protein</a:t>
            </a:r>
          </a:p>
          <a:p>
            <a:pPr lvl="1"/>
            <a:r>
              <a:rPr lang="en-US" dirty="0">
                <a:latin typeface="+mn-lt"/>
              </a:rPr>
              <a:t>Fish meal, spray-dried plasma,</a:t>
            </a:r>
            <a:r>
              <a:rPr lang="en-US" sz="2100" dirty="0">
                <a:latin typeface="Calibri"/>
              </a:rPr>
              <a:t>                        </a:t>
            </a:r>
            <a:r>
              <a:rPr lang="en-US" dirty="0">
                <a:latin typeface="Calibri"/>
              </a:rPr>
              <a:t>synthetic amino acids</a:t>
            </a:r>
            <a:r>
              <a:rPr lang="en-US" dirty="0">
                <a:latin typeface="+mn-lt"/>
              </a:rPr>
              <a:t> </a:t>
            </a:r>
          </a:p>
          <a:p>
            <a:r>
              <a:rPr lang="en-US" dirty="0">
                <a:latin typeface="+mn-lt"/>
              </a:rPr>
              <a:t>Carbohydrates</a:t>
            </a:r>
          </a:p>
          <a:p>
            <a:pPr lvl="1"/>
            <a:r>
              <a:rPr lang="en-US" dirty="0">
                <a:latin typeface="+mn-lt"/>
              </a:rPr>
              <a:t>Whey</a:t>
            </a:r>
          </a:p>
          <a:p>
            <a:pPr marL="0" indent="0">
              <a:buNone/>
            </a:pPr>
            <a:endParaRPr lang="en-US" dirty="0"/>
          </a:p>
          <a:p>
            <a:pPr marL="0" indent="0">
              <a:buNone/>
            </a:pPr>
            <a:r>
              <a:rPr lang="en-US" b="1" dirty="0"/>
              <a:t>	</a:t>
            </a:r>
            <a:r>
              <a:rPr lang="en-US" sz="2400" b="1" dirty="0">
                <a:solidFill>
                  <a:schemeClr val="accent1">
                    <a:lumMod val="50000"/>
                  </a:schemeClr>
                </a:solidFill>
              </a:rPr>
              <a:t>Fiber</a:t>
            </a:r>
            <a:endParaRPr lang="en-US" b="1" dirty="0">
              <a:solidFill>
                <a:schemeClr val="accent1">
                  <a:lumMod val="50000"/>
                </a:schemeClr>
              </a:solidFill>
            </a:endParaRPr>
          </a:p>
        </p:txBody>
      </p:sp>
      <p:pic>
        <p:nvPicPr>
          <p:cNvPr id="8" name="Picture 7" descr="A picture containing food, slice, indoor, piece&#10;&#10;Description automatically generated">
            <a:extLst>
              <a:ext uri="{FF2B5EF4-FFF2-40B4-BE49-F238E27FC236}">
                <a16:creationId xmlns="" xmlns:a16="http://schemas.microsoft.com/office/drawing/2014/main" id="{D303817D-E4E8-4331-833F-C27E609C7E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036" y="4562856"/>
            <a:ext cx="2344964" cy="1563309"/>
          </a:xfrm>
          <a:prstGeom prst="rect">
            <a:avLst/>
          </a:prstGeom>
        </p:spPr>
      </p:pic>
      <p:pic>
        <p:nvPicPr>
          <p:cNvPr id="25" name="Picture 24" descr="A screenshot of a cell phone&#10;&#10;Description automatically generated">
            <a:extLst>
              <a:ext uri="{FF2B5EF4-FFF2-40B4-BE49-F238E27FC236}">
                <a16:creationId xmlns="" xmlns:a16="http://schemas.microsoft.com/office/drawing/2014/main" id="{F8367AF3-953F-40C3-B84D-1027BCCBB0B0}"/>
              </a:ext>
            </a:extLst>
          </p:cNvPr>
          <p:cNvPicPr>
            <a:picLocks noChangeAspect="1"/>
          </p:cNvPicPr>
          <p:nvPr/>
        </p:nvPicPr>
        <p:blipFill rotWithShape="1">
          <a:blip r:embed="rId4">
            <a:extLst>
              <a:ext uri="{28A0092B-C50C-407E-A947-70E740481C1C}">
                <a14:useLocalDpi xmlns:a14="http://schemas.microsoft.com/office/drawing/2010/main" val="0"/>
              </a:ext>
            </a:extLst>
          </a:blip>
          <a:srcRect l="4240" t="3666" r="22289" b="29908"/>
          <a:stretch/>
        </p:blipFill>
        <p:spPr>
          <a:xfrm>
            <a:off x="5175504" y="2124907"/>
            <a:ext cx="3511296" cy="3936020"/>
          </a:xfrm>
          <a:prstGeom prst="rect">
            <a:avLst/>
          </a:prstGeom>
        </p:spPr>
      </p:pic>
      <p:sp>
        <p:nvSpPr>
          <p:cNvPr id="26" name="TextBox 25">
            <a:extLst>
              <a:ext uri="{FF2B5EF4-FFF2-40B4-BE49-F238E27FC236}">
                <a16:creationId xmlns="" xmlns:a16="http://schemas.microsoft.com/office/drawing/2014/main" id="{A812B6AC-9E16-4B87-9E02-9673646CB8AE}"/>
              </a:ext>
            </a:extLst>
          </p:cNvPr>
          <p:cNvSpPr txBox="1"/>
          <p:nvPr/>
        </p:nvSpPr>
        <p:spPr>
          <a:xfrm>
            <a:off x="8046720" y="5966588"/>
            <a:ext cx="850392" cy="253916"/>
          </a:xfrm>
          <a:prstGeom prst="rect">
            <a:avLst/>
          </a:prstGeom>
          <a:noFill/>
        </p:spPr>
        <p:txBody>
          <a:bodyPr wrap="square" rtlCol="0">
            <a:spAutoFit/>
          </a:bodyPr>
          <a:lstStyle/>
          <a:p>
            <a:r>
              <a:rPr lang="en-US" sz="1050" dirty="0"/>
              <a:t>/</a:t>
            </a:r>
            <a:r>
              <a:rPr lang="en-US" sz="1000" dirty="0"/>
              <a:t>lpelc.org</a:t>
            </a:r>
            <a:endParaRPr lang="en-US" sz="1050" dirty="0"/>
          </a:p>
        </p:txBody>
      </p:sp>
    </p:spTree>
    <p:extLst>
      <p:ext uri="{BB962C8B-B14F-4D97-AF65-F5344CB8AC3E}">
        <p14:creationId xmlns:p14="http://schemas.microsoft.com/office/powerpoint/2010/main" val="98894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65289D-C63F-4386-942F-858C6A3679E3}"/>
              </a:ext>
            </a:extLst>
          </p:cNvPr>
          <p:cNvSpPr>
            <a:spLocks noGrp="1"/>
          </p:cNvSpPr>
          <p:nvPr>
            <p:ph type="title"/>
          </p:nvPr>
        </p:nvSpPr>
        <p:spPr/>
        <p:txBody>
          <a:bodyPr>
            <a:normAutofit fontScale="90000"/>
          </a:bodyPr>
          <a:lstStyle/>
          <a:p>
            <a:r>
              <a:rPr lang="en-US" dirty="0">
                <a:latin typeface="+mj-lt"/>
              </a:rPr>
              <a:t>Dietary fiber –  detrimental or beneficial</a:t>
            </a:r>
          </a:p>
        </p:txBody>
      </p:sp>
      <p:sp>
        <p:nvSpPr>
          <p:cNvPr id="3" name="Content Placeholder 2">
            <a:extLst>
              <a:ext uri="{FF2B5EF4-FFF2-40B4-BE49-F238E27FC236}">
                <a16:creationId xmlns="" xmlns:a16="http://schemas.microsoft.com/office/drawing/2014/main" id="{559ACE18-2732-4F16-B636-270124884FA8}"/>
              </a:ext>
            </a:extLst>
          </p:cNvPr>
          <p:cNvSpPr>
            <a:spLocks noGrp="1"/>
          </p:cNvSpPr>
          <p:nvPr>
            <p:ph idx="1"/>
          </p:nvPr>
        </p:nvSpPr>
        <p:spPr>
          <a:xfrm>
            <a:off x="457200" y="1728842"/>
            <a:ext cx="8229600" cy="4397324"/>
          </a:xfrm>
        </p:spPr>
        <p:txBody>
          <a:bodyPr/>
          <a:lstStyle/>
          <a:p>
            <a:r>
              <a:rPr lang="en-US" sz="2000" dirty="0">
                <a:latin typeface="+mn-lt"/>
              </a:rPr>
              <a:t>Increased fiber content leads to:</a:t>
            </a:r>
          </a:p>
          <a:p>
            <a:pPr lvl="1"/>
            <a:r>
              <a:rPr lang="en-US" sz="1700" dirty="0">
                <a:latin typeface="+mn-lt"/>
              </a:rPr>
              <a:t>Lower energy density </a:t>
            </a:r>
          </a:p>
          <a:p>
            <a:pPr lvl="1"/>
            <a:r>
              <a:rPr lang="en-US" sz="1700" dirty="0">
                <a:latin typeface="+mn-lt"/>
              </a:rPr>
              <a:t>Increased feed intake </a:t>
            </a:r>
          </a:p>
          <a:p>
            <a:pPr lvl="1"/>
            <a:r>
              <a:rPr lang="en-US" sz="1700" dirty="0">
                <a:latin typeface="+mn-lt"/>
              </a:rPr>
              <a:t>Decreased growth rate and feed efficiency (Swine Nutrition 2</a:t>
            </a:r>
            <a:r>
              <a:rPr lang="en-US" sz="1700" baseline="30000" dirty="0">
                <a:latin typeface="+mn-lt"/>
              </a:rPr>
              <a:t>nd</a:t>
            </a:r>
            <a:r>
              <a:rPr lang="en-US" sz="1700" dirty="0">
                <a:latin typeface="+mn-lt"/>
              </a:rPr>
              <a:t> edition, 2001)</a:t>
            </a:r>
          </a:p>
          <a:p>
            <a:pPr marL="385762" indent="-342900"/>
            <a:r>
              <a:rPr lang="en-US" sz="2000" dirty="0" smtClean="0">
                <a:latin typeface="+mn-lt"/>
              </a:rPr>
              <a:t>Hedemann </a:t>
            </a:r>
            <a:r>
              <a:rPr lang="en-US" sz="2000" dirty="0">
                <a:latin typeface="+mn-lt"/>
              </a:rPr>
              <a:t>et al., (2006) barley hulls led to changes in morphology, increased villi height</a:t>
            </a:r>
          </a:p>
          <a:p>
            <a:pPr marL="385762" indent="-342900"/>
            <a:r>
              <a:rPr lang="en-US" sz="2000" dirty="0">
                <a:latin typeface="+mn-lt"/>
              </a:rPr>
              <a:t>Zhang et al., (2016) dehydrated alfalfa, altered gut microflora and pathogenic suppression</a:t>
            </a:r>
          </a:p>
          <a:p>
            <a:pPr marL="385762" indent="-342900"/>
            <a:r>
              <a:rPr lang="en-US" sz="2000" dirty="0">
                <a:latin typeface="+mn-lt"/>
              </a:rPr>
              <a:t>Liu et al., (2018) corn bran increased plasma IL-10, decreased inflammation and antigen </a:t>
            </a:r>
            <a:r>
              <a:rPr lang="en-US" sz="2000" dirty="0" smtClean="0">
                <a:latin typeface="+mn-lt"/>
              </a:rPr>
              <a:t>presence</a:t>
            </a:r>
          </a:p>
          <a:p>
            <a:pPr marL="0" indent="0" algn="r">
              <a:buNone/>
            </a:pPr>
            <a:r>
              <a:rPr lang="en-US" sz="1600" dirty="0" smtClean="0"/>
              <a:t> </a:t>
            </a:r>
            <a:endParaRPr lang="en-US" sz="1600" dirty="0"/>
          </a:p>
          <a:p>
            <a:pPr marL="0" indent="0">
              <a:buNone/>
            </a:pPr>
            <a:endParaRPr lang="en-US" dirty="0"/>
          </a:p>
        </p:txBody>
      </p:sp>
    </p:spTree>
    <p:extLst>
      <p:ext uri="{BB962C8B-B14F-4D97-AF65-F5344CB8AC3E}">
        <p14:creationId xmlns:p14="http://schemas.microsoft.com/office/powerpoint/2010/main" val="137472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D58ADD-68FB-4CD3-ABFE-EB8D1990C417}"/>
              </a:ext>
            </a:extLst>
          </p:cNvPr>
          <p:cNvSpPr>
            <a:spLocks noGrp="1"/>
          </p:cNvSpPr>
          <p:nvPr>
            <p:ph type="title"/>
          </p:nvPr>
        </p:nvSpPr>
        <p:spPr/>
        <p:txBody>
          <a:bodyPr>
            <a:normAutofit fontScale="90000"/>
          </a:bodyPr>
          <a:lstStyle/>
          <a:p>
            <a:r>
              <a:rPr lang="en-US" dirty="0" err="1" smtClean="0"/>
              <a:t>Lewton</a:t>
            </a:r>
            <a:r>
              <a:rPr lang="en-US" dirty="0" smtClean="0"/>
              <a:t> et al., (2019)</a:t>
            </a:r>
            <a:endParaRPr lang="en-US" dirty="0"/>
          </a:p>
        </p:txBody>
      </p:sp>
      <p:sp>
        <p:nvSpPr>
          <p:cNvPr id="3" name="Content Placeholder 2">
            <a:extLst>
              <a:ext uri="{FF2B5EF4-FFF2-40B4-BE49-F238E27FC236}">
                <a16:creationId xmlns="" xmlns:a16="http://schemas.microsoft.com/office/drawing/2014/main" id="{0D650EC7-4B98-457D-8CED-3B2ECAC0CACA}"/>
              </a:ext>
            </a:extLst>
          </p:cNvPr>
          <p:cNvSpPr>
            <a:spLocks noGrp="1"/>
          </p:cNvSpPr>
          <p:nvPr>
            <p:ph idx="1"/>
          </p:nvPr>
        </p:nvSpPr>
        <p:spPr>
          <a:xfrm>
            <a:off x="548640" y="1857857"/>
            <a:ext cx="8229600" cy="2827265"/>
          </a:xfrm>
        </p:spPr>
        <p:txBody>
          <a:bodyPr/>
          <a:lstStyle/>
          <a:p>
            <a:pPr marL="0" indent="0">
              <a:buNone/>
            </a:pPr>
            <a:r>
              <a:rPr lang="en-US" dirty="0">
                <a:latin typeface="+mn-lt"/>
              </a:rPr>
              <a:t>Treatment of wheat straw enhances utilization of nutrients, when maintaining dietary energy. </a:t>
            </a:r>
          </a:p>
          <a:p>
            <a:pPr marL="0" indent="0">
              <a:buNone/>
            </a:pPr>
            <a:r>
              <a:rPr lang="en-US" dirty="0">
                <a:latin typeface="+mn-lt"/>
              </a:rPr>
              <a:t>Improved feed efficiency and decreased average daily feed intake with the addition of treated wheat straw appears to suggest that treatment of the fibrous feedstuff increases </a:t>
            </a:r>
            <a:r>
              <a:rPr lang="en-US" dirty="0" smtClean="0">
                <a:latin typeface="+mn-lt"/>
              </a:rPr>
              <a:t>dietary </a:t>
            </a:r>
            <a:r>
              <a:rPr lang="en-US" dirty="0">
                <a:latin typeface="+mn-lt"/>
              </a:rPr>
              <a:t>net energy.</a:t>
            </a:r>
          </a:p>
          <a:p>
            <a:pPr marL="0" indent="0">
              <a:buNone/>
            </a:pPr>
            <a:r>
              <a:rPr lang="en-US" dirty="0">
                <a:latin typeface="+mn-lt"/>
              </a:rPr>
              <a:t>When included in the nursery pig diet, treated wheat straw impacts immune function and inflammatory response, leading to benefits in health and performance.</a:t>
            </a:r>
          </a:p>
        </p:txBody>
      </p:sp>
      <p:pic>
        <p:nvPicPr>
          <p:cNvPr id="8" name="Picture 7" descr="A close up of a cage&#10;&#10;Description automatically generated">
            <a:extLst>
              <a:ext uri="{FF2B5EF4-FFF2-40B4-BE49-F238E27FC236}">
                <a16:creationId xmlns="" xmlns:a16="http://schemas.microsoft.com/office/drawing/2014/main" id="{1815B391-8CD2-465A-94CB-08AF945A2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136" y="4346448"/>
            <a:ext cx="2724912" cy="1816608"/>
          </a:xfrm>
          <a:prstGeom prst="rect">
            <a:avLst/>
          </a:prstGeom>
        </p:spPr>
      </p:pic>
      <p:sp>
        <p:nvSpPr>
          <p:cNvPr id="4" name="TextBox 3"/>
          <p:cNvSpPr txBox="1"/>
          <p:nvPr/>
        </p:nvSpPr>
        <p:spPr>
          <a:xfrm>
            <a:off x="593889" y="4892511"/>
            <a:ext cx="4741682" cy="1015663"/>
          </a:xfrm>
          <a:prstGeom prst="rect">
            <a:avLst/>
          </a:prstGeom>
          <a:noFill/>
        </p:spPr>
        <p:txBody>
          <a:bodyPr wrap="square" rtlCol="0">
            <a:spAutoFit/>
          </a:bodyPr>
          <a:lstStyle/>
          <a:p>
            <a:pPr lvl="0" defTabSz="342900" fontAlgn="base">
              <a:spcBef>
                <a:spcPct val="20000"/>
              </a:spcBef>
              <a:spcAft>
                <a:spcPct val="0"/>
              </a:spcAft>
            </a:pPr>
            <a:r>
              <a:rPr lang="en-US" sz="1200" dirty="0" err="1">
                <a:solidFill>
                  <a:prstClr val="black">
                    <a:lumMod val="65000"/>
                    <a:lumOff val="35000"/>
                  </a:prstClr>
                </a:solidFill>
                <a:ea typeface="ＭＳ Ｐゴシック" charset="-128"/>
              </a:rPr>
              <a:t>Lewton</a:t>
            </a:r>
            <a:r>
              <a:rPr lang="en-US" sz="1200" dirty="0">
                <a:solidFill>
                  <a:prstClr val="black">
                    <a:lumMod val="65000"/>
                    <a:lumOff val="35000"/>
                  </a:prstClr>
                </a:solidFill>
                <a:ea typeface="ＭＳ Ｐゴシック" charset="-128"/>
              </a:rPr>
              <a:t>, J.R., M.A. Michael, </a:t>
            </a:r>
            <a:r>
              <a:rPr lang="en-US" sz="1200" dirty="0" err="1">
                <a:solidFill>
                  <a:prstClr val="black">
                    <a:lumMod val="65000"/>
                    <a:lumOff val="35000"/>
                  </a:prstClr>
                </a:solidFill>
                <a:ea typeface="ＭＳ Ｐゴシック" charset="-128"/>
              </a:rPr>
              <a:t>Mrigendra</a:t>
            </a:r>
            <a:r>
              <a:rPr lang="en-US" sz="1200" dirty="0">
                <a:solidFill>
                  <a:prstClr val="black">
                    <a:lumMod val="65000"/>
                    <a:lumOff val="35000"/>
                  </a:prstClr>
                </a:solidFill>
                <a:ea typeface="ＭＳ Ｐゴシック" charset="-128"/>
              </a:rPr>
              <a:t> Rajput, K.M. </a:t>
            </a:r>
            <a:r>
              <a:rPr lang="en-US" sz="1200" dirty="0" err="1">
                <a:solidFill>
                  <a:prstClr val="black">
                    <a:lumMod val="65000"/>
                    <a:lumOff val="35000"/>
                  </a:prstClr>
                </a:solidFill>
                <a:ea typeface="ＭＳ Ｐゴシック" charset="-128"/>
              </a:rPr>
              <a:t>Thelen</a:t>
            </a:r>
            <a:r>
              <a:rPr lang="en-US" sz="1200" dirty="0">
                <a:solidFill>
                  <a:prstClr val="black">
                    <a:lumMod val="65000"/>
                    <a:lumOff val="35000"/>
                  </a:prstClr>
                </a:solidFill>
                <a:ea typeface="ＭＳ Ｐゴシック" charset="-128"/>
              </a:rPr>
              <a:t>, A.J. </a:t>
            </a:r>
            <a:r>
              <a:rPr lang="en-US" sz="1200" dirty="0" err="1">
                <a:solidFill>
                  <a:prstClr val="black">
                    <a:lumMod val="65000"/>
                    <a:lumOff val="35000"/>
                  </a:prstClr>
                </a:solidFill>
                <a:ea typeface="ＭＳ Ｐゴシック" charset="-128"/>
              </a:rPr>
              <a:t>Moeser</a:t>
            </a:r>
            <a:r>
              <a:rPr lang="en-US" sz="1200" dirty="0">
                <a:solidFill>
                  <a:prstClr val="black">
                    <a:lumMod val="65000"/>
                    <a:lumOff val="35000"/>
                  </a:prstClr>
                </a:solidFill>
                <a:ea typeface="ＭＳ Ｐゴシック" charset="-128"/>
              </a:rPr>
              <a:t>, D.W. Rozeboom. 2019. Feeding treated wheat straw to weaned pigs improves feed efficiency and impacts mucosal and system immune parameters. J. Anim. Sci. Vol. 97, Suppl. 3:123–124, https://doi.org/10.1093/jas/skz258.255.</a:t>
            </a:r>
            <a:endParaRPr lang="en-US" sz="1200" dirty="0" smtClean="0">
              <a:solidFill>
                <a:prstClr val="black">
                  <a:lumMod val="65000"/>
                  <a:lumOff val="35000"/>
                </a:prstClr>
              </a:solidFill>
              <a:ea typeface="ＭＳ Ｐゴシック" charset="-128"/>
            </a:endParaRPr>
          </a:p>
        </p:txBody>
      </p:sp>
    </p:spTree>
    <p:extLst>
      <p:ext uri="{BB962C8B-B14F-4D97-AF65-F5344CB8AC3E}">
        <p14:creationId xmlns:p14="http://schemas.microsoft.com/office/powerpoint/2010/main" val="149498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EB8C727D-E163-43DA-BE7F-2B818E30C14E}"/>
              </a:ext>
            </a:extLst>
          </p:cNvPr>
          <p:cNvSpPr>
            <a:spLocks noGrp="1"/>
          </p:cNvSpPr>
          <p:nvPr>
            <p:ph idx="1"/>
          </p:nvPr>
        </p:nvSpPr>
        <p:spPr>
          <a:xfrm>
            <a:off x="640080" y="2067621"/>
            <a:ext cx="5961888" cy="4113723"/>
          </a:xfrm>
        </p:spPr>
        <p:txBody>
          <a:bodyPr/>
          <a:lstStyle/>
          <a:p>
            <a:endParaRPr lang="en-US" dirty="0"/>
          </a:p>
          <a:p>
            <a:endParaRPr lang="en-US" dirty="0"/>
          </a:p>
          <a:p>
            <a:endParaRPr lang="en-US" dirty="0"/>
          </a:p>
        </p:txBody>
      </p:sp>
      <p:graphicFrame>
        <p:nvGraphicFramePr>
          <p:cNvPr id="18" name="Diagram 17">
            <a:extLst>
              <a:ext uri="{FF2B5EF4-FFF2-40B4-BE49-F238E27FC236}">
                <a16:creationId xmlns="" xmlns:a16="http://schemas.microsoft.com/office/drawing/2014/main" id="{78E7B411-A69C-4813-816E-7E9917B4949C}"/>
              </a:ext>
            </a:extLst>
          </p:cNvPr>
          <p:cNvGraphicFramePr/>
          <p:nvPr>
            <p:extLst>
              <p:ext uri="{D42A27DB-BD31-4B8C-83A1-F6EECF244321}">
                <p14:modId xmlns:p14="http://schemas.microsoft.com/office/powerpoint/2010/main" val="2913905390"/>
              </p:ext>
            </p:extLst>
          </p:nvPr>
        </p:nvGraphicFramePr>
        <p:xfrm>
          <a:off x="-1294506" y="791709"/>
          <a:ext cx="9012672" cy="5274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 xmlns:a16="http://schemas.microsoft.com/office/drawing/2014/main" id="{A38CC4B7-61D5-468F-834E-0E714BB30D49}"/>
              </a:ext>
            </a:extLst>
          </p:cNvPr>
          <p:cNvSpPr txBox="1"/>
          <p:nvPr/>
        </p:nvSpPr>
        <p:spPr>
          <a:xfrm>
            <a:off x="5330952" y="2067622"/>
            <a:ext cx="3534156" cy="2000548"/>
          </a:xfrm>
          <a:prstGeom prst="rect">
            <a:avLst/>
          </a:prstGeom>
          <a:noFill/>
        </p:spPr>
        <p:txBody>
          <a:bodyPr wrap="square" rtlCol="0">
            <a:spAutoFit/>
          </a:bodyPr>
          <a:lstStyle/>
          <a:p>
            <a:pPr marL="171450" lvl="0" indent="-171450">
              <a:buFont typeface="Arial" panose="020B0604020202020204" pitchFamily="34" charset="0"/>
              <a:buChar char="•"/>
              <a:defRPr/>
            </a:pPr>
            <a:r>
              <a:rPr lang="en-US" dirty="0">
                <a:solidFill>
                  <a:prstClr val="black"/>
                </a:solidFill>
              </a:rPr>
              <a:t>Swelling and separation of the cellulose</a:t>
            </a:r>
          </a:p>
          <a:p>
            <a:pPr marL="171450" lvl="0" indent="-171450">
              <a:buFont typeface="Arial" panose="020B0604020202020204" pitchFamily="34" charset="0"/>
              <a:buChar char="•"/>
              <a:defRPr/>
            </a:pPr>
            <a:r>
              <a:rPr lang="en-US" dirty="0">
                <a:solidFill>
                  <a:prstClr val="black"/>
                </a:solidFill>
              </a:rPr>
              <a:t>Partial removal of lignin </a:t>
            </a:r>
          </a:p>
          <a:p>
            <a:pPr marL="171450" lvl="0" indent="-171450">
              <a:buFont typeface="Arial" panose="020B0604020202020204" pitchFamily="34" charset="0"/>
              <a:buChar char="•"/>
              <a:defRPr/>
            </a:pPr>
            <a:r>
              <a:rPr lang="en-US" dirty="0">
                <a:solidFill>
                  <a:prstClr val="black"/>
                </a:solidFill>
              </a:rPr>
              <a:t>Hydrolysis of the hemicellulose </a:t>
            </a:r>
          </a:p>
          <a:p>
            <a:pPr marL="171450" lvl="0" indent="-171450">
              <a:buFont typeface="Arial" panose="020B0604020202020204" pitchFamily="34" charset="0"/>
              <a:buChar char="•"/>
              <a:defRPr/>
            </a:pPr>
            <a:r>
              <a:rPr lang="en-US" dirty="0">
                <a:solidFill>
                  <a:prstClr val="black"/>
                </a:solidFill>
              </a:rPr>
              <a:t>Glucose </a:t>
            </a:r>
            <a:r>
              <a:rPr lang="en-US" dirty="0" smtClean="0">
                <a:solidFill>
                  <a:prstClr val="black"/>
                </a:solidFill>
              </a:rPr>
              <a:t>and lipid released, improving </a:t>
            </a:r>
            <a:r>
              <a:rPr lang="en-US" dirty="0">
                <a:solidFill>
                  <a:prstClr val="black"/>
                </a:solidFill>
              </a:rPr>
              <a:t>nutritive value</a:t>
            </a:r>
          </a:p>
          <a:p>
            <a:pPr marL="171450" lvl="0" indent="-171450">
              <a:buFont typeface="Arial" panose="020B0604020202020204" pitchFamily="34" charset="0"/>
              <a:buChar char="•"/>
              <a:defRPr/>
            </a:pPr>
            <a:endParaRPr lang="en-US" sz="1600" dirty="0">
              <a:solidFill>
                <a:prstClr val="black"/>
              </a:solidFill>
            </a:endParaRPr>
          </a:p>
        </p:txBody>
      </p:sp>
      <p:sp>
        <p:nvSpPr>
          <p:cNvPr id="4" name="Title 3"/>
          <p:cNvSpPr>
            <a:spLocks noGrp="1"/>
          </p:cNvSpPr>
          <p:nvPr>
            <p:ph type="title"/>
          </p:nvPr>
        </p:nvSpPr>
        <p:spPr/>
        <p:txBody>
          <a:bodyPr>
            <a:normAutofit fontScale="90000"/>
          </a:bodyPr>
          <a:lstStyle/>
          <a:p>
            <a:pPr algn="ctr"/>
            <a:r>
              <a:rPr lang="en-US" dirty="0" smtClean="0"/>
              <a:t>Treatment Protocol</a:t>
            </a:r>
            <a:endParaRPr lang="en-US" dirty="0"/>
          </a:p>
        </p:txBody>
      </p:sp>
    </p:spTree>
    <p:extLst>
      <p:ext uri="{BB962C8B-B14F-4D97-AF65-F5344CB8AC3E}">
        <p14:creationId xmlns:p14="http://schemas.microsoft.com/office/powerpoint/2010/main" val="2779798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D58ADD-68FB-4CD3-ABFE-EB8D1990C417}"/>
              </a:ext>
            </a:extLst>
          </p:cNvPr>
          <p:cNvSpPr>
            <a:spLocks noGrp="1"/>
          </p:cNvSpPr>
          <p:nvPr>
            <p:ph type="title"/>
          </p:nvPr>
        </p:nvSpPr>
        <p:spPr/>
        <p:txBody>
          <a:bodyPr>
            <a:normAutofit fontScale="90000"/>
          </a:bodyPr>
          <a:lstStyle/>
          <a:p>
            <a:r>
              <a:rPr lang="en-US" dirty="0"/>
              <a:t>Goal and hypotheses</a:t>
            </a:r>
          </a:p>
        </p:txBody>
      </p:sp>
      <p:sp>
        <p:nvSpPr>
          <p:cNvPr id="3" name="Content Placeholder 2">
            <a:extLst>
              <a:ext uri="{FF2B5EF4-FFF2-40B4-BE49-F238E27FC236}">
                <a16:creationId xmlns="" xmlns:a16="http://schemas.microsoft.com/office/drawing/2014/main" id="{0D650EC7-4B98-457D-8CED-3B2ECAC0CACA}"/>
              </a:ext>
            </a:extLst>
          </p:cNvPr>
          <p:cNvSpPr>
            <a:spLocks noGrp="1"/>
          </p:cNvSpPr>
          <p:nvPr>
            <p:ph idx="1"/>
          </p:nvPr>
        </p:nvSpPr>
        <p:spPr/>
        <p:txBody>
          <a:bodyPr/>
          <a:lstStyle/>
          <a:p>
            <a:r>
              <a:rPr lang="en-US" dirty="0"/>
              <a:t>We did not </a:t>
            </a:r>
            <a:r>
              <a:rPr lang="en-US" dirty="0" smtClean="0"/>
              <a:t>compare </a:t>
            </a:r>
            <a:r>
              <a:rPr lang="en-US" dirty="0"/>
              <a:t>untreated wheat straw</a:t>
            </a:r>
          </a:p>
          <a:p>
            <a:pPr lvl="1"/>
            <a:r>
              <a:rPr lang="en-US" dirty="0"/>
              <a:t>Do not know if the benefit to gut health may be a result </a:t>
            </a:r>
            <a:r>
              <a:rPr lang="en-US" dirty="0" smtClean="0"/>
              <a:t>from untreated straw </a:t>
            </a:r>
            <a:r>
              <a:rPr lang="en-US" dirty="0"/>
              <a:t>alone, or if it may also be a result of the treatment of the straw</a:t>
            </a:r>
          </a:p>
          <a:p>
            <a:r>
              <a:rPr lang="en-US" dirty="0" smtClean="0"/>
              <a:t>Goal</a:t>
            </a:r>
            <a:r>
              <a:rPr lang="en-US" dirty="0"/>
              <a:t>:</a:t>
            </a:r>
          </a:p>
          <a:p>
            <a:pPr lvl="1"/>
            <a:r>
              <a:rPr lang="en-US" dirty="0"/>
              <a:t>To determine the effect of untreated wheat straw in nursery diets on growth </a:t>
            </a:r>
            <a:r>
              <a:rPr lang="en-US" dirty="0" smtClean="0"/>
              <a:t>performance, </a:t>
            </a:r>
            <a:r>
              <a:rPr lang="en-US" dirty="0"/>
              <a:t>intestinal development, and </a:t>
            </a:r>
            <a:r>
              <a:rPr lang="en-US" dirty="0" smtClean="0"/>
              <a:t>health of weaned pigs.</a:t>
            </a:r>
            <a:endParaRPr lang="en-US" dirty="0"/>
          </a:p>
          <a:p>
            <a:r>
              <a:rPr lang="en-US" dirty="0"/>
              <a:t>Hypotheses</a:t>
            </a:r>
          </a:p>
          <a:p>
            <a:pPr lvl="1"/>
            <a:r>
              <a:rPr lang="en-US" dirty="0"/>
              <a:t>Dietary untreated wheat straw (5%) will decrease growth performance slightly but will provide gut health benefits.</a:t>
            </a:r>
          </a:p>
          <a:p>
            <a:pPr lvl="1"/>
            <a:r>
              <a:rPr lang="en-US" dirty="0"/>
              <a:t>The growth and gut health benefits of feeding 5% dietary treated wheat straw will be confirmed.</a:t>
            </a:r>
          </a:p>
          <a:p>
            <a:pPr marL="0" indent="0">
              <a:buNone/>
            </a:pPr>
            <a:endParaRPr lang="en-US" dirty="0"/>
          </a:p>
        </p:txBody>
      </p:sp>
    </p:spTree>
    <p:extLst>
      <p:ext uri="{BB962C8B-B14F-4D97-AF65-F5344CB8AC3E}">
        <p14:creationId xmlns:p14="http://schemas.microsoft.com/office/powerpoint/2010/main" val="3630651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6BF6A5-749A-4826-B1E9-1A886F822B5D}"/>
              </a:ext>
            </a:extLst>
          </p:cNvPr>
          <p:cNvSpPr>
            <a:spLocks noGrp="1"/>
          </p:cNvSpPr>
          <p:nvPr>
            <p:ph type="title"/>
          </p:nvPr>
        </p:nvSpPr>
        <p:spPr/>
        <p:txBody>
          <a:bodyPr>
            <a:normAutofit fontScale="90000"/>
          </a:bodyPr>
          <a:lstStyle/>
          <a:p>
            <a:r>
              <a:rPr lang="en-US" dirty="0">
                <a:latin typeface="+mj-lt"/>
              </a:rPr>
              <a:t>Methods – animals and housing</a:t>
            </a:r>
          </a:p>
        </p:txBody>
      </p:sp>
      <p:sp>
        <p:nvSpPr>
          <p:cNvPr id="3" name="Content Placeholder 2">
            <a:extLst>
              <a:ext uri="{FF2B5EF4-FFF2-40B4-BE49-F238E27FC236}">
                <a16:creationId xmlns="" xmlns:a16="http://schemas.microsoft.com/office/drawing/2014/main" id="{16A2D062-0310-4570-AA13-2966CFD5A20B}"/>
              </a:ext>
            </a:extLst>
          </p:cNvPr>
          <p:cNvSpPr>
            <a:spLocks noGrp="1"/>
          </p:cNvSpPr>
          <p:nvPr>
            <p:ph idx="1"/>
          </p:nvPr>
        </p:nvSpPr>
        <p:spPr/>
        <p:txBody>
          <a:bodyPr/>
          <a:lstStyle/>
          <a:p>
            <a:pPr lvl="0"/>
            <a:r>
              <a:rPr lang="en-US" dirty="0">
                <a:latin typeface="+mn-lt"/>
              </a:rPr>
              <a:t>All research conducted in one of four mechanically-ventilated nursery room at Michigan State University Swine Farm</a:t>
            </a:r>
          </a:p>
          <a:p>
            <a:pPr lvl="0"/>
            <a:r>
              <a:rPr lang="en-US" dirty="0" smtClean="0">
                <a:latin typeface="+mn-lt"/>
              </a:rPr>
              <a:t>192 </a:t>
            </a:r>
            <a:r>
              <a:rPr lang="en-US" dirty="0">
                <a:latin typeface="+mn-lt"/>
              </a:rPr>
              <a:t>crossbred (PIC </a:t>
            </a:r>
            <a:r>
              <a:rPr lang="en-US" dirty="0" smtClean="0">
                <a:latin typeface="+mn-lt"/>
              </a:rPr>
              <a:t>359 </a:t>
            </a:r>
            <a:r>
              <a:rPr lang="en-US" dirty="0">
                <a:latin typeface="+mn-lt"/>
              </a:rPr>
              <a:t>x Yorkshire), mixed sex pigs were </a:t>
            </a:r>
          </a:p>
          <a:p>
            <a:pPr lvl="1"/>
            <a:r>
              <a:rPr lang="en-US" dirty="0">
                <a:latin typeface="+mn-lt"/>
              </a:rPr>
              <a:t>Weaned at 28 d </a:t>
            </a:r>
            <a:r>
              <a:rPr lang="en-US" dirty="0" smtClean="0">
                <a:latin typeface="+mn-lt"/>
              </a:rPr>
              <a:t>(8</a:t>
            </a:r>
            <a:r>
              <a:rPr lang="en-US" sz="1600" dirty="0" smtClean="0">
                <a:latin typeface="+mn-lt"/>
              </a:rPr>
              <a:t>±</a:t>
            </a:r>
            <a:r>
              <a:rPr lang="en-US" dirty="0" smtClean="0">
                <a:latin typeface="+mn-lt"/>
              </a:rPr>
              <a:t>1 </a:t>
            </a:r>
            <a:r>
              <a:rPr lang="en-US" dirty="0">
                <a:latin typeface="+mn-lt"/>
              </a:rPr>
              <a:t>kg)</a:t>
            </a:r>
          </a:p>
          <a:p>
            <a:pPr lvl="1"/>
            <a:r>
              <a:rPr lang="en-US" dirty="0" smtClean="0">
                <a:latin typeface="+mn-lt"/>
              </a:rPr>
              <a:t>Randomly </a:t>
            </a:r>
            <a:r>
              <a:rPr lang="en-US" dirty="0">
                <a:latin typeface="+mn-lt"/>
              </a:rPr>
              <a:t>allotted based on litter and sex</a:t>
            </a:r>
          </a:p>
          <a:p>
            <a:r>
              <a:rPr lang="en-US" dirty="0" smtClean="0">
                <a:latin typeface="+mn-lt"/>
              </a:rPr>
              <a:t>24 </a:t>
            </a:r>
            <a:r>
              <a:rPr lang="en-US" dirty="0">
                <a:latin typeface="+mn-lt"/>
              </a:rPr>
              <a:t>(1.22 x 1.83 m ) pens</a:t>
            </a:r>
          </a:p>
          <a:p>
            <a:r>
              <a:rPr lang="en-US" dirty="0" smtClean="0">
                <a:latin typeface="+mn-lt"/>
              </a:rPr>
              <a:t>8 </a:t>
            </a:r>
            <a:r>
              <a:rPr lang="en-US" dirty="0">
                <a:latin typeface="+mn-lt"/>
              </a:rPr>
              <a:t>pigs per pen </a:t>
            </a:r>
            <a:r>
              <a:rPr lang="en-US" dirty="0" smtClean="0">
                <a:latin typeface="+mn-lt"/>
              </a:rPr>
              <a:t>(4 </a:t>
            </a:r>
            <a:r>
              <a:rPr lang="en-US" dirty="0">
                <a:latin typeface="+mn-lt"/>
              </a:rPr>
              <a:t>per sex)</a:t>
            </a:r>
          </a:p>
          <a:p>
            <a:r>
              <a:rPr lang="en-US" dirty="0">
                <a:latin typeface="+mn-lt"/>
              </a:rPr>
              <a:t>Three </a:t>
            </a:r>
            <a:r>
              <a:rPr lang="en-US" dirty="0" smtClean="0">
                <a:latin typeface="+mn-lt"/>
              </a:rPr>
              <a:t>treatments</a:t>
            </a:r>
          </a:p>
          <a:p>
            <a:pPr lvl="1"/>
            <a:r>
              <a:rPr lang="en-US" dirty="0" smtClean="0">
                <a:latin typeface="+mn-lt"/>
              </a:rPr>
              <a:t>Basal </a:t>
            </a:r>
            <a:r>
              <a:rPr lang="en-US" dirty="0">
                <a:latin typeface="+mn-lt"/>
              </a:rPr>
              <a:t>(</a:t>
            </a:r>
            <a:r>
              <a:rPr lang="en-US" dirty="0" smtClean="0">
                <a:latin typeface="+mn-lt"/>
              </a:rPr>
              <a:t>control)</a:t>
            </a:r>
          </a:p>
          <a:p>
            <a:pPr lvl="1"/>
            <a:r>
              <a:rPr lang="en-US" dirty="0" smtClean="0">
                <a:latin typeface="+mn-lt"/>
              </a:rPr>
              <a:t>5% untreated wheat straw (UWS)</a:t>
            </a:r>
          </a:p>
          <a:p>
            <a:pPr lvl="1"/>
            <a:r>
              <a:rPr lang="en-US" dirty="0" smtClean="0">
                <a:latin typeface="+mn-lt"/>
              </a:rPr>
              <a:t>5% treated wheat straw (TWS)</a:t>
            </a:r>
            <a:endParaRPr lang="en-US" dirty="0">
              <a:latin typeface="+mn-lt"/>
            </a:endParaRPr>
          </a:p>
        </p:txBody>
      </p:sp>
      <p:pic>
        <p:nvPicPr>
          <p:cNvPr id="4" name="Picture 3">
            <a:extLst>
              <a:ext uri="{FF2B5EF4-FFF2-40B4-BE49-F238E27FC236}">
                <a16:creationId xmlns="" xmlns:a16="http://schemas.microsoft.com/office/drawing/2014/main" id="{F913BA37-B03F-489E-940A-9935605F03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9572" y="3520440"/>
            <a:ext cx="3280452" cy="2460340"/>
          </a:xfrm>
          <a:prstGeom prst="rect">
            <a:avLst/>
          </a:prstGeom>
          <a:noFill/>
          <a:ln>
            <a:solidFill>
              <a:schemeClr val="tx2"/>
            </a:solidFill>
          </a:ln>
        </p:spPr>
      </p:pic>
    </p:spTree>
    <p:extLst>
      <p:ext uri="{BB962C8B-B14F-4D97-AF65-F5344CB8AC3E}">
        <p14:creationId xmlns:p14="http://schemas.microsoft.com/office/powerpoint/2010/main" val="2735578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0F8FBA-0F46-404C-A004-9EB36A46DDC4}"/>
              </a:ext>
            </a:extLst>
          </p:cNvPr>
          <p:cNvSpPr>
            <a:spLocks noGrp="1"/>
          </p:cNvSpPr>
          <p:nvPr>
            <p:ph type="title"/>
          </p:nvPr>
        </p:nvSpPr>
        <p:spPr/>
        <p:txBody>
          <a:bodyPr>
            <a:normAutofit fontScale="90000"/>
          </a:bodyPr>
          <a:lstStyle/>
          <a:p>
            <a:r>
              <a:rPr lang="en-US" dirty="0" err="1"/>
              <a:t>Lauwers</a:t>
            </a:r>
            <a:r>
              <a:rPr lang="en-US" dirty="0"/>
              <a:t> Alfalfa &amp; Straw Farms</a:t>
            </a:r>
            <a:br>
              <a:rPr lang="en-US" dirty="0"/>
            </a:br>
            <a:r>
              <a:rPr lang="en-US" dirty="0"/>
              <a:t>Capac, Michigan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00025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5291" y="5882326"/>
            <a:ext cx="4722829" cy="369332"/>
          </a:xfrm>
          <a:prstGeom prst="rect">
            <a:avLst/>
          </a:prstGeom>
          <a:noFill/>
        </p:spPr>
        <p:txBody>
          <a:bodyPr wrap="square" rtlCol="0">
            <a:spAutoFit/>
          </a:bodyPr>
          <a:lstStyle/>
          <a:p>
            <a:r>
              <a:rPr lang="en-US" dirty="0">
                <a:hlinkClick r:id="rId3"/>
              </a:rPr>
              <a:t>https://superiorforage.com/#home</a:t>
            </a:r>
            <a:endParaRPr lang="en-US" dirty="0"/>
          </a:p>
        </p:txBody>
      </p:sp>
    </p:spTree>
    <p:extLst>
      <p:ext uri="{BB962C8B-B14F-4D97-AF65-F5344CB8AC3E}">
        <p14:creationId xmlns:p14="http://schemas.microsoft.com/office/powerpoint/2010/main" val="2006474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59322</TotalTime>
  <Words>2764</Words>
  <Application>Microsoft Office PowerPoint</Application>
  <PresentationFormat>On-screen Show (4:3)</PresentationFormat>
  <Paragraphs>468</Paragraphs>
  <Slides>24</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MSU Template 1</vt:lpstr>
      <vt:lpstr>1_MSU Template 1</vt:lpstr>
      <vt:lpstr>Worksheet</vt:lpstr>
      <vt:lpstr>Feeding Treated Wheat Straw (Beneficial Fiber) to Young Pigs</vt:lpstr>
      <vt:lpstr>Health and performance effects of weaning</vt:lpstr>
      <vt:lpstr>Nutrition - strategic use of feed ingredients, nutrients, and additives to stimulate gut health and performance </vt:lpstr>
      <vt:lpstr>Dietary fiber –  detrimental or beneficial</vt:lpstr>
      <vt:lpstr>Lewton et al., (2019)</vt:lpstr>
      <vt:lpstr>Treatment Protocol</vt:lpstr>
      <vt:lpstr>Goal and hypotheses</vt:lpstr>
      <vt:lpstr>Methods – animals and housing</vt:lpstr>
      <vt:lpstr>Lauwers Alfalfa &amp; Straw Farms Capac, Michigan</vt:lpstr>
      <vt:lpstr>Treatment Protocol</vt:lpstr>
      <vt:lpstr>Methods - Treatments</vt:lpstr>
      <vt:lpstr>Methods – data and sample collection</vt:lpstr>
      <vt:lpstr>Nutrient constraints</vt:lpstr>
      <vt:lpstr>Phase 1 Diets (d 0-7)</vt:lpstr>
      <vt:lpstr>Project timeline</vt:lpstr>
      <vt:lpstr>Results</vt:lpstr>
      <vt:lpstr>Analyzed composition of treated and untreated wheat straw (2020)</vt:lpstr>
      <vt:lpstr>Analyzed composition of treated and untreated wheat straw (2020)</vt:lpstr>
      <vt:lpstr>Growth performance of nursery pigs</vt:lpstr>
      <vt:lpstr>Circulatory, ileal and colonic mucosal health markers </vt:lpstr>
      <vt:lpstr>Impact or significance of proposed research</vt:lpstr>
      <vt:lpstr>Future Work</vt:lpstr>
      <vt:lpstr>PowerPoint Presentation</vt:lpstr>
      <vt:lpstr>Budget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FEEDING TREATED WHEAT STRAW (BENEFICIAL FIBER) TO YOUNG PIGS</dc:title>
  <dc:creator>DW Rozeboom</dc:creator>
  <cp:lastModifiedBy>Dale W. Rozeboom</cp:lastModifiedBy>
  <cp:revision>347</cp:revision>
  <dcterms:created xsi:type="dcterms:W3CDTF">2015-09-27T15:27:16Z</dcterms:created>
  <dcterms:modified xsi:type="dcterms:W3CDTF">2021-08-30T17:12:06Z</dcterms:modified>
</cp:coreProperties>
</file>